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82" r:id="rId19"/>
    <p:sldId id="273" r:id="rId20"/>
    <p:sldId id="274" r:id="rId21"/>
    <p:sldId id="275" r:id="rId22"/>
    <p:sldId id="276" r:id="rId23"/>
    <p:sldId id="291" r:id="rId24"/>
    <p:sldId id="277" r:id="rId25"/>
    <p:sldId id="278" r:id="rId26"/>
    <p:sldId id="279" r:id="rId27"/>
    <p:sldId id="280" r:id="rId28"/>
    <p:sldId id="281"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11178-21D2-4006-B3F0-773A5B4DB1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BA16A1-56BF-4C18-9BF9-3F7F788CFFF2}">
      <dgm:prSet/>
      <dgm:spPr/>
      <dgm:t>
        <a:bodyPr/>
        <a:lstStyle/>
        <a:p>
          <a:r>
            <a:rPr lang="tr-TR" b="0" i="0"/>
            <a:t>Veri , üzerinde işlem yapılmamış enformasyon parçacığına verilen addır. Veriler, araştırmalardan, deneylerden, gözlemlerden ve internet gibi ortamlardan elde edilen her türlü değerdir.</a:t>
          </a:r>
          <a:endParaRPr lang="en-US"/>
        </a:p>
      </dgm:t>
    </dgm:pt>
    <dgm:pt modelId="{8483B252-C284-41E6-BA3D-1D07575A6A02}" type="parTrans" cxnId="{9D39A8CD-F5D7-4266-AEE8-FE30565B63F9}">
      <dgm:prSet/>
      <dgm:spPr/>
      <dgm:t>
        <a:bodyPr/>
        <a:lstStyle/>
        <a:p>
          <a:endParaRPr lang="en-US"/>
        </a:p>
      </dgm:t>
    </dgm:pt>
    <dgm:pt modelId="{89348135-E55B-4BD0-A25B-FE0153D6F3AD}" type="sibTrans" cxnId="{9D39A8CD-F5D7-4266-AEE8-FE30565B63F9}">
      <dgm:prSet/>
      <dgm:spPr/>
      <dgm:t>
        <a:bodyPr/>
        <a:lstStyle/>
        <a:p>
          <a:endParaRPr lang="en-US"/>
        </a:p>
      </dgm:t>
    </dgm:pt>
    <dgm:pt modelId="{79B5A212-247A-40E7-9098-67D6E8973E68}">
      <dgm:prSet/>
      <dgm:spPr/>
      <dgm:t>
        <a:bodyPr/>
        <a:lstStyle/>
        <a:p>
          <a:r>
            <a:rPr lang="tr-TR" b="0" i="0"/>
            <a:t>Veriler tek başına bir anlam ifade edemezler ve bir işlevleri yoktur. İlk önce veriler toplanır ve gruplanır daha sonra sıralanır, özetlenir ve ardından bilgisayar ya da elle işlenip enformasyona dönüştükten sonra anlam kazanırlar.</a:t>
          </a:r>
          <a:endParaRPr lang="en-US"/>
        </a:p>
      </dgm:t>
    </dgm:pt>
    <dgm:pt modelId="{E219148E-4A98-4FE5-800A-2D8C6FCE84BA}" type="parTrans" cxnId="{F78C5347-BB04-48DF-BABD-D3BCC37473FA}">
      <dgm:prSet/>
      <dgm:spPr/>
      <dgm:t>
        <a:bodyPr/>
        <a:lstStyle/>
        <a:p>
          <a:endParaRPr lang="en-US"/>
        </a:p>
      </dgm:t>
    </dgm:pt>
    <dgm:pt modelId="{8071DD34-8786-483E-9FAC-F1E2CE4214BF}" type="sibTrans" cxnId="{F78C5347-BB04-48DF-BABD-D3BCC37473FA}">
      <dgm:prSet/>
      <dgm:spPr/>
      <dgm:t>
        <a:bodyPr/>
        <a:lstStyle/>
        <a:p>
          <a:endParaRPr lang="en-US"/>
        </a:p>
      </dgm:t>
    </dgm:pt>
    <dgm:pt modelId="{C9B9351A-D5CC-44B4-8A83-1C0C19428142}" type="pres">
      <dgm:prSet presAssocID="{9CB11178-21D2-4006-B3F0-773A5B4DB1CB}" presName="root" presStyleCnt="0">
        <dgm:presLayoutVars>
          <dgm:dir/>
          <dgm:resizeHandles val="exact"/>
        </dgm:presLayoutVars>
      </dgm:prSet>
      <dgm:spPr/>
    </dgm:pt>
    <dgm:pt modelId="{23434B7A-880C-46B0-B28A-5A398E53DD0C}" type="pres">
      <dgm:prSet presAssocID="{C7BA16A1-56BF-4C18-9BF9-3F7F788CFFF2}" presName="compNode" presStyleCnt="0"/>
      <dgm:spPr/>
    </dgm:pt>
    <dgm:pt modelId="{2DE3D103-C767-4C75-BD14-1201A130BD01}" type="pres">
      <dgm:prSet presAssocID="{C7BA16A1-56BF-4C18-9BF9-3F7F788CFFF2}" presName="bgRect" presStyleLbl="bgShp" presStyleIdx="0" presStyleCnt="2"/>
      <dgm:spPr/>
    </dgm:pt>
    <dgm:pt modelId="{E1199CDC-F2EA-43DF-A459-FD57B4CF2403}" type="pres">
      <dgm:prSet presAssocID="{C7BA16A1-56BF-4C18-9BF9-3F7F788CFF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brika"/>
        </a:ext>
      </dgm:extLst>
    </dgm:pt>
    <dgm:pt modelId="{EDA14E41-655B-4981-B00B-991791B2DFB6}" type="pres">
      <dgm:prSet presAssocID="{C7BA16A1-56BF-4C18-9BF9-3F7F788CFFF2}" presName="spaceRect" presStyleCnt="0"/>
      <dgm:spPr/>
    </dgm:pt>
    <dgm:pt modelId="{89FA7640-9F98-4835-BBFF-B234093251D0}" type="pres">
      <dgm:prSet presAssocID="{C7BA16A1-56BF-4C18-9BF9-3F7F788CFFF2}" presName="parTx" presStyleLbl="revTx" presStyleIdx="0" presStyleCnt="2">
        <dgm:presLayoutVars>
          <dgm:chMax val="0"/>
          <dgm:chPref val="0"/>
        </dgm:presLayoutVars>
      </dgm:prSet>
      <dgm:spPr/>
    </dgm:pt>
    <dgm:pt modelId="{43A0E886-3EEC-4404-91CA-922D08383A1F}" type="pres">
      <dgm:prSet presAssocID="{89348135-E55B-4BD0-A25B-FE0153D6F3AD}" presName="sibTrans" presStyleCnt="0"/>
      <dgm:spPr/>
    </dgm:pt>
    <dgm:pt modelId="{F2BE28D5-B444-4840-B160-CE4683E05B85}" type="pres">
      <dgm:prSet presAssocID="{79B5A212-247A-40E7-9098-67D6E8973E68}" presName="compNode" presStyleCnt="0"/>
      <dgm:spPr/>
    </dgm:pt>
    <dgm:pt modelId="{E3F8C46E-8820-49E5-9E40-58F013735F0E}" type="pres">
      <dgm:prSet presAssocID="{79B5A212-247A-40E7-9098-67D6E8973E68}" presName="bgRect" presStyleLbl="bgShp" presStyleIdx="1" presStyleCnt="2"/>
      <dgm:spPr/>
    </dgm:pt>
    <dgm:pt modelId="{E7237614-7F47-4623-8572-0D2D5B29CF4F}" type="pres">
      <dgm:prSet presAssocID="{79B5A212-247A-40E7-9098-67D6E8973E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ırnak İşareti"/>
        </a:ext>
      </dgm:extLst>
    </dgm:pt>
    <dgm:pt modelId="{30F696FF-4A50-444C-9B0E-FF94F8A5EF86}" type="pres">
      <dgm:prSet presAssocID="{79B5A212-247A-40E7-9098-67D6E8973E68}" presName="spaceRect" presStyleCnt="0"/>
      <dgm:spPr/>
    </dgm:pt>
    <dgm:pt modelId="{BD2735C9-106A-46C4-8E80-93DDDD88BF44}" type="pres">
      <dgm:prSet presAssocID="{79B5A212-247A-40E7-9098-67D6E8973E68}" presName="parTx" presStyleLbl="revTx" presStyleIdx="1" presStyleCnt="2">
        <dgm:presLayoutVars>
          <dgm:chMax val="0"/>
          <dgm:chPref val="0"/>
        </dgm:presLayoutVars>
      </dgm:prSet>
      <dgm:spPr/>
    </dgm:pt>
  </dgm:ptLst>
  <dgm:cxnLst>
    <dgm:cxn modelId="{18782B45-306D-4BC1-B4B3-760478501A08}" type="presOf" srcId="{9CB11178-21D2-4006-B3F0-773A5B4DB1CB}" destId="{C9B9351A-D5CC-44B4-8A83-1C0C19428142}" srcOrd="0" destOrd="0" presId="urn:microsoft.com/office/officeart/2018/2/layout/IconVerticalSolidList"/>
    <dgm:cxn modelId="{F78C5347-BB04-48DF-BABD-D3BCC37473FA}" srcId="{9CB11178-21D2-4006-B3F0-773A5B4DB1CB}" destId="{79B5A212-247A-40E7-9098-67D6E8973E68}" srcOrd="1" destOrd="0" parTransId="{E219148E-4A98-4FE5-800A-2D8C6FCE84BA}" sibTransId="{8071DD34-8786-483E-9FAC-F1E2CE4214BF}"/>
    <dgm:cxn modelId="{E2697BAE-C297-4FF2-9CFB-1CC85748D43E}" type="presOf" srcId="{79B5A212-247A-40E7-9098-67D6E8973E68}" destId="{BD2735C9-106A-46C4-8E80-93DDDD88BF44}" srcOrd="0" destOrd="0" presId="urn:microsoft.com/office/officeart/2018/2/layout/IconVerticalSolidList"/>
    <dgm:cxn modelId="{9D39A8CD-F5D7-4266-AEE8-FE30565B63F9}" srcId="{9CB11178-21D2-4006-B3F0-773A5B4DB1CB}" destId="{C7BA16A1-56BF-4C18-9BF9-3F7F788CFFF2}" srcOrd="0" destOrd="0" parTransId="{8483B252-C284-41E6-BA3D-1D07575A6A02}" sibTransId="{89348135-E55B-4BD0-A25B-FE0153D6F3AD}"/>
    <dgm:cxn modelId="{90E7DCD6-6C3A-438D-9279-172281C9F1AC}" type="presOf" srcId="{C7BA16A1-56BF-4C18-9BF9-3F7F788CFFF2}" destId="{89FA7640-9F98-4835-BBFF-B234093251D0}" srcOrd="0" destOrd="0" presId="urn:microsoft.com/office/officeart/2018/2/layout/IconVerticalSolidList"/>
    <dgm:cxn modelId="{27EEB7B0-9935-4E73-83A2-AA83FAB16230}" type="presParOf" srcId="{C9B9351A-D5CC-44B4-8A83-1C0C19428142}" destId="{23434B7A-880C-46B0-B28A-5A398E53DD0C}" srcOrd="0" destOrd="0" presId="urn:microsoft.com/office/officeart/2018/2/layout/IconVerticalSolidList"/>
    <dgm:cxn modelId="{84A795BD-E792-48B6-9075-9E64BDB37745}" type="presParOf" srcId="{23434B7A-880C-46B0-B28A-5A398E53DD0C}" destId="{2DE3D103-C767-4C75-BD14-1201A130BD01}" srcOrd="0" destOrd="0" presId="urn:microsoft.com/office/officeart/2018/2/layout/IconVerticalSolidList"/>
    <dgm:cxn modelId="{17C5473D-B242-4095-99A7-1A760C4431E4}" type="presParOf" srcId="{23434B7A-880C-46B0-B28A-5A398E53DD0C}" destId="{E1199CDC-F2EA-43DF-A459-FD57B4CF2403}" srcOrd="1" destOrd="0" presId="urn:microsoft.com/office/officeart/2018/2/layout/IconVerticalSolidList"/>
    <dgm:cxn modelId="{68082EB9-644C-4B3D-906E-79D88C9F9DA5}" type="presParOf" srcId="{23434B7A-880C-46B0-B28A-5A398E53DD0C}" destId="{EDA14E41-655B-4981-B00B-991791B2DFB6}" srcOrd="2" destOrd="0" presId="urn:microsoft.com/office/officeart/2018/2/layout/IconVerticalSolidList"/>
    <dgm:cxn modelId="{88B6CC49-8030-47A2-AD32-6C667E786239}" type="presParOf" srcId="{23434B7A-880C-46B0-B28A-5A398E53DD0C}" destId="{89FA7640-9F98-4835-BBFF-B234093251D0}" srcOrd="3" destOrd="0" presId="urn:microsoft.com/office/officeart/2018/2/layout/IconVerticalSolidList"/>
    <dgm:cxn modelId="{7CDE41D4-BDE1-4E22-884D-130562D98510}" type="presParOf" srcId="{C9B9351A-D5CC-44B4-8A83-1C0C19428142}" destId="{43A0E886-3EEC-4404-91CA-922D08383A1F}" srcOrd="1" destOrd="0" presId="urn:microsoft.com/office/officeart/2018/2/layout/IconVerticalSolidList"/>
    <dgm:cxn modelId="{9B496B9C-F62A-4A49-BE9E-CA2662CD27C2}" type="presParOf" srcId="{C9B9351A-D5CC-44B4-8A83-1C0C19428142}" destId="{F2BE28D5-B444-4840-B160-CE4683E05B85}" srcOrd="2" destOrd="0" presId="urn:microsoft.com/office/officeart/2018/2/layout/IconVerticalSolidList"/>
    <dgm:cxn modelId="{E4B2CE1E-F5C5-4581-8F75-8AC418552AAB}" type="presParOf" srcId="{F2BE28D5-B444-4840-B160-CE4683E05B85}" destId="{E3F8C46E-8820-49E5-9E40-58F013735F0E}" srcOrd="0" destOrd="0" presId="urn:microsoft.com/office/officeart/2018/2/layout/IconVerticalSolidList"/>
    <dgm:cxn modelId="{2D7A94F4-31B8-45B5-976D-82F2F8B6E2A4}" type="presParOf" srcId="{F2BE28D5-B444-4840-B160-CE4683E05B85}" destId="{E7237614-7F47-4623-8572-0D2D5B29CF4F}" srcOrd="1" destOrd="0" presId="urn:microsoft.com/office/officeart/2018/2/layout/IconVerticalSolidList"/>
    <dgm:cxn modelId="{D2465237-7B50-474A-A944-34DF561A8FAA}" type="presParOf" srcId="{F2BE28D5-B444-4840-B160-CE4683E05B85}" destId="{30F696FF-4A50-444C-9B0E-FF94F8A5EF86}" srcOrd="2" destOrd="0" presId="urn:microsoft.com/office/officeart/2018/2/layout/IconVerticalSolidList"/>
    <dgm:cxn modelId="{B4E4AF0D-8C70-42AC-974F-3606A2C6CDE0}" type="presParOf" srcId="{F2BE28D5-B444-4840-B160-CE4683E05B85}" destId="{BD2735C9-106A-46C4-8E80-93DDDD88BF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27A97-439C-4D37-86A1-41BBF4BDEA6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B1578FF-CC87-4117-BBB9-3B8CE5815D27}">
      <dgm:prSet/>
      <dgm:spPr/>
      <dgm:t>
        <a:bodyPr/>
        <a:lstStyle/>
        <a:p>
          <a:r>
            <a:rPr lang="tr-TR" b="0" i="0"/>
            <a:t>Python'da dizilerin amacına hizmet eden listelerimiz vardır, ancak işlenmeleri yavaştır.</a:t>
          </a:r>
          <a:endParaRPr lang="en-US"/>
        </a:p>
      </dgm:t>
    </dgm:pt>
    <dgm:pt modelId="{ADA48E9D-71BB-436D-A592-FF517B239391}" type="parTrans" cxnId="{ED5BCC71-A9DD-4710-856D-258FB2E1AEE8}">
      <dgm:prSet/>
      <dgm:spPr/>
      <dgm:t>
        <a:bodyPr/>
        <a:lstStyle/>
        <a:p>
          <a:endParaRPr lang="en-US"/>
        </a:p>
      </dgm:t>
    </dgm:pt>
    <dgm:pt modelId="{D7536BC5-6664-45CB-BAE7-2868936464AC}" type="sibTrans" cxnId="{ED5BCC71-A9DD-4710-856D-258FB2E1AEE8}">
      <dgm:prSet/>
      <dgm:spPr/>
      <dgm:t>
        <a:bodyPr/>
        <a:lstStyle/>
        <a:p>
          <a:endParaRPr lang="en-US"/>
        </a:p>
      </dgm:t>
    </dgm:pt>
    <dgm:pt modelId="{CFE96DCD-FE22-4E8B-9AFC-B9E32E93B0F3}">
      <dgm:prSet/>
      <dgm:spPr/>
      <dgm:t>
        <a:bodyPr/>
        <a:lstStyle/>
        <a:p>
          <a:r>
            <a:rPr lang="tr-TR" b="0" i="0"/>
            <a:t>NumPy Dizileri, geleneksel Python listelerinden 50 kata kadar daha hızlı bir dizi nesnesi sağlamayı amaçlamaktadır</a:t>
          </a:r>
          <a:endParaRPr lang="en-US"/>
        </a:p>
      </dgm:t>
    </dgm:pt>
    <dgm:pt modelId="{7D286880-CBA1-4BA4-9A6D-DB899338CE3C}" type="parTrans" cxnId="{2DA6E585-FE6F-447A-AD07-533DF79C5929}">
      <dgm:prSet/>
      <dgm:spPr/>
      <dgm:t>
        <a:bodyPr/>
        <a:lstStyle/>
        <a:p>
          <a:endParaRPr lang="en-US"/>
        </a:p>
      </dgm:t>
    </dgm:pt>
    <dgm:pt modelId="{5F3B8CD4-8FA9-40AC-8602-7FFD94A00C28}" type="sibTrans" cxnId="{2DA6E585-FE6F-447A-AD07-533DF79C5929}">
      <dgm:prSet/>
      <dgm:spPr/>
      <dgm:t>
        <a:bodyPr/>
        <a:lstStyle/>
        <a:p>
          <a:endParaRPr lang="en-US"/>
        </a:p>
      </dgm:t>
    </dgm:pt>
    <dgm:pt modelId="{1BF3E027-EDE6-4C86-AA7E-726AAE89FF2B}">
      <dgm:prSet/>
      <dgm:spPr/>
      <dgm:t>
        <a:bodyPr/>
        <a:lstStyle/>
        <a:p>
          <a:r>
            <a:rPr lang="tr-TR" b="0" i="0"/>
            <a:t>NumPy'deki dizi nesnesi ndarray olarak adlandırılır, ndarray ile çalışmayı çok kolaylaştıran birçok destekleyici işlev sağlar.</a:t>
          </a:r>
          <a:endParaRPr lang="en-US"/>
        </a:p>
      </dgm:t>
    </dgm:pt>
    <dgm:pt modelId="{C2B75437-A58B-4525-BAB6-ABC43258AC32}" type="parTrans" cxnId="{921CBBA4-7E2F-4AAC-882F-4C5E4E03F8C1}">
      <dgm:prSet/>
      <dgm:spPr/>
      <dgm:t>
        <a:bodyPr/>
        <a:lstStyle/>
        <a:p>
          <a:endParaRPr lang="en-US"/>
        </a:p>
      </dgm:t>
    </dgm:pt>
    <dgm:pt modelId="{FB23B1E1-74E0-4793-9381-CCA4908D815C}" type="sibTrans" cxnId="{921CBBA4-7E2F-4AAC-882F-4C5E4E03F8C1}">
      <dgm:prSet/>
      <dgm:spPr/>
      <dgm:t>
        <a:bodyPr/>
        <a:lstStyle/>
        <a:p>
          <a:endParaRPr lang="en-US"/>
        </a:p>
      </dgm:t>
    </dgm:pt>
    <dgm:pt modelId="{15F83D62-F208-4FAD-A856-CCA163CF707B}">
      <dgm:prSet/>
      <dgm:spPr/>
      <dgm:t>
        <a:bodyPr/>
        <a:lstStyle/>
        <a:p>
          <a:r>
            <a:rPr lang="tr-TR" b="0" i="0" dirty="0"/>
            <a:t>Diziler, hızın ve kaynakların çok önemli olduğu veri biliminde çok sık kullanılır</a:t>
          </a:r>
          <a:br>
            <a:rPr lang="tr-TR" dirty="0"/>
          </a:br>
          <a:br>
            <a:rPr lang="tr-TR" dirty="0"/>
          </a:br>
          <a:endParaRPr lang="en-US" dirty="0"/>
        </a:p>
      </dgm:t>
    </dgm:pt>
    <dgm:pt modelId="{795EE905-1264-4F94-B6F6-61C5A9D143C8}" type="parTrans" cxnId="{7447BDF9-E4E7-4C47-BE5A-7D61E9E541CC}">
      <dgm:prSet/>
      <dgm:spPr/>
      <dgm:t>
        <a:bodyPr/>
        <a:lstStyle/>
        <a:p>
          <a:endParaRPr lang="en-US"/>
        </a:p>
      </dgm:t>
    </dgm:pt>
    <dgm:pt modelId="{54FECCB9-5F1E-42FF-ABBB-68D5BCB283BB}" type="sibTrans" cxnId="{7447BDF9-E4E7-4C47-BE5A-7D61E9E541CC}">
      <dgm:prSet/>
      <dgm:spPr/>
      <dgm:t>
        <a:bodyPr/>
        <a:lstStyle/>
        <a:p>
          <a:endParaRPr lang="en-US"/>
        </a:p>
      </dgm:t>
    </dgm:pt>
    <dgm:pt modelId="{72D68819-4912-4407-8192-109BAC32B39F}" type="pres">
      <dgm:prSet presAssocID="{D0A27A97-439C-4D37-86A1-41BBF4BDEA66}" presName="outerComposite" presStyleCnt="0">
        <dgm:presLayoutVars>
          <dgm:chMax val="5"/>
          <dgm:dir/>
          <dgm:resizeHandles val="exact"/>
        </dgm:presLayoutVars>
      </dgm:prSet>
      <dgm:spPr/>
    </dgm:pt>
    <dgm:pt modelId="{B9821198-59BF-4260-A150-3D0568AC6374}" type="pres">
      <dgm:prSet presAssocID="{D0A27A97-439C-4D37-86A1-41BBF4BDEA66}" presName="dummyMaxCanvas" presStyleCnt="0">
        <dgm:presLayoutVars/>
      </dgm:prSet>
      <dgm:spPr/>
    </dgm:pt>
    <dgm:pt modelId="{81423829-70F6-4D36-A9C2-86C91247C8E6}" type="pres">
      <dgm:prSet presAssocID="{D0A27A97-439C-4D37-86A1-41BBF4BDEA66}" presName="FourNodes_1" presStyleLbl="node1" presStyleIdx="0" presStyleCnt="4">
        <dgm:presLayoutVars>
          <dgm:bulletEnabled val="1"/>
        </dgm:presLayoutVars>
      </dgm:prSet>
      <dgm:spPr/>
    </dgm:pt>
    <dgm:pt modelId="{F3F11577-5679-499D-921A-4FBD0C449252}" type="pres">
      <dgm:prSet presAssocID="{D0A27A97-439C-4D37-86A1-41BBF4BDEA66}" presName="FourNodes_2" presStyleLbl="node1" presStyleIdx="1" presStyleCnt="4">
        <dgm:presLayoutVars>
          <dgm:bulletEnabled val="1"/>
        </dgm:presLayoutVars>
      </dgm:prSet>
      <dgm:spPr/>
    </dgm:pt>
    <dgm:pt modelId="{5FE996AF-A0B5-4DDF-A97A-8FCF60C26C51}" type="pres">
      <dgm:prSet presAssocID="{D0A27A97-439C-4D37-86A1-41BBF4BDEA66}" presName="FourNodes_3" presStyleLbl="node1" presStyleIdx="2" presStyleCnt="4">
        <dgm:presLayoutVars>
          <dgm:bulletEnabled val="1"/>
        </dgm:presLayoutVars>
      </dgm:prSet>
      <dgm:spPr/>
    </dgm:pt>
    <dgm:pt modelId="{DFB5D302-3549-45DA-B25C-9C896E83C324}" type="pres">
      <dgm:prSet presAssocID="{D0A27A97-439C-4D37-86A1-41BBF4BDEA66}" presName="FourNodes_4" presStyleLbl="node1" presStyleIdx="3" presStyleCnt="4">
        <dgm:presLayoutVars>
          <dgm:bulletEnabled val="1"/>
        </dgm:presLayoutVars>
      </dgm:prSet>
      <dgm:spPr/>
    </dgm:pt>
    <dgm:pt modelId="{0DCDAE6C-9170-4838-9960-908FA2156FD0}" type="pres">
      <dgm:prSet presAssocID="{D0A27A97-439C-4D37-86A1-41BBF4BDEA66}" presName="FourConn_1-2" presStyleLbl="fgAccFollowNode1" presStyleIdx="0" presStyleCnt="3">
        <dgm:presLayoutVars>
          <dgm:bulletEnabled val="1"/>
        </dgm:presLayoutVars>
      </dgm:prSet>
      <dgm:spPr/>
    </dgm:pt>
    <dgm:pt modelId="{ECF6955D-82CD-45D3-8060-D7AF226620C4}" type="pres">
      <dgm:prSet presAssocID="{D0A27A97-439C-4D37-86A1-41BBF4BDEA66}" presName="FourConn_2-3" presStyleLbl="fgAccFollowNode1" presStyleIdx="1" presStyleCnt="3">
        <dgm:presLayoutVars>
          <dgm:bulletEnabled val="1"/>
        </dgm:presLayoutVars>
      </dgm:prSet>
      <dgm:spPr/>
    </dgm:pt>
    <dgm:pt modelId="{E4488ADC-D691-4646-BB12-158052FF51B1}" type="pres">
      <dgm:prSet presAssocID="{D0A27A97-439C-4D37-86A1-41BBF4BDEA66}" presName="FourConn_3-4" presStyleLbl="fgAccFollowNode1" presStyleIdx="2" presStyleCnt="3">
        <dgm:presLayoutVars>
          <dgm:bulletEnabled val="1"/>
        </dgm:presLayoutVars>
      </dgm:prSet>
      <dgm:spPr/>
    </dgm:pt>
    <dgm:pt modelId="{8166488D-E4B9-474E-B2BB-EDD9FE8C6B5E}" type="pres">
      <dgm:prSet presAssocID="{D0A27A97-439C-4D37-86A1-41BBF4BDEA66}" presName="FourNodes_1_text" presStyleLbl="node1" presStyleIdx="3" presStyleCnt="4">
        <dgm:presLayoutVars>
          <dgm:bulletEnabled val="1"/>
        </dgm:presLayoutVars>
      </dgm:prSet>
      <dgm:spPr/>
    </dgm:pt>
    <dgm:pt modelId="{70B465CD-2628-436B-931D-C186F876282E}" type="pres">
      <dgm:prSet presAssocID="{D0A27A97-439C-4D37-86A1-41BBF4BDEA66}" presName="FourNodes_2_text" presStyleLbl="node1" presStyleIdx="3" presStyleCnt="4">
        <dgm:presLayoutVars>
          <dgm:bulletEnabled val="1"/>
        </dgm:presLayoutVars>
      </dgm:prSet>
      <dgm:spPr/>
    </dgm:pt>
    <dgm:pt modelId="{FA3674B2-2CFD-4226-9424-26EE5603223A}" type="pres">
      <dgm:prSet presAssocID="{D0A27A97-439C-4D37-86A1-41BBF4BDEA66}" presName="FourNodes_3_text" presStyleLbl="node1" presStyleIdx="3" presStyleCnt="4">
        <dgm:presLayoutVars>
          <dgm:bulletEnabled val="1"/>
        </dgm:presLayoutVars>
      </dgm:prSet>
      <dgm:spPr/>
    </dgm:pt>
    <dgm:pt modelId="{17372098-0E9E-4BE5-96C0-1B949C02349A}" type="pres">
      <dgm:prSet presAssocID="{D0A27A97-439C-4D37-86A1-41BBF4BDEA66}" presName="FourNodes_4_text" presStyleLbl="node1" presStyleIdx="3" presStyleCnt="4">
        <dgm:presLayoutVars>
          <dgm:bulletEnabled val="1"/>
        </dgm:presLayoutVars>
      </dgm:prSet>
      <dgm:spPr/>
    </dgm:pt>
  </dgm:ptLst>
  <dgm:cxnLst>
    <dgm:cxn modelId="{7559B301-A539-45E6-BDD5-3455461C46E9}" type="presOf" srcId="{FB1578FF-CC87-4117-BBB9-3B8CE5815D27}" destId="{8166488D-E4B9-474E-B2BB-EDD9FE8C6B5E}" srcOrd="1" destOrd="0" presId="urn:microsoft.com/office/officeart/2005/8/layout/vProcess5"/>
    <dgm:cxn modelId="{05402C1A-9A58-4013-A745-CE0534DBB018}" type="presOf" srcId="{5F3B8CD4-8FA9-40AC-8602-7FFD94A00C28}" destId="{ECF6955D-82CD-45D3-8060-D7AF226620C4}" srcOrd="0" destOrd="0" presId="urn:microsoft.com/office/officeart/2005/8/layout/vProcess5"/>
    <dgm:cxn modelId="{E91B8331-D503-4BF6-9356-EF0B5F3412D6}" type="presOf" srcId="{1BF3E027-EDE6-4C86-AA7E-726AAE89FF2B}" destId="{FA3674B2-2CFD-4226-9424-26EE5603223A}" srcOrd="1" destOrd="0" presId="urn:microsoft.com/office/officeart/2005/8/layout/vProcess5"/>
    <dgm:cxn modelId="{A944646F-6A45-4D91-9127-12D89ADD89A6}" type="presOf" srcId="{FB1578FF-CC87-4117-BBB9-3B8CE5815D27}" destId="{81423829-70F6-4D36-A9C2-86C91247C8E6}" srcOrd="0" destOrd="0" presId="urn:microsoft.com/office/officeart/2005/8/layout/vProcess5"/>
    <dgm:cxn modelId="{883B1950-A282-4425-911D-F35311DCB7A6}" type="presOf" srcId="{D0A27A97-439C-4D37-86A1-41BBF4BDEA66}" destId="{72D68819-4912-4407-8192-109BAC32B39F}" srcOrd="0" destOrd="0" presId="urn:microsoft.com/office/officeart/2005/8/layout/vProcess5"/>
    <dgm:cxn modelId="{ED5BCC71-A9DD-4710-856D-258FB2E1AEE8}" srcId="{D0A27A97-439C-4D37-86A1-41BBF4BDEA66}" destId="{FB1578FF-CC87-4117-BBB9-3B8CE5815D27}" srcOrd="0" destOrd="0" parTransId="{ADA48E9D-71BB-436D-A592-FF517B239391}" sibTransId="{D7536BC5-6664-45CB-BAE7-2868936464AC}"/>
    <dgm:cxn modelId="{37AF4979-2F04-40A4-9332-790EE476EC62}" type="presOf" srcId="{1BF3E027-EDE6-4C86-AA7E-726AAE89FF2B}" destId="{5FE996AF-A0B5-4DDF-A97A-8FCF60C26C51}" srcOrd="0" destOrd="0" presId="urn:microsoft.com/office/officeart/2005/8/layout/vProcess5"/>
    <dgm:cxn modelId="{2DA6E585-FE6F-447A-AD07-533DF79C5929}" srcId="{D0A27A97-439C-4D37-86A1-41BBF4BDEA66}" destId="{CFE96DCD-FE22-4E8B-9AFC-B9E32E93B0F3}" srcOrd="1" destOrd="0" parTransId="{7D286880-CBA1-4BA4-9A6D-DB899338CE3C}" sibTransId="{5F3B8CD4-8FA9-40AC-8602-7FFD94A00C28}"/>
    <dgm:cxn modelId="{B0D2198C-F721-403C-AE01-3789446793F3}" type="presOf" srcId="{D7536BC5-6664-45CB-BAE7-2868936464AC}" destId="{0DCDAE6C-9170-4838-9960-908FA2156FD0}" srcOrd="0" destOrd="0" presId="urn:microsoft.com/office/officeart/2005/8/layout/vProcess5"/>
    <dgm:cxn modelId="{FFA1E794-CAB5-4FB6-ADE0-504099CBF408}" type="presOf" srcId="{CFE96DCD-FE22-4E8B-9AFC-B9E32E93B0F3}" destId="{70B465CD-2628-436B-931D-C186F876282E}" srcOrd="1" destOrd="0" presId="urn:microsoft.com/office/officeart/2005/8/layout/vProcess5"/>
    <dgm:cxn modelId="{BCE8EF94-A262-4271-90D8-6EB4E6B11607}" type="presOf" srcId="{FB23B1E1-74E0-4793-9381-CCA4908D815C}" destId="{E4488ADC-D691-4646-BB12-158052FF51B1}" srcOrd="0" destOrd="0" presId="urn:microsoft.com/office/officeart/2005/8/layout/vProcess5"/>
    <dgm:cxn modelId="{3CC1539D-6071-4DC7-B511-64AD37E2D1D6}" type="presOf" srcId="{CFE96DCD-FE22-4E8B-9AFC-B9E32E93B0F3}" destId="{F3F11577-5679-499D-921A-4FBD0C449252}" srcOrd="0" destOrd="0" presId="urn:microsoft.com/office/officeart/2005/8/layout/vProcess5"/>
    <dgm:cxn modelId="{F9CDF1A2-8B57-4F65-BF88-E0B6D547DD15}" type="presOf" srcId="{15F83D62-F208-4FAD-A856-CCA163CF707B}" destId="{DFB5D302-3549-45DA-B25C-9C896E83C324}" srcOrd="0" destOrd="0" presId="urn:microsoft.com/office/officeart/2005/8/layout/vProcess5"/>
    <dgm:cxn modelId="{921CBBA4-7E2F-4AAC-882F-4C5E4E03F8C1}" srcId="{D0A27A97-439C-4D37-86A1-41BBF4BDEA66}" destId="{1BF3E027-EDE6-4C86-AA7E-726AAE89FF2B}" srcOrd="2" destOrd="0" parTransId="{C2B75437-A58B-4525-BAB6-ABC43258AC32}" sibTransId="{FB23B1E1-74E0-4793-9381-CCA4908D815C}"/>
    <dgm:cxn modelId="{44A058A8-B59A-4159-B66A-27ECE8C813F8}" type="presOf" srcId="{15F83D62-F208-4FAD-A856-CCA163CF707B}" destId="{17372098-0E9E-4BE5-96C0-1B949C02349A}" srcOrd="1" destOrd="0" presId="urn:microsoft.com/office/officeart/2005/8/layout/vProcess5"/>
    <dgm:cxn modelId="{7447BDF9-E4E7-4C47-BE5A-7D61E9E541CC}" srcId="{D0A27A97-439C-4D37-86A1-41BBF4BDEA66}" destId="{15F83D62-F208-4FAD-A856-CCA163CF707B}" srcOrd="3" destOrd="0" parTransId="{795EE905-1264-4F94-B6F6-61C5A9D143C8}" sibTransId="{54FECCB9-5F1E-42FF-ABBB-68D5BCB283BB}"/>
    <dgm:cxn modelId="{E57D1EFE-F0FA-4C41-9C13-C8E6A3BD3B75}" type="presParOf" srcId="{72D68819-4912-4407-8192-109BAC32B39F}" destId="{B9821198-59BF-4260-A150-3D0568AC6374}" srcOrd="0" destOrd="0" presId="urn:microsoft.com/office/officeart/2005/8/layout/vProcess5"/>
    <dgm:cxn modelId="{AECCA921-DCA9-46BB-B46A-7FA559521326}" type="presParOf" srcId="{72D68819-4912-4407-8192-109BAC32B39F}" destId="{81423829-70F6-4D36-A9C2-86C91247C8E6}" srcOrd="1" destOrd="0" presId="urn:microsoft.com/office/officeart/2005/8/layout/vProcess5"/>
    <dgm:cxn modelId="{8DECB193-E268-46C4-BB5C-DA3DB366B892}" type="presParOf" srcId="{72D68819-4912-4407-8192-109BAC32B39F}" destId="{F3F11577-5679-499D-921A-4FBD0C449252}" srcOrd="2" destOrd="0" presId="urn:microsoft.com/office/officeart/2005/8/layout/vProcess5"/>
    <dgm:cxn modelId="{78E79260-1AD6-4C40-AFC0-369C45D4CFA6}" type="presParOf" srcId="{72D68819-4912-4407-8192-109BAC32B39F}" destId="{5FE996AF-A0B5-4DDF-A97A-8FCF60C26C51}" srcOrd="3" destOrd="0" presId="urn:microsoft.com/office/officeart/2005/8/layout/vProcess5"/>
    <dgm:cxn modelId="{9ED8E6F4-6E30-4C53-BE78-29792A5C4879}" type="presParOf" srcId="{72D68819-4912-4407-8192-109BAC32B39F}" destId="{DFB5D302-3549-45DA-B25C-9C896E83C324}" srcOrd="4" destOrd="0" presId="urn:microsoft.com/office/officeart/2005/8/layout/vProcess5"/>
    <dgm:cxn modelId="{3C1FFFFB-5C79-4484-A755-63EBFA75CDAD}" type="presParOf" srcId="{72D68819-4912-4407-8192-109BAC32B39F}" destId="{0DCDAE6C-9170-4838-9960-908FA2156FD0}" srcOrd="5" destOrd="0" presId="urn:microsoft.com/office/officeart/2005/8/layout/vProcess5"/>
    <dgm:cxn modelId="{EF67B717-DDB3-4755-8D1F-7DE2FADF35F1}" type="presParOf" srcId="{72D68819-4912-4407-8192-109BAC32B39F}" destId="{ECF6955D-82CD-45D3-8060-D7AF226620C4}" srcOrd="6" destOrd="0" presId="urn:microsoft.com/office/officeart/2005/8/layout/vProcess5"/>
    <dgm:cxn modelId="{3A1A3843-9CBE-4FFB-99F4-EE2E1AAEC804}" type="presParOf" srcId="{72D68819-4912-4407-8192-109BAC32B39F}" destId="{E4488ADC-D691-4646-BB12-158052FF51B1}" srcOrd="7" destOrd="0" presId="urn:microsoft.com/office/officeart/2005/8/layout/vProcess5"/>
    <dgm:cxn modelId="{2D54234D-4B1B-403B-A28F-2DA3430A4097}" type="presParOf" srcId="{72D68819-4912-4407-8192-109BAC32B39F}" destId="{8166488D-E4B9-474E-B2BB-EDD9FE8C6B5E}" srcOrd="8" destOrd="0" presId="urn:microsoft.com/office/officeart/2005/8/layout/vProcess5"/>
    <dgm:cxn modelId="{005986C5-8965-4B2A-A9C2-1053D42D37D9}" type="presParOf" srcId="{72D68819-4912-4407-8192-109BAC32B39F}" destId="{70B465CD-2628-436B-931D-C186F876282E}" srcOrd="9" destOrd="0" presId="urn:microsoft.com/office/officeart/2005/8/layout/vProcess5"/>
    <dgm:cxn modelId="{E10E28F5-4407-4DD4-901F-768ED53458EA}" type="presParOf" srcId="{72D68819-4912-4407-8192-109BAC32B39F}" destId="{FA3674B2-2CFD-4226-9424-26EE5603223A}" srcOrd="10" destOrd="0" presId="urn:microsoft.com/office/officeart/2005/8/layout/vProcess5"/>
    <dgm:cxn modelId="{E60EEF22-7CBF-4582-ACC6-4D45A45EA9BE}" type="presParOf" srcId="{72D68819-4912-4407-8192-109BAC32B39F}" destId="{17372098-0E9E-4BE5-96C0-1B949C02349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3D103-C767-4C75-BD14-1201A130BD01}">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99CDC-F2EA-43DF-A459-FD57B4CF240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A7640-9F98-4835-BBFF-B234093251D0}">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tr-TR" sz="2100" b="0" i="0" kern="1200"/>
            <a:t>Veri , üzerinde işlem yapılmamış enformasyon parçacığına verilen addır. Veriler, araştırmalardan, deneylerden, gözlemlerden ve internet gibi ortamlardan elde edilen her türlü değerdir.</a:t>
          </a:r>
          <a:endParaRPr lang="en-US" sz="2100" kern="1200"/>
        </a:p>
      </dsp:txBody>
      <dsp:txXfrm>
        <a:off x="1509882" y="708097"/>
        <a:ext cx="9005717" cy="1307257"/>
      </dsp:txXfrm>
    </dsp:sp>
    <dsp:sp modelId="{E3F8C46E-8820-49E5-9E40-58F013735F0E}">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37614-7F47-4623-8572-0D2D5B29CF4F}">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2735C9-106A-46C4-8E80-93DDDD88BF44}">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tr-TR" sz="2100" b="0" i="0" kern="1200"/>
            <a:t>Veriler tek başına bir anlam ifade edemezler ve bir işlevleri yoktur. İlk önce veriler toplanır ve gruplanır daha sonra sıralanır, özetlenir ve ardından bilgisayar ya da elle işlenip enformasyona dönüştükten sonra anlam kazanırlar.</a:t>
          </a:r>
          <a:endParaRPr lang="en-US" sz="2100" kern="1200"/>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23829-70F6-4D36-A9C2-86C91247C8E6}">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a:t>Python'da dizilerin amacına hizmet eden listelerimiz vardır, ancak işlenmeleri yavaştır.</a:t>
          </a:r>
          <a:endParaRPr lang="en-US" sz="1700" kern="1200"/>
        </a:p>
      </dsp:txBody>
      <dsp:txXfrm>
        <a:off x="28038" y="28038"/>
        <a:ext cx="7298593" cy="901218"/>
      </dsp:txXfrm>
    </dsp:sp>
    <dsp:sp modelId="{F3F11577-5679-499D-921A-4FBD0C449252}">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a:t>NumPy Dizileri, geleneksel Python listelerinden 50 kata kadar daha hızlı bir dizi nesnesi sağlamayı amaçlamaktadır</a:t>
          </a:r>
          <a:endParaRPr lang="en-US" sz="1700" kern="1200"/>
        </a:p>
      </dsp:txBody>
      <dsp:txXfrm>
        <a:off x="732583" y="1159385"/>
        <a:ext cx="7029617" cy="901218"/>
      </dsp:txXfrm>
    </dsp:sp>
    <dsp:sp modelId="{5FE996AF-A0B5-4DDF-A97A-8FCF60C26C51}">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a:t>NumPy'deki dizi nesnesi ndarray olarak adlandırılır, ndarray ile çalışmayı çok kolaylaştıran birçok destekleyici işlev sağlar.</a:t>
          </a:r>
          <a:endParaRPr lang="en-US" sz="1700" kern="1200"/>
        </a:p>
      </dsp:txBody>
      <dsp:txXfrm>
        <a:off x="1426612" y="2290733"/>
        <a:ext cx="7040133" cy="901218"/>
      </dsp:txXfrm>
    </dsp:sp>
    <dsp:sp modelId="{DFB5D302-3549-45DA-B25C-9C896E83C324}">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0" i="0" kern="1200" dirty="0"/>
            <a:t>Diziler, hızın ve kaynakların çok önemli olduğu veri biliminde çok sık kullanılır</a:t>
          </a:r>
          <a:br>
            <a:rPr lang="tr-TR" sz="1700" kern="1200" dirty="0"/>
          </a:br>
          <a:br>
            <a:rPr lang="tr-TR" sz="1700" kern="1200" dirty="0"/>
          </a:br>
          <a:endParaRPr lang="en-US" sz="1700" kern="1200" dirty="0"/>
        </a:p>
      </dsp:txBody>
      <dsp:txXfrm>
        <a:off x="2131157" y="3422081"/>
        <a:ext cx="7029617" cy="901218"/>
      </dsp:txXfrm>
    </dsp:sp>
    <dsp:sp modelId="{0DCDAE6C-9170-4838-9960-908FA2156FD0}">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ECF6955D-82CD-45D3-8060-D7AF226620C4}">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E4488ADC-D691-4646-BB12-158052FF51B1}">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E543DE-8CA0-C3BC-41F3-C2BE92B5C97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878F39C-D662-D861-6E45-B164A58A6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812245C-0A01-4EBF-89D1-7374B399BB1C}"/>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5" name="Alt Bilgi Yer Tutucusu 4">
            <a:extLst>
              <a:ext uri="{FF2B5EF4-FFF2-40B4-BE49-F238E27FC236}">
                <a16:creationId xmlns:a16="http://schemas.microsoft.com/office/drawing/2014/main" id="{D3CD1D37-0B37-30B5-0D3E-D61AAA7928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889FA9-0927-A6CA-9F7C-FB48A91E17F1}"/>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332855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FD70FB-236E-F7A1-FF1F-BBEA89C1D73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AA5AB55-A481-24BF-A8FF-375E538E67A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3A101A3-E52E-6D2E-FD47-22BD796B2C7A}"/>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5" name="Alt Bilgi Yer Tutucusu 4">
            <a:extLst>
              <a:ext uri="{FF2B5EF4-FFF2-40B4-BE49-F238E27FC236}">
                <a16:creationId xmlns:a16="http://schemas.microsoft.com/office/drawing/2014/main" id="{DA8F96BA-9648-BFED-7BD7-9F552CEB75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B3F300-7074-E22A-ABBA-2FFBDEE86FAD}"/>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409555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96140CE-1BD0-F729-84FC-E594C827F8A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13D49DC-C9CB-F7AE-6240-866EED227E6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3078065-42C4-D4C9-9023-C0A5C9AC295C}"/>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5" name="Alt Bilgi Yer Tutucusu 4">
            <a:extLst>
              <a:ext uri="{FF2B5EF4-FFF2-40B4-BE49-F238E27FC236}">
                <a16:creationId xmlns:a16="http://schemas.microsoft.com/office/drawing/2014/main" id="{2712F20A-44C0-CE92-48F9-3F5ECDE790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833E77-CBEA-48D4-7F12-A4089A666DEA}"/>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242186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522F49-D52D-0DC3-9269-4C8A412DB1F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4C5199-A9C5-3ADF-97A7-173CB9B7D1A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7302C4-9281-BD9D-A12C-DF2256E03182}"/>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5" name="Alt Bilgi Yer Tutucusu 4">
            <a:extLst>
              <a:ext uri="{FF2B5EF4-FFF2-40B4-BE49-F238E27FC236}">
                <a16:creationId xmlns:a16="http://schemas.microsoft.com/office/drawing/2014/main" id="{69FB0D26-5899-CFBE-D73F-EA9FF7F1CE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31BBAD5-2A34-300A-2149-9199C7D745E0}"/>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351446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884CB-BA2F-1F25-AABC-D7DEBB2F628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88CCF56-15B2-79E0-4E1B-1216F2546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D6A00B8-2E8F-09A5-ABE9-810CCF1DE95E}"/>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5" name="Alt Bilgi Yer Tutucusu 4">
            <a:extLst>
              <a:ext uri="{FF2B5EF4-FFF2-40B4-BE49-F238E27FC236}">
                <a16:creationId xmlns:a16="http://schemas.microsoft.com/office/drawing/2014/main" id="{0D376815-33B9-DEE5-BC57-6D4CD4A8DA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5ADBA4-F8E6-140C-B2EC-E78523F06A8B}"/>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321000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8E9AED-3FE1-8821-D5AC-121F2310539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D9BBC29-7A0F-79E3-7E65-C28F8013295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D0D5B1C-15CA-7894-656D-5AF130F0E52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3557FCF-3903-A0BB-440C-45AB48D566FB}"/>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6" name="Alt Bilgi Yer Tutucusu 5">
            <a:extLst>
              <a:ext uri="{FF2B5EF4-FFF2-40B4-BE49-F238E27FC236}">
                <a16:creationId xmlns:a16="http://schemas.microsoft.com/office/drawing/2014/main" id="{0D2A2B22-D80E-F492-4484-271FDE7ED78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1F27FB9-52E8-1E7E-E839-2F004C8A133D}"/>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22166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C00F1-E793-B622-AB6C-F271046564E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D77B4BF-4A46-9E67-E1DC-1FFD72C66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01B0E35-00E6-3636-5B29-74E384868E1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824FCEF-25E0-623F-9E84-92AC8A806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4197C78-D02F-54D1-CBCC-70901A98AAC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D597E93-52CF-B45D-FBA9-863AA7F8DAC5}"/>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8" name="Alt Bilgi Yer Tutucusu 7">
            <a:extLst>
              <a:ext uri="{FF2B5EF4-FFF2-40B4-BE49-F238E27FC236}">
                <a16:creationId xmlns:a16="http://schemas.microsoft.com/office/drawing/2014/main" id="{9466F1E7-126E-7E34-122E-2DC34FE83ED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D9F4263-DE55-3808-A466-35557B29CF42}"/>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95218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D80DF8-13AD-1E19-E13F-133EE755813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86BC7C5-CCEC-C31F-717F-E88F4D845810}"/>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4" name="Alt Bilgi Yer Tutucusu 3">
            <a:extLst>
              <a:ext uri="{FF2B5EF4-FFF2-40B4-BE49-F238E27FC236}">
                <a16:creationId xmlns:a16="http://schemas.microsoft.com/office/drawing/2014/main" id="{CD2119F1-DBA0-22E1-56EC-91BD4160E37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2B25D0D-CFE7-8F19-FAC5-D1B2A1A4994B}"/>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126776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EC5D0A8-FBEF-7048-599F-0C4E9A331D4F}"/>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3" name="Alt Bilgi Yer Tutucusu 2">
            <a:extLst>
              <a:ext uri="{FF2B5EF4-FFF2-40B4-BE49-F238E27FC236}">
                <a16:creationId xmlns:a16="http://schemas.microsoft.com/office/drawing/2014/main" id="{201531CC-273D-8745-ED47-C8254861F34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C4797DD-9B61-97D9-A22E-084AE081BF91}"/>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400627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6F07EF-3CAD-B8F5-EEB3-8A8C13FD455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DAAA1E6-D3D1-B30B-688D-6EE22C61A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71F284-5C9C-06BA-B487-FDA685EE8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ABF6EFF-5753-8E1E-B674-1B4D511C5083}"/>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6" name="Alt Bilgi Yer Tutucusu 5">
            <a:extLst>
              <a:ext uri="{FF2B5EF4-FFF2-40B4-BE49-F238E27FC236}">
                <a16:creationId xmlns:a16="http://schemas.microsoft.com/office/drawing/2014/main" id="{DE23E4E6-D4A4-AE37-0DC4-A3B792BE355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644DF09-8104-7DC4-5FDF-981C70A86974}"/>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19127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B8071B-814D-5502-D5BC-E51BA31C5D6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9372EC5-E10D-0C39-1B96-14BACC70D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7D7C091-BBA7-566F-5C19-A90C669FC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0428CB0-83A2-DD0B-C72B-C29C5A68547D}"/>
              </a:ext>
            </a:extLst>
          </p:cNvPr>
          <p:cNvSpPr>
            <a:spLocks noGrp="1"/>
          </p:cNvSpPr>
          <p:nvPr>
            <p:ph type="dt" sz="half" idx="10"/>
          </p:nvPr>
        </p:nvSpPr>
        <p:spPr/>
        <p:txBody>
          <a:bodyPr/>
          <a:lstStyle/>
          <a:p>
            <a:fld id="{FE1C28ED-8BF8-47AD-8897-E5DB92808429}" type="datetimeFigureOut">
              <a:rPr lang="tr-TR" smtClean="0"/>
              <a:t>4.03.2024</a:t>
            </a:fld>
            <a:endParaRPr lang="tr-TR"/>
          </a:p>
        </p:txBody>
      </p:sp>
      <p:sp>
        <p:nvSpPr>
          <p:cNvPr id="6" name="Alt Bilgi Yer Tutucusu 5">
            <a:extLst>
              <a:ext uri="{FF2B5EF4-FFF2-40B4-BE49-F238E27FC236}">
                <a16:creationId xmlns:a16="http://schemas.microsoft.com/office/drawing/2014/main" id="{7CFC0F6D-A933-3700-3874-9D2DFE9FF2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DFA5443-551B-0F7A-FF5D-60004D7396B9}"/>
              </a:ext>
            </a:extLst>
          </p:cNvPr>
          <p:cNvSpPr>
            <a:spLocks noGrp="1"/>
          </p:cNvSpPr>
          <p:nvPr>
            <p:ph type="sldNum" sz="quarter" idx="12"/>
          </p:nvPr>
        </p:nvSpPr>
        <p:spPr/>
        <p:txBody>
          <a:bodyPr/>
          <a:lstStyle/>
          <a:p>
            <a:fld id="{9499B960-DA15-4127-B3AB-D829AF4D138C}" type="slidenum">
              <a:rPr lang="tr-TR" smtClean="0"/>
              <a:t>‹#›</a:t>
            </a:fld>
            <a:endParaRPr lang="tr-TR"/>
          </a:p>
        </p:txBody>
      </p:sp>
    </p:spTree>
    <p:extLst>
      <p:ext uri="{BB962C8B-B14F-4D97-AF65-F5344CB8AC3E}">
        <p14:creationId xmlns:p14="http://schemas.microsoft.com/office/powerpoint/2010/main" val="283313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BE3A2BE-246C-30D5-797F-2FE776573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5AD37E6-056F-CDAC-15B1-106AB5A7A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95A822-066F-4BCF-59D5-60A3957F4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C28ED-8BF8-47AD-8897-E5DB92808429}" type="datetimeFigureOut">
              <a:rPr lang="tr-TR" smtClean="0"/>
              <a:t>4.03.2024</a:t>
            </a:fld>
            <a:endParaRPr lang="tr-TR"/>
          </a:p>
        </p:txBody>
      </p:sp>
      <p:sp>
        <p:nvSpPr>
          <p:cNvPr id="5" name="Alt Bilgi Yer Tutucusu 4">
            <a:extLst>
              <a:ext uri="{FF2B5EF4-FFF2-40B4-BE49-F238E27FC236}">
                <a16:creationId xmlns:a16="http://schemas.microsoft.com/office/drawing/2014/main" id="{5EFA10D2-1431-DF72-CC60-F5AB0A8E2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92A2704-B4FE-7B7C-B0FD-862437940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9B960-DA15-4127-B3AB-D829AF4D138C}" type="slidenum">
              <a:rPr lang="tr-TR" smtClean="0"/>
              <a:t>‹#›</a:t>
            </a:fld>
            <a:endParaRPr lang="tr-TR"/>
          </a:p>
        </p:txBody>
      </p:sp>
    </p:spTree>
    <p:extLst>
      <p:ext uri="{BB962C8B-B14F-4D97-AF65-F5344CB8AC3E}">
        <p14:creationId xmlns:p14="http://schemas.microsoft.com/office/powerpoint/2010/main" val="257661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E63D19-392F-D42F-E478-C86FFC5D171E}"/>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Başlık 1">
            <a:extLst>
              <a:ext uri="{FF2B5EF4-FFF2-40B4-BE49-F238E27FC236}">
                <a16:creationId xmlns:a16="http://schemas.microsoft.com/office/drawing/2014/main" id="{37E9E0B0-368E-716E-670F-00FD73C7ABC0}"/>
              </a:ext>
            </a:extLst>
          </p:cNvPr>
          <p:cNvSpPr>
            <a:spLocks noGrp="1"/>
          </p:cNvSpPr>
          <p:nvPr>
            <p:ph type="ctrTitle"/>
          </p:nvPr>
        </p:nvSpPr>
        <p:spPr>
          <a:xfrm>
            <a:off x="1524000" y="1122362"/>
            <a:ext cx="9144000" cy="2900518"/>
          </a:xfrm>
        </p:spPr>
        <p:txBody>
          <a:bodyPr>
            <a:normAutofit/>
          </a:bodyPr>
          <a:lstStyle/>
          <a:p>
            <a:r>
              <a:rPr lang="tr-TR">
                <a:solidFill>
                  <a:srgbClr val="FFFFFF"/>
                </a:solidFill>
              </a:rPr>
              <a:t>Veri Bilimine Giriş</a:t>
            </a:r>
          </a:p>
        </p:txBody>
      </p:sp>
    </p:spTree>
    <p:extLst>
      <p:ext uri="{BB962C8B-B14F-4D97-AF65-F5344CB8AC3E}">
        <p14:creationId xmlns:p14="http://schemas.microsoft.com/office/powerpoint/2010/main" val="7193220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91343B2-732B-7F7B-5114-C79CD20ACC01}"/>
              </a:ext>
            </a:extLst>
          </p:cNvPr>
          <p:cNvSpPr>
            <a:spLocks noGrp="1"/>
          </p:cNvSpPr>
          <p:nvPr>
            <p:ph type="title"/>
          </p:nvPr>
        </p:nvSpPr>
        <p:spPr>
          <a:xfrm>
            <a:off x="1171074" y="1396686"/>
            <a:ext cx="3240506" cy="4064628"/>
          </a:xfrm>
        </p:spPr>
        <p:txBody>
          <a:bodyPr>
            <a:normAutofit/>
          </a:bodyPr>
          <a:lstStyle/>
          <a:p>
            <a:r>
              <a:rPr lang="tr-TR" b="0" i="0">
                <a:solidFill>
                  <a:srgbClr val="FFFFFF"/>
                </a:solidFill>
                <a:effectLst/>
                <a:latin typeface="AmazonEmberBold"/>
              </a:rPr>
              <a:t>Veri bilimi süreci nedir?</a:t>
            </a:r>
            <a:br>
              <a:rPr lang="tr-TR" b="0" i="0">
                <a:solidFill>
                  <a:srgbClr val="FFFFFF"/>
                </a:solidFill>
                <a:effectLst/>
                <a:latin typeface="AmazonEmberBold"/>
              </a:rPr>
            </a:br>
            <a:endParaRPr lang="tr-TR">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59C7C6D8-3020-E80B-1AB3-9D5CB1D73624}"/>
              </a:ext>
            </a:extLst>
          </p:cNvPr>
          <p:cNvSpPr>
            <a:spLocks noGrp="1"/>
          </p:cNvSpPr>
          <p:nvPr>
            <p:ph idx="1"/>
          </p:nvPr>
        </p:nvSpPr>
        <p:spPr>
          <a:xfrm>
            <a:off x="5370153" y="1526033"/>
            <a:ext cx="5536397" cy="3935281"/>
          </a:xfrm>
        </p:spPr>
        <p:txBody>
          <a:bodyPr>
            <a:normAutofit/>
          </a:bodyPr>
          <a:lstStyle/>
          <a:p>
            <a:r>
              <a:rPr lang="tr-TR" b="0" i="0">
                <a:effectLst/>
                <a:latin typeface="AmazonEmber"/>
              </a:rPr>
              <a:t>Veri bilimi süreci genellikle bir iş sorunu nedeniyle başlatılır. Bir veri bilimci, işletmenin ihtiyaçlarını anlamak için işletme paydaşlarıyla birlikte çalışır. Sorun tanımlandıktan sonra, veri bilimci bu sorunu OSEMN veri bilimi sürecini kullanarak çözebilir</a:t>
            </a:r>
            <a:endParaRPr lang="tr-TR" dirty="0"/>
          </a:p>
        </p:txBody>
      </p:sp>
    </p:spTree>
    <p:extLst>
      <p:ext uri="{BB962C8B-B14F-4D97-AF65-F5344CB8AC3E}">
        <p14:creationId xmlns:p14="http://schemas.microsoft.com/office/powerpoint/2010/main" val="383648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0E1F89-3D61-C8AC-5D0E-D54E16140B42}"/>
              </a:ext>
            </a:extLst>
          </p:cNvPr>
          <p:cNvSpPr>
            <a:spLocks noGrp="1"/>
          </p:cNvSpPr>
          <p:nvPr>
            <p:ph type="title"/>
          </p:nvPr>
        </p:nvSpPr>
        <p:spPr>
          <a:xfrm>
            <a:off x="1389278" y="1233241"/>
            <a:ext cx="3240506" cy="4064628"/>
          </a:xfrm>
        </p:spPr>
        <p:txBody>
          <a:bodyPr>
            <a:normAutofit/>
          </a:bodyPr>
          <a:lstStyle/>
          <a:p>
            <a:r>
              <a:rPr lang="it-IT" b="1" i="0">
                <a:solidFill>
                  <a:srgbClr val="FFFFFF"/>
                </a:solidFill>
                <a:effectLst/>
                <a:latin typeface="AmazonEmber"/>
              </a:rPr>
              <a:t>O - Obtain data (Verileri edinme)</a:t>
            </a:r>
            <a:br>
              <a:rPr lang="it-IT"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8B5D5021-1F6F-F44B-2C4D-3588658064BA}"/>
              </a:ext>
            </a:extLst>
          </p:cNvPr>
          <p:cNvSpPr>
            <a:spLocks noGrp="1"/>
          </p:cNvSpPr>
          <p:nvPr>
            <p:ph idx="1"/>
          </p:nvPr>
        </p:nvSpPr>
        <p:spPr>
          <a:xfrm>
            <a:off x="6096000" y="820880"/>
            <a:ext cx="5257799" cy="4889350"/>
          </a:xfrm>
        </p:spPr>
        <p:txBody>
          <a:bodyPr anchor="t">
            <a:normAutofit/>
          </a:bodyPr>
          <a:lstStyle/>
          <a:p>
            <a:r>
              <a:rPr lang="tr-TR" b="0" i="0">
                <a:effectLst/>
                <a:latin typeface="AmazonEmber"/>
              </a:rPr>
              <a:t>Önceden var olan veriler, yeni elde edilen veriler veya internetten indirilen bir veri deposu kullanılabilir. Veri bilimciler dahili veya harici </a:t>
            </a:r>
            <a:r>
              <a:rPr lang="tr-TR" b="0" i="0" err="1">
                <a:effectLst/>
                <a:latin typeface="AmazonEmber"/>
              </a:rPr>
              <a:t>veritabanlarından</a:t>
            </a:r>
            <a:r>
              <a:rPr lang="tr-TR" b="0" i="0">
                <a:effectLst/>
                <a:latin typeface="AmazonEmber"/>
              </a:rPr>
              <a:t>, şirket CRM yazılımlarından, web sunucusu günlüklerinden veya sosyal medyadan veri ayıklayabilir ya da üçüncü taraf kaynaklardan veri satın alabilir.</a:t>
            </a:r>
            <a:endParaRPr lang="tr-TR"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3180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84B1FB-A96C-8E74-9FA7-A73C56038AB9}"/>
              </a:ext>
            </a:extLst>
          </p:cNvPr>
          <p:cNvSpPr>
            <a:spLocks noGrp="1"/>
          </p:cNvSpPr>
          <p:nvPr>
            <p:ph type="title"/>
          </p:nvPr>
        </p:nvSpPr>
        <p:spPr>
          <a:xfrm>
            <a:off x="1389278" y="1233241"/>
            <a:ext cx="3240506" cy="4064628"/>
          </a:xfrm>
        </p:spPr>
        <p:txBody>
          <a:bodyPr>
            <a:normAutofit/>
          </a:bodyPr>
          <a:lstStyle/>
          <a:p>
            <a:r>
              <a:rPr lang="it-IT" b="1" i="0">
                <a:solidFill>
                  <a:srgbClr val="FFFFFF"/>
                </a:solidFill>
                <a:effectLst/>
                <a:latin typeface="AmazonEmber"/>
              </a:rPr>
              <a:t>S - Scrub data (Verileri ovma)</a:t>
            </a:r>
            <a:br>
              <a:rPr lang="it-IT"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601F23B2-1945-4F6D-8A3A-5C0298A4EC5A}"/>
              </a:ext>
            </a:extLst>
          </p:cNvPr>
          <p:cNvSpPr>
            <a:spLocks noGrp="1"/>
          </p:cNvSpPr>
          <p:nvPr>
            <p:ph idx="1"/>
          </p:nvPr>
        </p:nvSpPr>
        <p:spPr>
          <a:xfrm>
            <a:off x="6096000" y="820880"/>
            <a:ext cx="5257799" cy="4889350"/>
          </a:xfrm>
        </p:spPr>
        <p:txBody>
          <a:bodyPr anchor="t">
            <a:normAutofit/>
          </a:bodyPr>
          <a:lstStyle/>
          <a:p>
            <a:r>
              <a:rPr lang="tr-TR" sz="2200" b="0" i="0">
                <a:effectLst/>
                <a:latin typeface="AmazonEmber"/>
              </a:rPr>
              <a:t>Veri ovma veya veri temizleme adıyla karşımıza çıkan bu süreç, verileri önceden belirlenen bir formata göre standart hale getirme sürecidir. Eksik verileri ele alma, veri hatalarını düzeltme ve aykırı verileri kaldırma adımlarını içerir. Bazı veri ovma örnekleri şunlardır:· </a:t>
            </a:r>
          </a:p>
          <a:p>
            <a:pPr>
              <a:buFont typeface="Arial" panose="020B0604020202020204" pitchFamily="34" charset="0"/>
              <a:buChar char="•"/>
            </a:pPr>
            <a:r>
              <a:rPr lang="tr-TR" sz="2200" b="0" i="0">
                <a:effectLst/>
                <a:latin typeface="AmazonEmber"/>
              </a:rPr>
              <a:t>Tüm tarih değerlerini ortak bir standarda dönüştürmek.  </a:t>
            </a:r>
          </a:p>
          <a:p>
            <a:pPr>
              <a:buFont typeface="Arial" panose="020B0604020202020204" pitchFamily="34" charset="0"/>
              <a:buChar char="•"/>
            </a:pPr>
            <a:r>
              <a:rPr lang="tr-TR" sz="2200" b="0" i="0">
                <a:effectLst/>
                <a:latin typeface="AmazonEmber"/>
              </a:rPr>
              <a:t>İmla hatalarını veya gereksiz boşlukları düzeltmek.  </a:t>
            </a:r>
          </a:p>
          <a:p>
            <a:pPr>
              <a:buFont typeface="Arial" panose="020B0604020202020204" pitchFamily="34" charset="0"/>
              <a:buChar char="•"/>
            </a:pPr>
            <a:r>
              <a:rPr lang="tr-TR" sz="2200" b="0" i="0">
                <a:effectLst/>
                <a:latin typeface="AmazonEmber"/>
              </a:rPr>
              <a:t>Matematik hatalarını düzeltmek veya büyük sayılardaki noktaları kaldırmak.</a:t>
            </a:r>
          </a:p>
          <a:p>
            <a:endParaRPr lang="tr-TR"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962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769EB68-9E46-25F1-47EF-4F88657FAABE}"/>
              </a:ext>
            </a:extLst>
          </p:cNvPr>
          <p:cNvSpPr>
            <a:spLocks noGrp="1"/>
          </p:cNvSpPr>
          <p:nvPr>
            <p:ph type="title"/>
          </p:nvPr>
        </p:nvSpPr>
        <p:spPr>
          <a:xfrm>
            <a:off x="1389278" y="1233241"/>
            <a:ext cx="3240506" cy="4064628"/>
          </a:xfrm>
        </p:spPr>
        <p:txBody>
          <a:bodyPr>
            <a:normAutofit/>
          </a:bodyPr>
          <a:lstStyle/>
          <a:p>
            <a:r>
              <a:rPr lang="tr-TR" b="1" i="0">
                <a:solidFill>
                  <a:srgbClr val="FFFFFF"/>
                </a:solidFill>
                <a:effectLst/>
                <a:latin typeface="AmazonEmber"/>
              </a:rPr>
              <a:t>E - Explore data (Verileri keşfetme)</a:t>
            </a:r>
            <a:br>
              <a:rPr lang="tr-TR"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DB1EFF4C-3699-98C3-0A6E-20CE7EB99679}"/>
              </a:ext>
            </a:extLst>
          </p:cNvPr>
          <p:cNvSpPr>
            <a:spLocks noGrp="1"/>
          </p:cNvSpPr>
          <p:nvPr>
            <p:ph idx="1"/>
          </p:nvPr>
        </p:nvSpPr>
        <p:spPr>
          <a:xfrm>
            <a:off x="6096000" y="820880"/>
            <a:ext cx="5257799" cy="4889350"/>
          </a:xfrm>
        </p:spPr>
        <p:txBody>
          <a:bodyPr anchor="t">
            <a:normAutofit/>
          </a:bodyPr>
          <a:lstStyle/>
          <a:p>
            <a:r>
              <a:rPr lang="tr-TR" sz="2600" b="0" i="0">
                <a:effectLst/>
                <a:latin typeface="AmazonEmber"/>
              </a:rPr>
              <a:t>Veri keşfi, ileride uygulanacak veri modelleme stratejilerini planlarken kullanılan ön veri analizidir. Veri bilimciler, açıklayıcı istatistiklerden ve veri görselleştirme araçlarından yararlanarak verileri genel hatlarıyla anlamaya başlar. Bundan sonra, üzerinde çalışılabilecek veya eyleme dönüştürülebilecek ilgi çekici düzenleri belirlemek için verileri keşfetmeleri mümkün olur.  </a:t>
            </a:r>
            <a:endParaRPr lang="tr-TR" sz="26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4391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3F27A9-39AD-9263-5A31-DA2529F6E1A8}"/>
              </a:ext>
            </a:extLst>
          </p:cNvPr>
          <p:cNvSpPr>
            <a:spLocks noGrp="1"/>
          </p:cNvSpPr>
          <p:nvPr>
            <p:ph type="title"/>
          </p:nvPr>
        </p:nvSpPr>
        <p:spPr>
          <a:xfrm>
            <a:off x="1389278" y="1233241"/>
            <a:ext cx="3240506" cy="4064628"/>
          </a:xfrm>
        </p:spPr>
        <p:txBody>
          <a:bodyPr>
            <a:normAutofit/>
          </a:bodyPr>
          <a:lstStyle/>
          <a:p>
            <a:r>
              <a:rPr lang="it-IT" b="1" i="0">
                <a:solidFill>
                  <a:srgbClr val="FFFFFF"/>
                </a:solidFill>
                <a:effectLst/>
                <a:latin typeface="AmazonEmber"/>
              </a:rPr>
              <a:t>M - Model data (Verileri modelleme)</a:t>
            </a:r>
            <a:br>
              <a:rPr lang="it-IT"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A471D80F-6017-A114-5E3A-0B35A8BC0C0A}"/>
              </a:ext>
            </a:extLst>
          </p:cNvPr>
          <p:cNvSpPr>
            <a:spLocks noGrp="1"/>
          </p:cNvSpPr>
          <p:nvPr>
            <p:ph idx="1"/>
          </p:nvPr>
        </p:nvSpPr>
        <p:spPr>
          <a:xfrm>
            <a:off x="6096000" y="820880"/>
            <a:ext cx="5257799" cy="4889350"/>
          </a:xfrm>
        </p:spPr>
        <p:txBody>
          <a:bodyPr anchor="t">
            <a:normAutofit/>
          </a:bodyPr>
          <a:lstStyle/>
          <a:p>
            <a:r>
              <a:rPr lang="tr-TR" sz="2400" b="0" i="0">
                <a:effectLst/>
                <a:latin typeface="AmazonEmber"/>
              </a:rPr>
              <a:t>Daha derin öngörüler edinmek, sonuçları tahmin etmek ve en iyi eylem tarzını belirlemek için yazılım ve makine öğrenimi algoritmaları kullanılır. Eğitim veri kümesine ilişkilendirme, sınıflandırma ve kümeleme gibi makine öğrenimi teknikleri uygulanır. İsabet oranını değerlendirmek amacıyla, model önceden belirlenen test verileriyle karşılaştırılarak test edilebilir. Sonuçların iyileştirilmesi amacıyla, veri modeli üzerinde üst üste defalarca hassas ayar yapılabilir. </a:t>
            </a:r>
            <a:endParaRPr lang="tr-TR" sz="24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7110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0CCDD7-DDBB-3ABA-2747-64E818A4096D}"/>
              </a:ext>
            </a:extLst>
          </p:cNvPr>
          <p:cNvSpPr>
            <a:spLocks noGrp="1"/>
          </p:cNvSpPr>
          <p:nvPr>
            <p:ph type="title"/>
          </p:nvPr>
        </p:nvSpPr>
        <p:spPr>
          <a:xfrm>
            <a:off x="1389278" y="1233241"/>
            <a:ext cx="3240506" cy="4064628"/>
          </a:xfrm>
        </p:spPr>
        <p:txBody>
          <a:bodyPr>
            <a:normAutofit/>
          </a:bodyPr>
          <a:lstStyle/>
          <a:p>
            <a:r>
              <a:rPr lang="pt-BR" b="1" i="0">
                <a:solidFill>
                  <a:srgbClr val="FFFFFF"/>
                </a:solidFill>
                <a:effectLst/>
                <a:latin typeface="AmazonEmber"/>
              </a:rPr>
              <a:t>N - Interpret results (Sonuçları yorumlama)</a:t>
            </a:r>
            <a:br>
              <a:rPr lang="pt-BR" b="1" i="0">
                <a:solidFill>
                  <a:srgbClr val="FFFFFF"/>
                </a:solidFill>
                <a:effectLst/>
                <a:latin typeface="AmazonEmber"/>
              </a:rPr>
            </a:b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518FF5E0-161D-8823-4440-40CD833FD6D7}"/>
              </a:ext>
            </a:extLst>
          </p:cNvPr>
          <p:cNvSpPr>
            <a:spLocks noGrp="1"/>
          </p:cNvSpPr>
          <p:nvPr>
            <p:ph idx="1"/>
          </p:nvPr>
        </p:nvSpPr>
        <p:spPr>
          <a:xfrm>
            <a:off x="6096000" y="820880"/>
            <a:ext cx="5257799" cy="4889350"/>
          </a:xfrm>
        </p:spPr>
        <p:txBody>
          <a:bodyPr anchor="t">
            <a:normAutofit/>
          </a:bodyPr>
          <a:lstStyle/>
          <a:p>
            <a:r>
              <a:rPr lang="tr-TR" sz="2600" b="0" i="0">
                <a:effectLst/>
                <a:latin typeface="AmazonEmber"/>
              </a:rPr>
              <a:t>Veri bilimciler, veri öngörülerini eyleme dönüştürmek için analistlerle ve işletmelerle birlikte çalışır. Trendleri ve tahminleri temsil eden diyagramlar, grafikler ve çizelgeler oluşturur. Verilerin özetlenmesi, paydaşların sonuçları etkili bir şekilde anlamasına ve uygulamasına yardımcı olur.</a:t>
            </a:r>
          </a:p>
          <a:p>
            <a:br>
              <a:rPr lang="tr-TR" sz="2600"/>
            </a:br>
            <a:endParaRPr lang="tr-TR" sz="26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619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FD7274F-4973-F411-06D6-0F0EFEF3C9B2}"/>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5100" kern="1200">
                <a:solidFill>
                  <a:schemeClr val="tx1"/>
                </a:solidFill>
                <a:latin typeface="+mj-lt"/>
                <a:ea typeface="+mj-ea"/>
                <a:cs typeface="+mj-cs"/>
              </a:rPr>
              <a:t>Veri Bilimi Kütüphanelerine Giriş</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68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E7045EE-A42E-64EC-444A-D6911177E529}"/>
              </a:ext>
            </a:extLst>
          </p:cNvPr>
          <p:cNvSpPr>
            <a:spLocks noGrp="1"/>
          </p:cNvSpPr>
          <p:nvPr>
            <p:ph type="title"/>
          </p:nvPr>
        </p:nvSpPr>
        <p:spPr>
          <a:xfrm>
            <a:off x="1171074" y="1396686"/>
            <a:ext cx="3240506" cy="4064628"/>
          </a:xfrm>
        </p:spPr>
        <p:txBody>
          <a:bodyPr>
            <a:normAutofit/>
          </a:bodyPr>
          <a:lstStyle/>
          <a:p>
            <a:r>
              <a:rPr lang="tr-TR">
                <a:solidFill>
                  <a:srgbClr val="FFFFFF"/>
                </a:solidFill>
              </a:rPr>
              <a:t>Numpy</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15649681-162D-8ED5-87EC-38C211EBE1C9}"/>
              </a:ext>
            </a:extLst>
          </p:cNvPr>
          <p:cNvSpPr>
            <a:spLocks noGrp="1"/>
          </p:cNvSpPr>
          <p:nvPr>
            <p:ph idx="1"/>
          </p:nvPr>
        </p:nvSpPr>
        <p:spPr>
          <a:xfrm>
            <a:off x="5370153" y="1526033"/>
            <a:ext cx="5536397" cy="3935281"/>
          </a:xfrm>
        </p:spPr>
        <p:txBody>
          <a:bodyPr>
            <a:normAutofit/>
          </a:bodyPr>
          <a:lstStyle/>
          <a:p>
            <a:r>
              <a:rPr lang="tr-TR" sz="2400" b="1" i="0" dirty="0" err="1">
                <a:effectLst/>
                <a:latin typeface="source-serif-pro"/>
              </a:rPr>
              <a:t>NumPy</a:t>
            </a:r>
            <a:r>
              <a:rPr lang="tr-TR" sz="2400" b="1" i="0" dirty="0">
                <a:effectLst/>
                <a:latin typeface="source-serif-pro"/>
              </a:rPr>
              <a:t> </a:t>
            </a:r>
            <a:r>
              <a:rPr lang="tr-TR" sz="2400" b="0" i="0" dirty="0">
                <a:effectLst/>
                <a:latin typeface="source-serif-pro"/>
              </a:rPr>
              <a:t>(</a:t>
            </a:r>
            <a:r>
              <a:rPr lang="tr-TR" sz="2400" b="0" i="0" dirty="0" err="1">
                <a:effectLst/>
                <a:latin typeface="source-serif-pro"/>
              </a:rPr>
              <a:t>Numerical</a:t>
            </a:r>
            <a:r>
              <a:rPr lang="tr-TR" sz="2400" b="0" i="0" dirty="0">
                <a:effectLst/>
                <a:latin typeface="source-serif-pro"/>
              </a:rPr>
              <a:t> Python) bilimsel hesaplamaları hızlı bir şekilde yapmamızı sağlayan bir matematik kütüphanesidir. </a:t>
            </a:r>
            <a:r>
              <a:rPr lang="tr-TR" sz="2400" b="0" i="0" dirty="0" err="1">
                <a:effectLst/>
                <a:latin typeface="source-serif-pro"/>
              </a:rPr>
              <a:t>Numpy’ın</a:t>
            </a:r>
            <a:r>
              <a:rPr lang="tr-TR" sz="2400" b="0" i="0" dirty="0">
                <a:effectLst/>
                <a:latin typeface="source-serif-pro"/>
              </a:rPr>
              <a:t> temelini </a:t>
            </a:r>
            <a:r>
              <a:rPr lang="tr-TR" sz="2400" b="0" i="0" dirty="0" err="1">
                <a:effectLst/>
                <a:latin typeface="source-serif-pro"/>
              </a:rPr>
              <a:t>numpy</a:t>
            </a:r>
            <a:r>
              <a:rPr lang="tr-TR" sz="2400" b="0" i="0" dirty="0">
                <a:effectLst/>
                <a:latin typeface="source-serif-pro"/>
              </a:rPr>
              <a:t> dizileri oluşturur. </a:t>
            </a:r>
            <a:r>
              <a:rPr lang="tr-TR" sz="2400" b="0" i="0" dirty="0" err="1">
                <a:effectLst/>
                <a:latin typeface="source-serif-pro"/>
              </a:rPr>
              <a:t>Numpy</a:t>
            </a:r>
            <a:r>
              <a:rPr lang="tr-TR" sz="2400" b="0" i="0" dirty="0">
                <a:effectLst/>
                <a:latin typeface="source-serif-pro"/>
              </a:rPr>
              <a:t> dizileri </a:t>
            </a:r>
            <a:r>
              <a:rPr lang="tr-TR" sz="2400" b="0" i="0" dirty="0" err="1">
                <a:effectLst/>
                <a:latin typeface="source-serif-pro"/>
              </a:rPr>
              <a:t>python</a:t>
            </a:r>
            <a:r>
              <a:rPr lang="tr-TR" sz="2400" b="0" i="0" dirty="0">
                <a:effectLst/>
                <a:latin typeface="source-serif-pro"/>
              </a:rPr>
              <a:t> listelerine benzer fakat hız ve işlevsellik açısından </a:t>
            </a:r>
            <a:r>
              <a:rPr lang="tr-TR" sz="2400" b="0" i="0" dirty="0" err="1">
                <a:effectLst/>
                <a:latin typeface="source-serif-pro"/>
              </a:rPr>
              <a:t>python</a:t>
            </a:r>
            <a:r>
              <a:rPr lang="tr-TR" sz="2400" b="0" i="0" dirty="0">
                <a:effectLst/>
                <a:latin typeface="source-serif-pro"/>
              </a:rPr>
              <a:t> listelerinden daha </a:t>
            </a:r>
            <a:r>
              <a:rPr lang="tr-TR" sz="2400" b="0" i="0" dirty="0" err="1">
                <a:effectLst/>
                <a:latin typeface="source-serif-pro"/>
              </a:rPr>
              <a:t>kullanışlıdır.Ayrıca</a:t>
            </a:r>
            <a:r>
              <a:rPr lang="tr-TR" sz="2400" b="0" i="0" dirty="0">
                <a:effectLst/>
                <a:latin typeface="source-serif-pro"/>
              </a:rPr>
              <a:t> </a:t>
            </a:r>
            <a:r>
              <a:rPr lang="tr-TR" sz="2400" b="0" i="0" dirty="0" err="1">
                <a:effectLst/>
                <a:latin typeface="source-serif-pro"/>
              </a:rPr>
              <a:t>python</a:t>
            </a:r>
            <a:r>
              <a:rPr lang="tr-TR" sz="2400" b="0" i="0" dirty="0">
                <a:effectLst/>
                <a:latin typeface="source-serif-pro"/>
              </a:rPr>
              <a:t> listelerinden farklı olarak </a:t>
            </a:r>
            <a:r>
              <a:rPr lang="tr-TR" sz="2400" b="0" i="0" dirty="0" err="1">
                <a:effectLst/>
                <a:latin typeface="source-serif-pro"/>
              </a:rPr>
              <a:t>Numpy</a:t>
            </a:r>
            <a:r>
              <a:rPr lang="tr-TR" sz="2400" b="0" i="0" dirty="0">
                <a:effectLst/>
                <a:latin typeface="source-serif-pro"/>
              </a:rPr>
              <a:t> dizileri homojen yapıda olmalıdır yani dizi içindeki tüm elemanlar aynı veri tipinden olmalıdır.</a:t>
            </a:r>
            <a:endParaRPr lang="tr-TR" sz="2400" dirty="0"/>
          </a:p>
        </p:txBody>
      </p:sp>
    </p:spTree>
    <p:extLst>
      <p:ext uri="{BB962C8B-B14F-4D97-AF65-F5344CB8AC3E}">
        <p14:creationId xmlns:p14="http://schemas.microsoft.com/office/powerpoint/2010/main" val="173287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80206C-A6CF-44E7-FFE9-34F175D4EB39}"/>
              </a:ext>
            </a:extLst>
          </p:cNvPr>
          <p:cNvPicPr>
            <a:picLocks noChangeAspect="1"/>
          </p:cNvPicPr>
          <p:nvPr/>
        </p:nvPicPr>
        <p:blipFill rotWithShape="1">
          <a:blip r:embed="rId2">
            <a:duotone>
              <a:schemeClr val="bg2">
                <a:shade val="45000"/>
                <a:satMod val="135000"/>
              </a:schemeClr>
              <a:prstClr val="white"/>
            </a:duotone>
          </a:blip>
          <a:srcRect t="13476" b="973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BAA710C-0341-C117-C36F-675DBDBD744E}"/>
              </a:ext>
            </a:extLst>
          </p:cNvPr>
          <p:cNvSpPr>
            <a:spLocks noGrp="1"/>
          </p:cNvSpPr>
          <p:nvPr>
            <p:ph type="title"/>
          </p:nvPr>
        </p:nvSpPr>
        <p:spPr>
          <a:xfrm>
            <a:off x="838200" y="365125"/>
            <a:ext cx="10515600" cy="1325563"/>
          </a:xfrm>
        </p:spPr>
        <p:txBody>
          <a:bodyPr>
            <a:normAutofit/>
          </a:bodyPr>
          <a:lstStyle/>
          <a:p>
            <a:r>
              <a:rPr lang="tr-TR"/>
              <a:t>Neden Numpy Dizileri?</a:t>
            </a:r>
            <a:endParaRPr lang="tr-TR" dirty="0"/>
          </a:p>
        </p:txBody>
      </p:sp>
      <p:graphicFrame>
        <p:nvGraphicFramePr>
          <p:cNvPr id="5" name="İçerik Yer Tutucusu 2">
            <a:extLst>
              <a:ext uri="{FF2B5EF4-FFF2-40B4-BE49-F238E27FC236}">
                <a16:creationId xmlns:a16="http://schemas.microsoft.com/office/drawing/2014/main" id="{97FFD26D-9586-2753-1362-526275030FEA}"/>
              </a:ext>
            </a:extLst>
          </p:cNvPr>
          <p:cNvGraphicFramePr>
            <a:graphicFrameLocks noGrp="1"/>
          </p:cNvGraphicFramePr>
          <p:nvPr>
            <p:ph idx="1"/>
            <p:extLst>
              <p:ext uri="{D42A27DB-BD31-4B8C-83A1-F6EECF244321}">
                <p14:modId xmlns:p14="http://schemas.microsoft.com/office/powerpoint/2010/main" val="40205243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7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F22384A-F1F9-2EA0-46EF-D1ED0AB99ED3}"/>
              </a:ext>
            </a:extLst>
          </p:cNvPr>
          <p:cNvSpPr>
            <a:spLocks noGrp="1"/>
          </p:cNvSpPr>
          <p:nvPr>
            <p:ph type="title"/>
          </p:nvPr>
        </p:nvSpPr>
        <p:spPr>
          <a:xfrm>
            <a:off x="838200" y="365125"/>
            <a:ext cx="10515600" cy="1325563"/>
          </a:xfrm>
        </p:spPr>
        <p:txBody>
          <a:bodyPr>
            <a:normAutofit/>
          </a:bodyPr>
          <a:lstStyle/>
          <a:p>
            <a:r>
              <a:rPr lang="tr-TR" dirty="0" err="1"/>
              <a:t>Numpy</a:t>
            </a:r>
            <a:r>
              <a:rPr lang="tr-TR" dirty="0"/>
              <a:t> Dizileri Neden Listelerden Hızlı?</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C977100-D5E0-6B49-D70F-514373400474}"/>
              </a:ext>
            </a:extLst>
          </p:cNvPr>
          <p:cNvSpPr>
            <a:spLocks noGrp="1"/>
          </p:cNvSpPr>
          <p:nvPr>
            <p:ph idx="1"/>
          </p:nvPr>
        </p:nvSpPr>
        <p:spPr>
          <a:xfrm>
            <a:off x="838200" y="1825625"/>
            <a:ext cx="10515600" cy="4351338"/>
          </a:xfrm>
        </p:spPr>
        <p:txBody>
          <a:bodyPr>
            <a:normAutofit/>
          </a:bodyPr>
          <a:lstStyle/>
          <a:p>
            <a:r>
              <a:rPr lang="tr-TR" b="0" i="0" err="1">
                <a:effectLst/>
                <a:latin typeface="Open Sans" panose="020B0606030504020204" pitchFamily="34" charset="0"/>
              </a:rPr>
              <a:t>NumPy</a:t>
            </a:r>
            <a:r>
              <a:rPr lang="tr-TR" b="0" i="0">
                <a:effectLst/>
                <a:latin typeface="Open Sans" panose="020B0606030504020204" pitchFamily="34" charset="0"/>
              </a:rPr>
              <a:t> dizileri, listelerden farklı olarak bellekte sürekli bir yerde saklanır, bu nedenle işlemler bunlara çok verimli bir şekilde erişebilir ve bunları değiştirebilir.</a:t>
            </a:r>
            <a:br>
              <a:rPr lang="tr-TR" dirty="0"/>
            </a:br>
            <a:br>
              <a:rPr lang="tr-TR" dirty="0"/>
            </a:br>
            <a:r>
              <a:rPr lang="tr-TR" b="0" i="0">
                <a:effectLst/>
                <a:latin typeface="Open Sans" panose="020B0606030504020204" pitchFamily="34" charset="0"/>
              </a:rPr>
              <a:t>Bu davranış bilgisayar bilimlerinde </a:t>
            </a:r>
            <a:r>
              <a:rPr lang="tr-TR" b="0" i="0" err="1">
                <a:effectLst/>
                <a:latin typeface="Verdana" panose="020B0604030504040204" pitchFamily="34" charset="0"/>
              </a:rPr>
              <a:t>locality</a:t>
            </a:r>
            <a:r>
              <a:rPr lang="tr-TR" b="0" i="0">
                <a:effectLst/>
                <a:latin typeface="Verdana" panose="020B0604030504040204" pitchFamily="34" charset="0"/>
              </a:rPr>
              <a:t> of reference(</a:t>
            </a:r>
            <a:r>
              <a:rPr lang="tr-TR" b="0" i="0">
                <a:effectLst/>
                <a:latin typeface="Open Sans" panose="020B0606030504020204" pitchFamily="34" charset="0"/>
              </a:rPr>
              <a:t>referansın yerelliği) olarak adlandırılır.</a:t>
            </a:r>
            <a:br>
              <a:rPr lang="tr-TR" dirty="0"/>
            </a:br>
            <a:br>
              <a:rPr lang="tr-TR" dirty="0"/>
            </a:br>
            <a:r>
              <a:rPr lang="tr-TR" b="0" i="0" err="1">
                <a:effectLst/>
                <a:latin typeface="Open Sans" panose="020B0606030504020204" pitchFamily="34" charset="0"/>
              </a:rPr>
              <a:t>NumPy'nin</a:t>
            </a:r>
            <a:r>
              <a:rPr lang="tr-TR" b="0" i="0">
                <a:effectLst/>
                <a:latin typeface="Open Sans" panose="020B0606030504020204" pitchFamily="34" charset="0"/>
              </a:rPr>
              <a:t> listelerden daha hızlı olmasının ana nedeni budur. Ayrıca en son CPU mimarileri ile çalışmak üzere optimize edilmiştir</a:t>
            </a:r>
            <a:endParaRPr lang="tr-TR" dirty="0"/>
          </a:p>
        </p:txBody>
      </p:sp>
    </p:spTree>
    <p:extLst>
      <p:ext uri="{BB962C8B-B14F-4D97-AF65-F5344CB8AC3E}">
        <p14:creationId xmlns:p14="http://schemas.microsoft.com/office/powerpoint/2010/main" val="69031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585021-6327-EA88-9AED-71B0AF25F1D5}"/>
              </a:ext>
            </a:extLst>
          </p:cNvPr>
          <p:cNvSpPr>
            <a:spLocks noGrp="1"/>
          </p:cNvSpPr>
          <p:nvPr>
            <p:ph type="title"/>
          </p:nvPr>
        </p:nvSpPr>
        <p:spPr>
          <a:xfrm>
            <a:off x="841248" y="256032"/>
            <a:ext cx="10506456" cy="1014984"/>
          </a:xfrm>
        </p:spPr>
        <p:txBody>
          <a:bodyPr anchor="b">
            <a:normAutofit/>
          </a:bodyPr>
          <a:lstStyle/>
          <a:p>
            <a:r>
              <a:rPr lang="tr-TR"/>
              <a:t>Veri Nedir?</a:t>
            </a:r>
            <a:endParaRPr lang="tr-TR" dirty="0"/>
          </a:p>
        </p:txBody>
      </p:sp>
      <p:sp>
        <p:nvSpPr>
          <p:cNvPr id="15"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9F97DC8A-EDF0-FBCE-887D-5DDB33789A82}"/>
              </a:ext>
            </a:extLst>
          </p:cNvPr>
          <p:cNvGraphicFramePr>
            <a:graphicFrameLocks noGrp="1"/>
          </p:cNvGraphicFramePr>
          <p:nvPr>
            <p:ph idx="1"/>
            <p:extLst>
              <p:ext uri="{D42A27DB-BD31-4B8C-83A1-F6EECF244321}">
                <p14:modId xmlns:p14="http://schemas.microsoft.com/office/powerpoint/2010/main" val="113642430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051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BD6A138-624D-2119-CE4C-538A2CA4CD51}"/>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kern="1200">
                <a:solidFill>
                  <a:schemeClr val="tx1"/>
                </a:solidFill>
                <a:latin typeface="+mj-lt"/>
                <a:ea typeface="+mj-ea"/>
                <a:cs typeface="+mj-cs"/>
              </a:rPr>
              <a:t>İlk Adım: NumPy İmport Etmek</a:t>
            </a:r>
          </a:p>
        </p:txBody>
      </p:sp>
      <p:pic>
        <p:nvPicPr>
          <p:cNvPr id="5" name="Resim 4" descr="metin, yazı tipi, beyaz, tipografi içeren bir resim&#10;&#10;Açıklama otomatik olarak oluşturuldu">
            <a:extLst>
              <a:ext uri="{FF2B5EF4-FFF2-40B4-BE49-F238E27FC236}">
                <a16:creationId xmlns:a16="http://schemas.microsoft.com/office/drawing/2014/main" id="{F1DA729B-9B52-53E4-2B5A-A8FE3E633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928" y="1642041"/>
            <a:ext cx="5211096" cy="1740309"/>
          </a:xfrm>
          <a:prstGeom prst="rect">
            <a:avLst/>
          </a:prstGeom>
        </p:spPr>
      </p:pic>
    </p:spTree>
    <p:extLst>
      <p:ext uri="{BB962C8B-B14F-4D97-AF65-F5344CB8AC3E}">
        <p14:creationId xmlns:p14="http://schemas.microsoft.com/office/powerpoint/2010/main" val="381036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E0C8D2-5549-09E9-72C8-1098BEA5F2A2}"/>
              </a:ext>
            </a:extLst>
          </p:cNvPr>
          <p:cNvSpPr>
            <a:spLocks noGrp="1"/>
          </p:cNvSpPr>
          <p:nvPr>
            <p:ph type="title"/>
          </p:nvPr>
        </p:nvSpPr>
        <p:spPr/>
        <p:txBody>
          <a:bodyPr/>
          <a:lstStyle/>
          <a:p>
            <a:r>
              <a:rPr lang="tr-TR" dirty="0" err="1"/>
              <a:t>Array</a:t>
            </a:r>
            <a:r>
              <a:rPr lang="tr-TR" dirty="0"/>
              <a:t> Oluşturma</a:t>
            </a:r>
          </a:p>
        </p:txBody>
      </p:sp>
      <p:sp>
        <p:nvSpPr>
          <p:cNvPr id="3" name="İçerik Yer Tutucusu 2">
            <a:extLst>
              <a:ext uri="{FF2B5EF4-FFF2-40B4-BE49-F238E27FC236}">
                <a16:creationId xmlns:a16="http://schemas.microsoft.com/office/drawing/2014/main" id="{31E8D97D-F761-1A3A-8840-92FFF7E992BC}"/>
              </a:ext>
            </a:extLst>
          </p:cNvPr>
          <p:cNvSpPr>
            <a:spLocks noGrp="1"/>
          </p:cNvSpPr>
          <p:nvPr>
            <p:ph idx="1"/>
          </p:nvPr>
        </p:nvSpPr>
        <p:spPr>
          <a:xfrm>
            <a:off x="838200" y="1825625"/>
            <a:ext cx="10515600" cy="1325563"/>
          </a:xfrm>
        </p:spPr>
        <p:txBody>
          <a:bodyPr/>
          <a:lstStyle/>
          <a:p>
            <a:r>
              <a:rPr lang="tr-TR" dirty="0" err="1"/>
              <a:t>Numpy</a:t>
            </a:r>
            <a:r>
              <a:rPr lang="tr-TR" dirty="0"/>
              <a:t> Dizileri(</a:t>
            </a:r>
            <a:r>
              <a:rPr lang="tr-TR" dirty="0" err="1"/>
              <a:t>Arrayler</a:t>
            </a:r>
            <a:r>
              <a:rPr lang="tr-TR" dirty="0"/>
              <a:t>) iki boyutludur(matris). Bu yüzden iki adet köşeli parantez kullanırız</a:t>
            </a:r>
          </a:p>
        </p:txBody>
      </p:sp>
      <p:pic>
        <p:nvPicPr>
          <p:cNvPr id="5" name="Resim 4" descr="metin, yazı tipi, beyaz, tipografi içeren bir resim&#10;&#10;Açıklama otomatik olarak oluşturuldu">
            <a:extLst>
              <a:ext uri="{FF2B5EF4-FFF2-40B4-BE49-F238E27FC236}">
                <a16:creationId xmlns:a16="http://schemas.microsoft.com/office/drawing/2014/main" id="{A9F4B3AD-9E0F-91F3-5C91-C7D785B5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47" y="2775541"/>
            <a:ext cx="5251329" cy="842730"/>
          </a:xfrm>
          <a:prstGeom prst="rect">
            <a:avLst/>
          </a:prstGeom>
        </p:spPr>
      </p:pic>
      <p:sp>
        <p:nvSpPr>
          <p:cNvPr id="6" name="Metin kutusu 5">
            <a:extLst>
              <a:ext uri="{FF2B5EF4-FFF2-40B4-BE49-F238E27FC236}">
                <a16:creationId xmlns:a16="http://schemas.microsoft.com/office/drawing/2014/main" id="{B8347DC0-A6CD-DD3C-5B77-285E1C068654}"/>
              </a:ext>
            </a:extLst>
          </p:cNvPr>
          <p:cNvSpPr txBox="1"/>
          <p:nvPr/>
        </p:nvSpPr>
        <p:spPr>
          <a:xfrm>
            <a:off x="972489" y="3916438"/>
            <a:ext cx="10010143" cy="369332"/>
          </a:xfrm>
          <a:prstGeom prst="rect">
            <a:avLst/>
          </a:prstGeom>
          <a:noFill/>
        </p:spPr>
        <p:txBody>
          <a:bodyPr wrap="square" rtlCol="0">
            <a:spAutoFit/>
          </a:bodyPr>
          <a:lstStyle/>
          <a:p>
            <a:r>
              <a:rPr lang="tr-TR" dirty="0"/>
              <a:t>Datayı </a:t>
            </a:r>
            <a:r>
              <a:rPr lang="tr-TR" dirty="0" err="1"/>
              <a:t>Array</a:t>
            </a:r>
            <a:r>
              <a:rPr lang="tr-TR" dirty="0"/>
              <a:t> haline getirme:</a:t>
            </a:r>
          </a:p>
        </p:txBody>
      </p:sp>
      <p:pic>
        <p:nvPicPr>
          <p:cNvPr id="8" name="Resim 7" descr="metin, ekran görüntüsü, yazı tipi, makbuz içeren bir resim&#10;&#10;Açıklama otomatik olarak oluşturuldu">
            <a:extLst>
              <a:ext uri="{FF2B5EF4-FFF2-40B4-BE49-F238E27FC236}">
                <a16:creationId xmlns:a16="http://schemas.microsoft.com/office/drawing/2014/main" id="{70ECBEC0-C0D8-412F-7735-7D9D259A6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7" y="4383521"/>
            <a:ext cx="7797885" cy="2213924"/>
          </a:xfrm>
          <a:prstGeom prst="rect">
            <a:avLst/>
          </a:prstGeom>
        </p:spPr>
      </p:pic>
    </p:spTree>
    <p:extLst>
      <p:ext uri="{BB962C8B-B14F-4D97-AF65-F5344CB8AC3E}">
        <p14:creationId xmlns:p14="http://schemas.microsoft.com/office/powerpoint/2010/main" val="56584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9B2EEF1-FA38-383C-9D30-4C1BD6077865}"/>
              </a:ext>
            </a:extLst>
          </p:cNvPr>
          <p:cNvSpPr>
            <a:spLocks noGrp="1"/>
          </p:cNvSpPr>
          <p:nvPr>
            <p:ph idx="1"/>
          </p:nvPr>
        </p:nvSpPr>
        <p:spPr>
          <a:xfrm>
            <a:off x="4654295" y="502920"/>
            <a:ext cx="6894576" cy="1463040"/>
          </a:xfrm>
        </p:spPr>
        <p:txBody>
          <a:bodyPr anchor="ctr">
            <a:normAutofit/>
          </a:bodyPr>
          <a:lstStyle/>
          <a:p>
            <a:r>
              <a:rPr lang="tr-TR" sz="2200" b="0" i="0">
                <a:effectLst/>
                <a:latin typeface="source-serif-pro"/>
              </a:rPr>
              <a:t>Matris içinde ki başka bir veriyi öğrenmek istiyoruz ve 2. indeksin 2. verisini öğrenmemiz lazım diyelim o halde şöyle yaparız:</a:t>
            </a:r>
            <a:endParaRPr lang="tr-TR" sz="2200"/>
          </a:p>
        </p:txBody>
      </p:sp>
      <p:pic>
        <p:nvPicPr>
          <p:cNvPr id="5" name="Resim 4" descr="metin, ekran görüntüsü, yazı tipi, cebir içeren bir resim&#10;&#10;Açıklama otomatik olarak oluşturuldu">
            <a:extLst>
              <a:ext uri="{FF2B5EF4-FFF2-40B4-BE49-F238E27FC236}">
                <a16:creationId xmlns:a16="http://schemas.microsoft.com/office/drawing/2014/main" id="{5EA1A3A2-C09C-A9B7-6C3F-3210DF0A8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315293"/>
            <a:ext cx="10917936" cy="1910638"/>
          </a:xfrm>
          <a:prstGeom prst="rect">
            <a:avLst/>
          </a:prstGeom>
        </p:spPr>
      </p:pic>
    </p:spTree>
    <p:extLst>
      <p:ext uri="{BB962C8B-B14F-4D97-AF65-F5344CB8AC3E}">
        <p14:creationId xmlns:p14="http://schemas.microsoft.com/office/powerpoint/2010/main" val="380882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C43A89-82EA-B87A-FDA5-D5C50EEFE83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a:solidFill>
                  <a:schemeClr val="tx1"/>
                </a:solidFill>
                <a:latin typeface="+mj-lt"/>
                <a:ea typeface="+mj-ea"/>
                <a:cs typeface="+mj-cs"/>
              </a:rPr>
              <a:t>Dizinin Şeklini ve Tipini Öğrenme</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yazı tipi, ekran görüntüsü içeren bir resim&#10;&#10;Açıklama otomatik olarak oluşturuldu">
            <a:extLst>
              <a:ext uri="{FF2B5EF4-FFF2-40B4-BE49-F238E27FC236}">
                <a16:creationId xmlns:a16="http://schemas.microsoft.com/office/drawing/2014/main" id="{F998D3FE-9226-5BAC-10FB-B0C9F929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954168"/>
            <a:ext cx="11548872" cy="2944961"/>
          </a:xfrm>
          <a:prstGeom prst="rect">
            <a:avLst/>
          </a:prstGeom>
        </p:spPr>
      </p:pic>
    </p:spTree>
    <p:extLst>
      <p:ext uri="{BB962C8B-B14F-4D97-AF65-F5344CB8AC3E}">
        <p14:creationId xmlns:p14="http://schemas.microsoft.com/office/powerpoint/2010/main" val="3956211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EA9CCF1-6179-8DFE-F440-3F78BCD47369}"/>
              </a:ext>
            </a:extLst>
          </p:cNvPr>
          <p:cNvSpPr>
            <a:spLocks noGrp="1"/>
          </p:cNvSpPr>
          <p:nvPr>
            <p:ph type="title"/>
          </p:nvPr>
        </p:nvSpPr>
        <p:spPr>
          <a:xfrm>
            <a:off x="630936" y="502920"/>
            <a:ext cx="3419856" cy="1463040"/>
          </a:xfrm>
        </p:spPr>
        <p:txBody>
          <a:bodyPr anchor="ctr">
            <a:normAutofit/>
          </a:bodyPr>
          <a:lstStyle/>
          <a:p>
            <a:r>
              <a:rPr lang="tr-TR" sz="4800"/>
              <a:t>Diğer NumPy Fonksiyonları</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C81BC58-D023-B253-B38A-2D632DDFB959}"/>
              </a:ext>
            </a:extLst>
          </p:cNvPr>
          <p:cNvSpPr>
            <a:spLocks noGrp="1"/>
          </p:cNvSpPr>
          <p:nvPr>
            <p:ph idx="1"/>
          </p:nvPr>
        </p:nvSpPr>
        <p:spPr>
          <a:xfrm>
            <a:off x="4654295" y="502920"/>
            <a:ext cx="6894576" cy="1463040"/>
          </a:xfrm>
        </p:spPr>
        <p:txBody>
          <a:bodyPr anchor="ctr">
            <a:normAutofit/>
          </a:bodyPr>
          <a:lstStyle/>
          <a:p>
            <a:r>
              <a:rPr lang="tr-TR" sz="2200"/>
              <a:t>Arrange Fonksiyonu : </a:t>
            </a:r>
            <a:r>
              <a:rPr lang="tr-TR" sz="2200" b="0" i="0">
                <a:effectLst/>
                <a:latin typeface="source-serif-pro"/>
              </a:rPr>
              <a:t>Arange fonksiyonu, verdiğiniz 2 sayı arasını Array’e çevirir.</a:t>
            </a:r>
            <a:endParaRPr lang="tr-TR" sz="220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78222A79-51DE-9B20-1174-D8944C834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827" y="2290936"/>
            <a:ext cx="8424153" cy="3959352"/>
          </a:xfrm>
          <a:prstGeom prst="rect">
            <a:avLst/>
          </a:prstGeom>
        </p:spPr>
      </p:pic>
    </p:spTree>
    <p:extLst>
      <p:ext uri="{BB962C8B-B14F-4D97-AF65-F5344CB8AC3E}">
        <p14:creationId xmlns:p14="http://schemas.microsoft.com/office/powerpoint/2010/main" val="714212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15C0253-2876-9062-E4AF-AF97FA56FEEA}"/>
              </a:ext>
            </a:extLst>
          </p:cNvPr>
          <p:cNvSpPr>
            <a:spLocks noGrp="1"/>
          </p:cNvSpPr>
          <p:nvPr>
            <p:ph idx="1"/>
          </p:nvPr>
        </p:nvSpPr>
        <p:spPr>
          <a:xfrm>
            <a:off x="4654295" y="502920"/>
            <a:ext cx="6894576" cy="1463040"/>
          </a:xfrm>
        </p:spPr>
        <p:txBody>
          <a:bodyPr anchor="ctr">
            <a:normAutofit/>
          </a:bodyPr>
          <a:lstStyle/>
          <a:p>
            <a:r>
              <a:rPr lang="tr-TR" sz="2200" b="0" i="0">
                <a:effectLst/>
                <a:latin typeface="source-serif-pro"/>
              </a:rPr>
              <a:t>Bununla kalmıyor, verdiğiniz değer kadar atlayarak da gidebiliyor. Mesela şu örnekte 5'er 5'er atladık.</a:t>
            </a:r>
            <a:endParaRPr lang="tr-TR" sz="2200"/>
          </a:p>
        </p:txBody>
      </p:sp>
      <p:pic>
        <p:nvPicPr>
          <p:cNvPr id="5" name="Resim 4" descr="metin, yazı tipi, ekran görüntüsü, cebir içeren bir resim&#10;&#10;Açıklama otomatik olarak oluşturuldu">
            <a:extLst>
              <a:ext uri="{FF2B5EF4-FFF2-40B4-BE49-F238E27FC236}">
                <a16:creationId xmlns:a16="http://schemas.microsoft.com/office/drawing/2014/main" id="{6F9A34BD-D29C-2DC6-C2E4-74B39375F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069639"/>
            <a:ext cx="10917936" cy="2401945"/>
          </a:xfrm>
          <a:prstGeom prst="rect">
            <a:avLst/>
          </a:prstGeom>
        </p:spPr>
      </p:pic>
    </p:spTree>
    <p:extLst>
      <p:ext uri="{BB962C8B-B14F-4D97-AF65-F5344CB8AC3E}">
        <p14:creationId xmlns:p14="http://schemas.microsoft.com/office/powerpoint/2010/main" val="241740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03466D-4AAA-9F78-5BC0-E68A6159CCDE}"/>
              </a:ext>
            </a:extLst>
          </p:cNvPr>
          <p:cNvSpPr>
            <a:spLocks noGrp="1"/>
          </p:cNvSpPr>
          <p:nvPr>
            <p:ph type="title"/>
          </p:nvPr>
        </p:nvSpPr>
        <p:spPr>
          <a:xfrm>
            <a:off x="640080" y="329184"/>
            <a:ext cx="6894576" cy="1783080"/>
          </a:xfrm>
        </p:spPr>
        <p:txBody>
          <a:bodyPr anchor="b">
            <a:normAutofit/>
          </a:bodyPr>
          <a:lstStyle/>
          <a:p>
            <a:r>
              <a:rPr lang="es-ES" sz="4100" b="1" i="0">
                <a:effectLst/>
                <a:latin typeface="source-serif-pro"/>
              </a:rPr>
              <a:t>Zeros, Ones ve Eye Fonksiyonları:</a:t>
            </a:r>
            <a:br>
              <a:rPr lang="tr-TR" sz="4100"/>
            </a:br>
            <a:endParaRPr lang="tr-TR" sz="4100"/>
          </a:p>
        </p:txBody>
      </p:sp>
      <p:sp>
        <p:nvSpPr>
          <p:cNvPr id="22"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FD1E811-B57E-EAFC-0C8D-A641FC81B63D}"/>
              </a:ext>
            </a:extLst>
          </p:cNvPr>
          <p:cNvSpPr>
            <a:spLocks noGrp="1"/>
          </p:cNvSpPr>
          <p:nvPr>
            <p:ph idx="1"/>
          </p:nvPr>
        </p:nvSpPr>
        <p:spPr>
          <a:xfrm>
            <a:off x="640080" y="2706624"/>
            <a:ext cx="6894576" cy="3483864"/>
          </a:xfrm>
        </p:spPr>
        <p:txBody>
          <a:bodyPr>
            <a:normAutofit/>
          </a:bodyPr>
          <a:lstStyle/>
          <a:p>
            <a:r>
              <a:rPr lang="tr-TR" sz="2200" b="0" i="0" dirty="0" err="1">
                <a:effectLst/>
                <a:latin typeface="source-serif-pro"/>
              </a:rPr>
              <a:t>Zeros</a:t>
            </a:r>
            <a:r>
              <a:rPr lang="tr-TR" sz="2200" b="0" i="0" dirty="0">
                <a:effectLst/>
                <a:latin typeface="source-serif-pro"/>
              </a:rPr>
              <a:t> Fonksiyonu, belirttiğiniz miktar kadar 0'lardan oluşan bir </a:t>
            </a:r>
            <a:r>
              <a:rPr lang="tr-TR" sz="2200" b="0" i="0" dirty="0" err="1">
                <a:effectLst/>
                <a:latin typeface="source-serif-pro"/>
              </a:rPr>
              <a:t>Array</a:t>
            </a:r>
            <a:r>
              <a:rPr lang="tr-TR" sz="2200" b="0" i="0" dirty="0">
                <a:effectLst/>
                <a:latin typeface="source-serif-pro"/>
              </a:rPr>
              <a:t> yaratacaktır.</a:t>
            </a:r>
          </a:p>
          <a:p>
            <a:r>
              <a:rPr lang="tr-TR" sz="2200" b="0" i="0" dirty="0" err="1">
                <a:effectLst/>
                <a:latin typeface="source-serif-pro"/>
              </a:rPr>
              <a:t>Ones</a:t>
            </a:r>
            <a:r>
              <a:rPr lang="tr-TR" sz="2200" b="0" i="0" dirty="0">
                <a:effectLst/>
                <a:latin typeface="source-serif-pro"/>
              </a:rPr>
              <a:t> Fonksiyonu, belirttiğiniz miktar kadar 1'lerden oluşan bir </a:t>
            </a:r>
            <a:r>
              <a:rPr lang="tr-TR" sz="2200" b="0" i="0" dirty="0" err="1">
                <a:effectLst/>
                <a:latin typeface="source-serif-pro"/>
              </a:rPr>
              <a:t>Array</a:t>
            </a:r>
            <a:r>
              <a:rPr lang="tr-TR" sz="2200" b="0" i="0" dirty="0">
                <a:effectLst/>
                <a:latin typeface="source-serif-pro"/>
              </a:rPr>
              <a:t> oluşturacaktır.</a:t>
            </a:r>
          </a:p>
          <a:p>
            <a:r>
              <a:rPr lang="tr-TR" sz="2200" dirty="0" err="1">
                <a:latin typeface="source-serif-pro"/>
              </a:rPr>
              <a:t>Eye</a:t>
            </a:r>
            <a:r>
              <a:rPr lang="tr-TR" sz="2200" dirty="0">
                <a:latin typeface="source-serif-pro"/>
              </a:rPr>
              <a:t> fonksiyonu köşegen boyunca birlerden geri kalan verileri ise sıfırlardan oluşan bir matris sağlar</a:t>
            </a:r>
            <a:endParaRPr lang="tr-TR" sz="2200" dirty="0"/>
          </a:p>
        </p:txBody>
      </p:sp>
      <p:pic>
        <p:nvPicPr>
          <p:cNvPr id="5" name="Resim 4" descr="metin, ekran görüntüsü içeren bir resim&#10;&#10;Açıklama otomatik olarak oluşturuldu">
            <a:extLst>
              <a:ext uri="{FF2B5EF4-FFF2-40B4-BE49-F238E27FC236}">
                <a16:creationId xmlns:a16="http://schemas.microsoft.com/office/drawing/2014/main" id="{325848BB-DCCB-C7FD-BB59-D760E5E4DF37}"/>
              </a:ext>
            </a:extLst>
          </p:cNvPr>
          <p:cNvPicPr>
            <a:picLocks noChangeAspect="1"/>
          </p:cNvPicPr>
          <p:nvPr/>
        </p:nvPicPr>
        <p:blipFill rotWithShape="1">
          <a:blip r:embed="rId2">
            <a:extLst>
              <a:ext uri="{28A0092B-C50C-407E-A947-70E740481C1C}">
                <a14:useLocalDpi xmlns:a14="http://schemas.microsoft.com/office/drawing/2010/main" val="0"/>
              </a:ext>
            </a:extLst>
          </a:blip>
          <a:srcRect r="17675" b="4"/>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7" name="Resim 6" descr="metin, ekran görüntüsü, yazı tipi, sayı, numara içeren bir resim&#10;&#10;Açıklama otomatik olarak oluşturuldu">
            <a:extLst>
              <a:ext uri="{FF2B5EF4-FFF2-40B4-BE49-F238E27FC236}">
                <a16:creationId xmlns:a16="http://schemas.microsoft.com/office/drawing/2014/main" id="{C8BAD594-B879-742E-3B23-1D7232BCD940}"/>
              </a:ext>
            </a:extLst>
          </p:cNvPr>
          <p:cNvPicPr>
            <a:picLocks noChangeAspect="1"/>
          </p:cNvPicPr>
          <p:nvPr/>
        </p:nvPicPr>
        <p:blipFill rotWithShape="1">
          <a:blip r:embed="rId3">
            <a:extLst>
              <a:ext uri="{28A0092B-C50C-407E-A947-70E740481C1C}">
                <a14:useLocalDpi xmlns:a14="http://schemas.microsoft.com/office/drawing/2010/main" val="0"/>
              </a:ext>
            </a:extLst>
          </a:blip>
          <a:srcRect r="30088" b="1"/>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192910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9D99E7-8AC6-8748-86F7-31653D9B3BC1}"/>
              </a:ext>
            </a:extLst>
          </p:cNvPr>
          <p:cNvSpPr>
            <a:spLocks noGrp="1"/>
          </p:cNvSpPr>
          <p:nvPr>
            <p:ph type="title"/>
          </p:nvPr>
        </p:nvSpPr>
        <p:spPr>
          <a:xfrm>
            <a:off x="630936" y="502920"/>
            <a:ext cx="3419856" cy="1463040"/>
          </a:xfrm>
        </p:spPr>
        <p:txBody>
          <a:bodyPr anchor="ctr">
            <a:normAutofit/>
          </a:bodyPr>
          <a:lstStyle/>
          <a:p>
            <a:r>
              <a:rPr lang="tr-TR" sz="4800" b="1" i="0">
                <a:effectLst/>
                <a:latin typeface="source-serif-pro"/>
              </a:rPr>
              <a:t>Linspace Fonskiyonu:</a:t>
            </a:r>
            <a:endParaRPr lang="tr-TR" sz="48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96E1B1D-C57E-E1CC-F711-075667129D93}"/>
              </a:ext>
            </a:extLst>
          </p:cNvPr>
          <p:cNvSpPr>
            <a:spLocks noGrp="1"/>
          </p:cNvSpPr>
          <p:nvPr>
            <p:ph idx="1"/>
          </p:nvPr>
        </p:nvSpPr>
        <p:spPr>
          <a:xfrm>
            <a:off x="4654295" y="502920"/>
            <a:ext cx="6894576" cy="1463040"/>
          </a:xfrm>
        </p:spPr>
        <p:txBody>
          <a:bodyPr anchor="ctr">
            <a:normAutofit/>
          </a:bodyPr>
          <a:lstStyle/>
          <a:p>
            <a:r>
              <a:rPr lang="tr-TR" sz="2200" b="0" i="0">
                <a:effectLst/>
                <a:latin typeface="source-serif-pro"/>
              </a:rPr>
              <a:t>Bu fonksiyon, genel olarak 3 değer alır. İlk 2 değer arasında olan sayıları 3. sayıya eşit olarak dağıtır.</a:t>
            </a:r>
            <a:endParaRPr lang="tr-TR" sz="2200"/>
          </a:p>
        </p:txBody>
      </p:sp>
      <p:pic>
        <p:nvPicPr>
          <p:cNvPr id="5" name="Resim 4" descr="metin, yazı tipi, ekran görüntüsü, çizgi içeren bir resim&#10;&#10;Açıklama otomatik olarak oluşturuldu">
            <a:extLst>
              <a:ext uri="{FF2B5EF4-FFF2-40B4-BE49-F238E27FC236}">
                <a16:creationId xmlns:a16="http://schemas.microsoft.com/office/drawing/2014/main" id="{7BC161F8-96BE-9B0C-BF39-D00DF8913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383530"/>
            <a:ext cx="10917936" cy="1774164"/>
          </a:xfrm>
          <a:prstGeom prst="rect">
            <a:avLst/>
          </a:prstGeom>
        </p:spPr>
      </p:pic>
    </p:spTree>
    <p:extLst>
      <p:ext uri="{BB962C8B-B14F-4D97-AF65-F5344CB8AC3E}">
        <p14:creationId xmlns:p14="http://schemas.microsoft.com/office/powerpoint/2010/main" val="132000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ekran görüntüsü, yazı tipi, cebir içeren bir resim&#10;&#10;Açıklama otomatik olarak oluşturuldu">
            <a:extLst>
              <a:ext uri="{FF2B5EF4-FFF2-40B4-BE49-F238E27FC236}">
                <a16:creationId xmlns:a16="http://schemas.microsoft.com/office/drawing/2014/main" id="{1CAE6F0E-83B9-6C15-D318-7BD99A118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419225"/>
            <a:ext cx="7186613" cy="1325563"/>
          </a:xfrm>
          <a:prstGeom prst="rect">
            <a:avLst/>
          </a:prstGeom>
        </p:spPr>
      </p:pic>
      <p:pic>
        <p:nvPicPr>
          <p:cNvPr id="7" name="Resim 6" descr="metin, yazı tipi, ekran görüntüsü, çizgi içeren bir resim&#10;&#10;Açıklama otomatik olarak oluşturuldu">
            <a:extLst>
              <a:ext uri="{FF2B5EF4-FFF2-40B4-BE49-F238E27FC236}">
                <a16:creationId xmlns:a16="http://schemas.microsoft.com/office/drawing/2014/main" id="{5FED913A-23A8-D76D-BFB4-C410BC4E6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794000"/>
            <a:ext cx="7186613" cy="1027113"/>
          </a:xfrm>
          <a:prstGeom prst="rect">
            <a:avLst/>
          </a:prstGeom>
        </p:spPr>
      </p:pic>
      <p:pic>
        <p:nvPicPr>
          <p:cNvPr id="9" name="Resim 8" descr="metin, yazı tipi, çizgi, cebir içeren bir resim&#10;&#10;Açıklama otomatik olarak oluşturuldu">
            <a:extLst>
              <a:ext uri="{FF2B5EF4-FFF2-40B4-BE49-F238E27FC236}">
                <a16:creationId xmlns:a16="http://schemas.microsoft.com/office/drawing/2014/main" id="{4D7C2DE5-C57F-B07A-F7B2-87DCF07EE5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871913"/>
            <a:ext cx="7186613" cy="1560513"/>
          </a:xfrm>
          <a:prstGeom prst="rect">
            <a:avLst/>
          </a:prstGeom>
        </p:spPr>
      </p:pic>
      <p:sp>
        <p:nvSpPr>
          <p:cNvPr id="2" name="Başlık 1">
            <a:extLst>
              <a:ext uri="{FF2B5EF4-FFF2-40B4-BE49-F238E27FC236}">
                <a16:creationId xmlns:a16="http://schemas.microsoft.com/office/drawing/2014/main" id="{75730FC0-F670-FB6B-F046-1016B76D69D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Random Fonksiyonu:</a:t>
            </a:r>
          </a:p>
        </p:txBody>
      </p:sp>
    </p:spTree>
    <p:extLst>
      <p:ext uri="{BB962C8B-B14F-4D97-AF65-F5344CB8AC3E}">
        <p14:creationId xmlns:p14="http://schemas.microsoft.com/office/powerpoint/2010/main" val="1375632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D3A3050-E377-8B17-233A-694237A4CA1D}"/>
              </a:ext>
            </a:extLst>
          </p:cNvPr>
          <p:cNvSpPr>
            <a:spLocks noGrp="1"/>
          </p:cNvSpPr>
          <p:nvPr>
            <p:ph type="title"/>
          </p:nvPr>
        </p:nvSpPr>
        <p:spPr>
          <a:xfrm>
            <a:off x="371094" y="1161288"/>
            <a:ext cx="3438144" cy="1239012"/>
          </a:xfrm>
        </p:spPr>
        <p:txBody>
          <a:bodyPr anchor="ctr">
            <a:normAutofit/>
          </a:bodyPr>
          <a:lstStyle/>
          <a:p>
            <a:r>
              <a:rPr lang="tr-TR" sz="2800"/>
              <a:t>Reshape Fonksiyonu:</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6CF41BEA-5D22-EB83-2834-EC2A05359217}"/>
              </a:ext>
            </a:extLst>
          </p:cNvPr>
          <p:cNvSpPr>
            <a:spLocks noGrp="1"/>
          </p:cNvSpPr>
          <p:nvPr>
            <p:ph idx="1"/>
          </p:nvPr>
        </p:nvSpPr>
        <p:spPr>
          <a:xfrm>
            <a:off x="371094" y="2718054"/>
            <a:ext cx="3438906" cy="3207258"/>
          </a:xfrm>
        </p:spPr>
        <p:txBody>
          <a:bodyPr anchor="t">
            <a:normAutofit/>
          </a:bodyPr>
          <a:lstStyle/>
          <a:p>
            <a:r>
              <a:rPr lang="tr-TR" sz="1700" dirty="0"/>
              <a:t>Elimizde bulunan bir </a:t>
            </a:r>
            <a:r>
              <a:rPr lang="tr-TR" sz="1700" dirty="0" err="1"/>
              <a:t>numpy</a:t>
            </a:r>
            <a:r>
              <a:rPr lang="tr-TR" sz="1700" dirty="0"/>
              <a:t> </a:t>
            </a:r>
            <a:r>
              <a:rPr lang="tr-TR" sz="1700" dirty="0" err="1"/>
              <a:t>arrayini</a:t>
            </a:r>
            <a:r>
              <a:rPr lang="tr-TR" sz="1700" dirty="0"/>
              <a:t> daha farklı bir matris boyutuyla yeniden şekillendirme işlemidir.</a:t>
            </a:r>
          </a:p>
          <a:p>
            <a:r>
              <a:rPr lang="tr-TR" sz="1700" dirty="0"/>
              <a:t>Dikkat etmemiz gereken bir şey var. 225, 15'in karesidir. İlla ki kare sayılar kullanmak zorunda değilsiniz 20 değer verirsiniz ama (5,4)’lük bir matris de yaratabilirsiniz.</a:t>
            </a:r>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7A97AA5B-EDCF-B025-A3FD-285EBFEA0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363" y="841248"/>
            <a:ext cx="5481650" cy="5276088"/>
          </a:xfrm>
          <a:prstGeom prst="rect">
            <a:avLst/>
          </a:prstGeom>
        </p:spPr>
      </p:pic>
    </p:spTree>
    <p:extLst>
      <p:ext uri="{BB962C8B-B14F-4D97-AF65-F5344CB8AC3E}">
        <p14:creationId xmlns:p14="http://schemas.microsoft.com/office/powerpoint/2010/main" val="109034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BB5797-BC92-F606-3316-3AFE10E3092D}"/>
              </a:ext>
            </a:extLst>
          </p:cNvPr>
          <p:cNvSpPr>
            <a:spLocks noGrp="1"/>
          </p:cNvSpPr>
          <p:nvPr>
            <p:ph type="title"/>
          </p:nvPr>
        </p:nvSpPr>
        <p:spPr>
          <a:xfrm>
            <a:off x="761800" y="762001"/>
            <a:ext cx="5334197" cy="1708242"/>
          </a:xfrm>
        </p:spPr>
        <p:txBody>
          <a:bodyPr anchor="ctr">
            <a:normAutofit/>
          </a:bodyPr>
          <a:lstStyle/>
          <a:p>
            <a:r>
              <a:rPr lang="tr-TR" sz="4000"/>
              <a:t>Veri Bilimi Nedir?</a:t>
            </a:r>
          </a:p>
        </p:txBody>
      </p:sp>
      <p:sp>
        <p:nvSpPr>
          <p:cNvPr id="3" name="İçerik Yer Tutucusu 2">
            <a:extLst>
              <a:ext uri="{FF2B5EF4-FFF2-40B4-BE49-F238E27FC236}">
                <a16:creationId xmlns:a16="http://schemas.microsoft.com/office/drawing/2014/main" id="{4FA5B789-74B7-672A-1179-9DFB4802202E}"/>
              </a:ext>
            </a:extLst>
          </p:cNvPr>
          <p:cNvSpPr>
            <a:spLocks noGrp="1"/>
          </p:cNvSpPr>
          <p:nvPr>
            <p:ph idx="1"/>
          </p:nvPr>
        </p:nvSpPr>
        <p:spPr>
          <a:xfrm>
            <a:off x="761800" y="2470244"/>
            <a:ext cx="5334197" cy="3769835"/>
          </a:xfrm>
        </p:spPr>
        <p:txBody>
          <a:bodyPr anchor="ctr">
            <a:normAutofit/>
          </a:bodyPr>
          <a:lstStyle/>
          <a:p>
            <a:r>
              <a:rPr lang="tr-TR" sz="2000" b="0" i="0">
                <a:effectLst/>
                <a:latin typeface="AmazonEmber"/>
              </a:rPr>
              <a:t>Veri bilimi, iş için anlamlı öngörüler ayıklamak amacıyla veriler üzerinde gerçekleştirilen çalışmaların adıdır. Büyük miktardaki verileri analiz etmek için matematik, istatistik, yapay zeka ve bilgisayar mühendisliği alanlarının ilke ve uygulamalarını bir araya getiren, disiplinler arası bir yaklaşımdır.</a:t>
            </a:r>
            <a:endParaRPr lang="tr-TR" sz="2000"/>
          </a:p>
        </p:txBody>
      </p:sp>
      <p:pic>
        <p:nvPicPr>
          <p:cNvPr id="5" name="Picture 4" descr="Verimlilik öğeleri bulunan masa">
            <a:extLst>
              <a:ext uri="{FF2B5EF4-FFF2-40B4-BE49-F238E27FC236}">
                <a16:creationId xmlns:a16="http://schemas.microsoft.com/office/drawing/2014/main" id="{33B3B1A8-0402-38DB-25C5-F81ABC350E89}"/>
              </a:ext>
            </a:extLst>
          </p:cNvPr>
          <p:cNvPicPr>
            <a:picLocks noChangeAspect="1"/>
          </p:cNvPicPr>
          <p:nvPr/>
        </p:nvPicPr>
        <p:blipFill rotWithShape="1">
          <a:blip r:embed="rId2"/>
          <a:srcRect l="31706" r="1645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730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A51F11D-7D7F-7085-C60A-1794ED0BEF6C}"/>
              </a:ext>
            </a:extLst>
          </p:cNvPr>
          <p:cNvSpPr>
            <a:spLocks noGrp="1"/>
          </p:cNvSpPr>
          <p:nvPr>
            <p:ph type="title"/>
          </p:nvPr>
        </p:nvSpPr>
        <p:spPr>
          <a:xfrm>
            <a:off x="630936" y="457200"/>
            <a:ext cx="4343400" cy="1929384"/>
          </a:xfrm>
        </p:spPr>
        <p:txBody>
          <a:bodyPr anchor="ctr">
            <a:normAutofit/>
          </a:bodyPr>
          <a:lstStyle/>
          <a:p>
            <a:r>
              <a:rPr lang="tr-TR"/>
              <a:t>Argmax</a:t>
            </a:r>
            <a:r>
              <a:rPr lang="tr-TR" dirty="0"/>
              <a:t> ve </a:t>
            </a:r>
            <a:r>
              <a:rPr lang="tr-TR"/>
              <a:t>Argmin</a:t>
            </a:r>
            <a:r>
              <a:rPr lang="tr-TR" dirty="0"/>
              <a:t> Fonksiyonu:</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ECB4BB4-3BD0-5372-5A13-223151CE76EC}"/>
              </a:ext>
            </a:extLst>
          </p:cNvPr>
          <p:cNvSpPr>
            <a:spLocks noGrp="1"/>
          </p:cNvSpPr>
          <p:nvPr>
            <p:ph idx="1"/>
          </p:nvPr>
        </p:nvSpPr>
        <p:spPr>
          <a:xfrm>
            <a:off x="5541263" y="457200"/>
            <a:ext cx="6007608" cy="1929384"/>
          </a:xfrm>
        </p:spPr>
        <p:txBody>
          <a:bodyPr anchor="ctr">
            <a:normAutofit/>
          </a:bodyPr>
          <a:lstStyle/>
          <a:p>
            <a:r>
              <a:rPr lang="tr-TR" sz="2200">
                <a:latin typeface="source-serif-pro"/>
              </a:rPr>
              <a:t>Argmax , e</a:t>
            </a:r>
            <a:r>
              <a:rPr lang="tr-TR" sz="2200" b="0" i="0">
                <a:effectLst/>
                <a:latin typeface="source-serif-pro"/>
              </a:rPr>
              <a:t>n büyük değere sahip değerin indexini döndürür.</a:t>
            </a:r>
          </a:p>
          <a:p>
            <a:r>
              <a:rPr lang="tr-TR" sz="2200">
                <a:latin typeface="source-serif-pro"/>
              </a:rPr>
              <a:t>Argmin, en küçük değere sahip değerin indexini döndürür</a:t>
            </a:r>
            <a:endParaRPr lang="tr-TR" sz="2200"/>
          </a:p>
        </p:txBody>
      </p:sp>
      <p:pic>
        <p:nvPicPr>
          <p:cNvPr id="5" name="Resim 4" descr="metin, ekran görüntüsü, yazı tipi, cebir içeren bir resim&#10;&#10;Açıklama otomatik olarak oluşturuldu">
            <a:extLst>
              <a:ext uri="{FF2B5EF4-FFF2-40B4-BE49-F238E27FC236}">
                <a16:creationId xmlns:a16="http://schemas.microsoft.com/office/drawing/2014/main" id="{8B986A42-D300-7B6D-7558-2E5EDB5AF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882626"/>
            <a:ext cx="5468112" cy="1052611"/>
          </a:xfrm>
          <a:prstGeom prst="rect">
            <a:avLst/>
          </a:prstGeom>
        </p:spPr>
      </p:pic>
      <p:pic>
        <p:nvPicPr>
          <p:cNvPr id="7" name="Resim 6" descr="metin, ekran görüntüsü, yazı tipi, cebir içeren bir resim&#10;&#10;Açıklama otomatik olarak oluşturuldu">
            <a:extLst>
              <a:ext uri="{FF2B5EF4-FFF2-40B4-BE49-F238E27FC236}">
                <a16:creationId xmlns:a16="http://schemas.microsoft.com/office/drawing/2014/main" id="{D8EAB311-17B8-65B9-B349-50E2AC921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971483"/>
            <a:ext cx="5468112" cy="874897"/>
          </a:xfrm>
          <a:prstGeom prst="rect">
            <a:avLst/>
          </a:prstGeom>
        </p:spPr>
      </p:pic>
    </p:spTree>
    <p:extLst>
      <p:ext uri="{BB962C8B-B14F-4D97-AF65-F5344CB8AC3E}">
        <p14:creationId xmlns:p14="http://schemas.microsoft.com/office/powerpoint/2010/main" val="1152279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BC19271-FC78-C60F-0639-81EA24BA78D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i="0">
                <a:effectLst/>
              </a:rPr>
              <a:t>Array Yapılarının İndexlenmesi:</a:t>
            </a:r>
            <a:endParaRPr lang="en-US" sz="6600"/>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yazı tipi, ekran görüntüsü, sayı, numara içeren bir resim&#10;&#10;Açıklama otomatik olarak oluşturuldu">
            <a:extLst>
              <a:ext uri="{FF2B5EF4-FFF2-40B4-BE49-F238E27FC236}">
                <a16:creationId xmlns:a16="http://schemas.microsoft.com/office/drawing/2014/main" id="{E2171015-82E8-F225-AD98-F76694C3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796273"/>
            <a:ext cx="5614416" cy="3298469"/>
          </a:xfrm>
          <a:prstGeom prst="rect">
            <a:avLst/>
          </a:prstGeom>
        </p:spPr>
      </p:pic>
      <p:pic>
        <p:nvPicPr>
          <p:cNvPr id="7" name="Resim 6" descr="metin, makbuz, yazı tipi, beyaz içeren bir resim&#10;&#10;Açıklama otomatik olarak oluşturuldu">
            <a:extLst>
              <a:ext uri="{FF2B5EF4-FFF2-40B4-BE49-F238E27FC236}">
                <a16:creationId xmlns:a16="http://schemas.microsoft.com/office/drawing/2014/main" id="{6EAA145E-CC5B-B528-EE4B-716570BE4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764760"/>
            <a:ext cx="5614416" cy="1361495"/>
          </a:xfrm>
          <a:prstGeom prst="rect">
            <a:avLst/>
          </a:prstGeom>
        </p:spPr>
      </p:pic>
    </p:spTree>
    <p:extLst>
      <p:ext uri="{BB962C8B-B14F-4D97-AF65-F5344CB8AC3E}">
        <p14:creationId xmlns:p14="http://schemas.microsoft.com/office/powerpoint/2010/main" val="3692591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0E4C7D-62A1-A0D8-469E-631FD9D53DD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NumPy Genel Aritmetik Operasyonlar:</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ekran görüntüsü, yazı tipi, doküman, belge içeren bir resim&#10;&#10;Açıklama otomatik olarak oluşturuldu">
            <a:extLst>
              <a:ext uri="{FF2B5EF4-FFF2-40B4-BE49-F238E27FC236}">
                <a16:creationId xmlns:a16="http://schemas.microsoft.com/office/drawing/2014/main" id="{9BFE1001-C5CD-316D-4D1F-D6D2C6629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536" y="640080"/>
            <a:ext cx="7048136" cy="5550408"/>
          </a:xfrm>
          <a:prstGeom prst="rect">
            <a:avLst/>
          </a:prstGeom>
        </p:spPr>
      </p:pic>
    </p:spTree>
    <p:extLst>
      <p:ext uri="{BB962C8B-B14F-4D97-AF65-F5344CB8AC3E}">
        <p14:creationId xmlns:p14="http://schemas.microsoft.com/office/powerpoint/2010/main" val="3437116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4149C1E-C409-BD2C-3B14-FC174469C8F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Pandas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anda">
            <a:extLst>
              <a:ext uri="{FF2B5EF4-FFF2-40B4-BE49-F238E27FC236}">
                <a16:creationId xmlns:a16="http://schemas.microsoft.com/office/drawing/2014/main" id="{854C9772-B4DB-3A89-1608-DCCEA9B236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204885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1016AE-322D-03BA-37D2-615069541F0D}"/>
              </a:ext>
            </a:extLst>
          </p:cNvPr>
          <p:cNvSpPr>
            <a:spLocks noGrp="1"/>
          </p:cNvSpPr>
          <p:nvPr>
            <p:ph type="title"/>
          </p:nvPr>
        </p:nvSpPr>
        <p:spPr>
          <a:xfrm>
            <a:off x="841248" y="548640"/>
            <a:ext cx="3600860" cy="5431536"/>
          </a:xfrm>
        </p:spPr>
        <p:txBody>
          <a:bodyPr>
            <a:normAutofit/>
          </a:bodyPr>
          <a:lstStyle/>
          <a:p>
            <a:r>
              <a:rPr lang="tr-TR" sz="5400"/>
              <a:t>Pandas Nedir?</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E759377-DD68-C663-17C5-699FE9D05103}"/>
              </a:ext>
            </a:extLst>
          </p:cNvPr>
          <p:cNvSpPr>
            <a:spLocks noGrp="1"/>
          </p:cNvSpPr>
          <p:nvPr>
            <p:ph idx="1"/>
          </p:nvPr>
        </p:nvSpPr>
        <p:spPr>
          <a:xfrm>
            <a:off x="5126418" y="552091"/>
            <a:ext cx="6224335" cy="5431536"/>
          </a:xfrm>
        </p:spPr>
        <p:txBody>
          <a:bodyPr anchor="ctr">
            <a:normAutofit/>
          </a:bodyPr>
          <a:lstStyle/>
          <a:p>
            <a:r>
              <a:rPr lang="tr-TR" sz="2200" b="1" i="0" dirty="0" err="1">
                <a:effectLst/>
                <a:latin typeface="source-serif-pro"/>
              </a:rPr>
              <a:t>Pandas</a:t>
            </a:r>
            <a:r>
              <a:rPr lang="tr-TR" sz="2200" b="1" i="0" dirty="0">
                <a:effectLst/>
                <a:latin typeface="source-serif-pro"/>
              </a:rPr>
              <a:t>,</a:t>
            </a:r>
            <a:r>
              <a:rPr lang="tr-TR" sz="2200" b="0" i="0" dirty="0">
                <a:effectLst/>
                <a:latin typeface="source-serif-pro"/>
              </a:rPr>
              <a:t> Python programlama dili için yüksek performanslı, kullanımı kolay veri yapıları ve veri analiz araçları sağlayan açık kaynaklı bir kütüphanedir. ‘.</a:t>
            </a:r>
            <a:r>
              <a:rPr lang="tr-TR" sz="2200" b="0" i="0" dirty="0" err="1">
                <a:effectLst/>
                <a:latin typeface="source-serif-pro"/>
              </a:rPr>
              <a:t>csv</a:t>
            </a:r>
            <a:r>
              <a:rPr lang="tr-TR" sz="2200" b="0" i="0" dirty="0">
                <a:effectLst/>
                <a:latin typeface="source-serif-pro"/>
              </a:rPr>
              <a:t>’ ve ‘.txt’ dosyalarını açmak ve içerisinde bulunan verileri okuyarak istenen sonuca kolayca ulaşmak için kullanılmaktadır. Yani </a:t>
            </a:r>
            <a:r>
              <a:rPr lang="tr-TR" sz="2200" b="0" i="0" dirty="0" err="1">
                <a:effectLst/>
                <a:latin typeface="source-serif-pro"/>
              </a:rPr>
              <a:t>Pandas</a:t>
            </a:r>
            <a:r>
              <a:rPr lang="tr-TR" sz="2200" b="0" i="0" dirty="0">
                <a:effectLst/>
                <a:latin typeface="source-serif-pro"/>
              </a:rPr>
              <a:t> sayesinde bir </a:t>
            </a:r>
            <a:r>
              <a:rPr lang="tr-TR" sz="2200" b="0" i="0" dirty="0" err="1">
                <a:effectLst/>
                <a:latin typeface="source-serif-pro"/>
              </a:rPr>
              <a:t>excel</a:t>
            </a:r>
            <a:r>
              <a:rPr lang="tr-TR" sz="2200" b="0" i="0" dirty="0">
                <a:effectLst/>
                <a:latin typeface="source-serif-pro"/>
              </a:rPr>
              <a:t> dosyasını açarak içerisinde bulunan bir sütunu veya satırı seçip işlem yapabiliriz. </a:t>
            </a:r>
            <a:r>
              <a:rPr lang="tr-TR" sz="2200" b="0" i="0" dirty="0" err="1">
                <a:effectLst/>
                <a:latin typeface="source-serif-pro"/>
              </a:rPr>
              <a:t>Numpy</a:t>
            </a:r>
            <a:r>
              <a:rPr lang="tr-TR" sz="2200" b="0" i="0" dirty="0">
                <a:effectLst/>
                <a:latin typeface="source-serif-pro"/>
              </a:rPr>
              <a:t> kütüphanesinde yapılan verilerin şekillendirilmesi işlemi daha detaylı bir biçimde kullanılabilmektedir.</a:t>
            </a:r>
            <a:endParaRPr lang="tr-TR" sz="2200" dirty="0"/>
          </a:p>
        </p:txBody>
      </p:sp>
    </p:spTree>
    <p:extLst>
      <p:ext uri="{BB962C8B-B14F-4D97-AF65-F5344CB8AC3E}">
        <p14:creationId xmlns:p14="http://schemas.microsoft.com/office/powerpoint/2010/main" val="1118238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43AD1B3-1D3B-594E-130F-9DAB5F1843C9}"/>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kern="1200">
                <a:solidFill>
                  <a:schemeClr val="tx1"/>
                </a:solidFill>
                <a:latin typeface="+mj-lt"/>
                <a:ea typeface="+mj-ea"/>
                <a:cs typeface="+mj-cs"/>
              </a:rPr>
              <a:t>Pandas Kütüphanesinin İçe Aktarımı</a:t>
            </a:r>
          </a:p>
        </p:txBody>
      </p:sp>
      <p:pic>
        <p:nvPicPr>
          <p:cNvPr id="5" name="Resim 4">
            <a:extLst>
              <a:ext uri="{FF2B5EF4-FFF2-40B4-BE49-F238E27FC236}">
                <a16:creationId xmlns:a16="http://schemas.microsoft.com/office/drawing/2014/main" id="{4904BF94-0A2D-3ECF-9550-052C1BA9A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836" y="973393"/>
            <a:ext cx="9606116" cy="2713704"/>
          </a:xfrm>
          <a:prstGeom prst="rect">
            <a:avLst/>
          </a:prstGeom>
        </p:spPr>
      </p:pic>
    </p:spTree>
    <p:extLst>
      <p:ext uri="{BB962C8B-B14F-4D97-AF65-F5344CB8AC3E}">
        <p14:creationId xmlns:p14="http://schemas.microsoft.com/office/powerpoint/2010/main" val="2552733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B5B26-1826-96CC-B8C0-7B10FD05A06F}"/>
              </a:ext>
            </a:extLst>
          </p:cNvPr>
          <p:cNvSpPr>
            <a:spLocks noGrp="1"/>
          </p:cNvSpPr>
          <p:nvPr>
            <p:ph type="title"/>
          </p:nvPr>
        </p:nvSpPr>
        <p:spPr/>
        <p:txBody>
          <a:bodyPr/>
          <a:lstStyle/>
          <a:p>
            <a:r>
              <a:rPr lang="tr-TR" dirty="0" err="1"/>
              <a:t>Pandas</a:t>
            </a:r>
            <a:r>
              <a:rPr lang="tr-TR" dirty="0"/>
              <a:t> Serileri</a:t>
            </a:r>
          </a:p>
        </p:txBody>
      </p:sp>
      <p:sp>
        <p:nvSpPr>
          <p:cNvPr id="3" name="İçerik Yer Tutucusu 2">
            <a:extLst>
              <a:ext uri="{FF2B5EF4-FFF2-40B4-BE49-F238E27FC236}">
                <a16:creationId xmlns:a16="http://schemas.microsoft.com/office/drawing/2014/main" id="{75DA92FD-C294-2CB1-4452-D153EDD1D371}"/>
              </a:ext>
            </a:extLst>
          </p:cNvPr>
          <p:cNvSpPr>
            <a:spLocks noGrp="1"/>
          </p:cNvSpPr>
          <p:nvPr>
            <p:ph idx="1"/>
          </p:nvPr>
        </p:nvSpPr>
        <p:spPr/>
        <p:txBody>
          <a:bodyPr/>
          <a:lstStyle/>
          <a:p>
            <a:r>
              <a:rPr lang="tr-TR" b="0" i="0" dirty="0">
                <a:solidFill>
                  <a:srgbClr val="242424"/>
                </a:solidFill>
                <a:effectLst/>
                <a:latin typeface="source-serif-pro"/>
              </a:rPr>
              <a:t>Seriler </a:t>
            </a:r>
            <a:r>
              <a:rPr lang="tr-TR" b="0" i="0" dirty="0" err="1">
                <a:solidFill>
                  <a:srgbClr val="242424"/>
                </a:solidFill>
                <a:effectLst/>
                <a:latin typeface="source-serif-pro"/>
              </a:rPr>
              <a:t>Numpy</a:t>
            </a:r>
            <a:r>
              <a:rPr lang="tr-TR" b="0" i="0" dirty="0">
                <a:solidFill>
                  <a:srgbClr val="242424"/>
                </a:solidFill>
                <a:effectLst/>
                <a:latin typeface="source-serif-pro"/>
              </a:rPr>
              <a:t> dizileri baz alınarak oluşturuldukları için onlara çok benzerler. Seri, etiketli verilerden oluşan tek boyutlu bir veri yapısıdır. Etiket değerlerine ise indeks denir. Verinin kendisi sayılar, dizeler veya başka Python objelerinden oluşabilir. Serileri oluşturmak için ise listeler, sıralı diziler ya da sözlükler kullanılabilir.</a:t>
            </a:r>
          </a:p>
          <a:p>
            <a:r>
              <a:rPr lang="tr-TR" dirty="0">
                <a:solidFill>
                  <a:srgbClr val="242424"/>
                </a:solidFill>
                <a:latin typeface="source-serif-pro"/>
              </a:rPr>
              <a:t>Parametre olarak , data, </a:t>
            </a:r>
            <a:r>
              <a:rPr lang="tr-TR" dirty="0" err="1">
                <a:solidFill>
                  <a:srgbClr val="242424"/>
                </a:solidFill>
                <a:latin typeface="source-serif-pro"/>
              </a:rPr>
              <a:t>index</a:t>
            </a:r>
            <a:r>
              <a:rPr lang="tr-TR" dirty="0">
                <a:solidFill>
                  <a:srgbClr val="242424"/>
                </a:solidFill>
                <a:latin typeface="source-serif-pro"/>
              </a:rPr>
              <a:t>, </a:t>
            </a:r>
            <a:r>
              <a:rPr lang="tr-TR" dirty="0" err="1">
                <a:solidFill>
                  <a:srgbClr val="242424"/>
                </a:solidFill>
                <a:latin typeface="source-serif-pro"/>
              </a:rPr>
              <a:t>dtype</a:t>
            </a:r>
            <a:r>
              <a:rPr lang="tr-TR" dirty="0">
                <a:solidFill>
                  <a:srgbClr val="242424"/>
                </a:solidFill>
                <a:latin typeface="source-serif-pro"/>
              </a:rPr>
              <a:t> ve </a:t>
            </a:r>
            <a:r>
              <a:rPr lang="tr-TR" dirty="0" err="1">
                <a:solidFill>
                  <a:srgbClr val="242424"/>
                </a:solidFill>
                <a:latin typeface="source-serif-pro"/>
              </a:rPr>
              <a:t>copy</a:t>
            </a:r>
            <a:r>
              <a:rPr lang="tr-TR" dirty="0">
                <a:solidFill>
                  <a:srgbClr val="242424"/>
                </a:solidFill>
                <a:latin typeface="source-serif-pro"/>
              </a:rPr>
              <a:t> parametrelerini alırlar data hariç geri kalan parametreler verilmediğinde </a:t>
            </a:r>
            <a:r>
              <a:rPr lang="tr-TR" dirty="0" err="1">
                <a:solidFill>
                  <a:srgbClr val="242424"/>
                </a:solidFill>
                <a:latin typeface="source-serif-pro"/>
              </a:rPr>
              <a:t>default</a:t>
            </a:r>
            <a:r>
              <a:rPr lang="tr-TR" dirty="0">
                <a:solidFill>
                  <a:srgbClr val="242424"/>
                </a:solidFill>
                <a:latin typeface="source-serif-pro"/>
              </a:rPr>
              <a:t> olarak atanırlar</a:t>
            </a:r>
            <a:endParaRPr lang="tr-TR" dirty="0"/>
          </a:p>
        </p:txBody>
      </p:sp>
    </p:spTree>
    <p:extLst>
      <p:ext uri="{BB962C8B-B14F-4D97-AF65-F5344CB8AC3E}">
        <p14:creationId xmlns:p14="http://schemas.microsoft.com/office/powerpoint/2010/main" val="1275764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DDA9B48-8928-5CAC-60E2-6A5F6543536E}"/>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100" kern="1200">
                <a:solidFill>
                  <a:schemeClr val="tx1"/>
                </a:solidFill>
                <a:latin typeface="+mj-lt"/>
                <a:ea typeface="+mj-ea"/>
                <a:cs typeface="+mj-cs"/>
              </a:rPr>
              <a:t>Pandas Serileri Nasıl Oluşturulur?</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yazı tipi, ekran görüntüsü, beyaz içeren bir resim&#10;&#10;Açıklama otomatik olarak oluşturuldu">
            <a:extLst>
              <a:ext uri="{FF2B5EF4-FFF2-40B4-BE49-F238E27FC236}">
                <a16:creationId xmlns:a16="http://schemas.microsoft.com/office/drawing/2014/main" id="{045308D3-6014-67AD-02DB-8CD05B23F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693978"/>
            <a:ext cx="11548872" cy="1963308"/>
          </a:xfrm>
          <a:prstGeom prst="rect">
            <a:avLst/>
          </a:prstGeom>
        </p:spPr>
      </p:pic>
    </p:spTree>
    <p:extLst>
      <p:ext uri="{BB962C8B-B14F-4D97-AF65-F5344CB8AC3E}">
        <p14:creationId xmlns:p14="http://schemas.microsoft.com/office/powerpoint/2010/main" val="100774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07ED19-ECBF-9318-8082-CAEDD62B8FA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0CCF78B-554E-1BA5-E441-0DABDC25AFAE}"/>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5301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54C901-36D7-FA2B-446D-AEA3A9AA4D7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F072EB0-A4E6-5D21-89C6-D6094AA23CCA}"/>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4745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8B710F-E5A6-11D5-D284-C7A235A54541}"/>
              </a:ext>
            </a:extLst>
          </p:cNvPr>
          <p:cNvSpPr>
            <a:spLocks noGrp="1"/>
          </p:cNvSpPr>
          <p:nvPr>
            <p:ph type="title"/>
          </p:nvPr>
        </p:nvSpPr>
        <p:spPr>
          <a:xfrm>
            <a:off x="876693" y="741391"/>
            <a:ext cx="4355265" cy="1616203"/>
          </a:xfrm>
        </p:spPr>
        <p:txBody>
          <a:bodyPr anchor="b">
            <a:normAutofit/>
          </a:bodyPr>
          <a:lstStyle/>
          <a:p>
            <a:r>
              <a:rPr lang="tr-TR" sz="3200"/>
              <a:t>Neden Veri Bilimi?</a:t>
            </a:r>
          </a:p>
        </p:txBody>
      </p:sp>
      <p:sp>
        <p:nvSpPr>
          <p:cNvPr id="3" name="İçerik Yer Tutucusu 2">
            <a:extLst>
              <a:ext uri="{FF2B5EF4-FFF2-40B4-BE49-F238E27FC236}">
                <a16:creationId xmlns:a16="http://schemas.microsoft.com/office/drawing/2014/main" id="{6C537F91-D15C-72B4-877F-09233EA29532}"/>
              </a:ext>
            </a:extLst>
          </p:cNvPr>
          <p:cNvSpPr>
            <a:spLocks noGrp="1"/>
          </p:cNvSpPr>
          <p:nvPr>
            <p:ph idx="1"/>
          </p:nvPr>
        </p:nvSpPr>
        <p:spPr>
          <a:xfrm>
            <a:off x="876692" y="2533476"/>
            <a:ext cx="4355265" cy="3447832"/>
          </a:xfrm>
        </p:spPr>
        <p:txBody>
          <a:bodyPr anchor="t">
            <a:normAutofit/>
          </a:bodyPr>
          <a:lstStyle/>
          <a:p>
            <a:r>
              <a:rPr lang="tr-TR" sz="1700" b="0" i="0" dirty="0">
                <a:effectLst/>
                <a:latin typeface="AmazonEmber"/>
              </a:rPr>
              <a:t>Veri bilimi, verilerden anlam çıkartmak amacıyla çeşitli araç, yöntem ve teknolojileri bir araya getirdiği için önemlidir. Modern kuruluşlar adeta bir veri bombardımanı altında. Bilgileri otomatik olarak toplayabilen ve depolayabilen cihaz sayısı eskisinden çok daha fazla. Çevrimiçi sistemler ve ödeme portalları; e-ticaret, tıp, finans gibi alanlarda ve insan yaşamının diğer her alanında çok daha fazla veri yakalıyor. Devasa miktarda metin, ses, video ve görüntü verilerine erişebiliyoruz.  İşte tam da bu yüzden bu verilerin işlenmesi ve herkesin anlayabileceği şekilde revize gerekiyor. </a:t>
            </a:r>
            <a:endParaRPr lang="tr-TR" sz="1700" dirty="0"/>
          </a:p>
        </p:txBody>
      </p:sp>
      <p:pic>
        <p:nvPicPr>
          <p:cNvPr id="5" name="Picture 4" descr="Borsa rakamları">
            <a:extLst>
              <a:ext uri="{FF2B5EF4-FFF2-40B4-BE49-F238E27FC236}">
                <a16:creationId xmlns:a16="http://schemas.microsoft.com/office/drawing/2014/main" id="{D8174E27-B561-8946-95C7-41FD477910D1}"/>
              </a:ext>
            </a:extLst>
          </p:cNvPr>
          <p:cNvPicPr>
            <a:picLocks noChangeAspect="1"/>
          </p:cNvPicPr>
          <p:nvPr/>
        </p:nvPicPr>
        <p:blipFill rotWithShape="1">
          <a:blip r:embed="rId2"/>
          <a:srcRect l="21074" r="19592" b="-1"/>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126356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39EC2-44F0-9848-4569-0B6DFD767B5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FBB00B9-DD5E-B33F-1317-B6DB47924050}"/>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185923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75D62E-6207-EA7D-1DB0-8D346081574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09E3EF9-B91B-D54D-BA64-18ABC24ED510}"/>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217382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B83BEC-80E1-BC86-BA25-451A83AA3BC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4ABF93C-463E-8E71-5816-39D8BE986A0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193861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CCBE5-26D8-FCE2-B47B-556E1E033B5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398703F-6DAB-F164-8F0C-FB91EE881DEA}"/>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16144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120E30-E5C0-9A56-E96F-74A2C5F1D0A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D6EC6A3-2CAA-D50A-713B-B375FD142B85}"/>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881037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BEA7E3-5E44-FEB7-55CA-1B02CF3823A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906A0A7-83CC-3A75-D3B6-9B91428884E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709011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5D3118-64EA-A618-EA21-3AF623003AC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B82472F-5BA6-8F9C-D447-FC5F3B481190}"/>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64658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D82D5-C8B5-7A7D-D3B2-087867050EA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9AD64EB-E181-BD10-C429-086F4D1329FF}"/>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477033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F01CCF-9166-6ECF-8C87-1920474190F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DDB12DD-9E13-E77B-E7E0-5D70212C57A6}"/>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041341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C3C427-EA83-7CA2-C068-FB264970927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2A795B8-2655-5022-5401-0B37049232FD}"/>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73509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Başlık 1">
            <a:extLst>
              <a:ext uri="{FF2B5EF4-FFF2-40B4-BE49-F238E27FC236}">
                <a16:creationId xmlns:a16="http://schemas.microsoft.com/office/drawing/2014/main" id="{5AF52C06-5894-59F3-040A-0066AF3F12EE}"/>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5600" b="0" i="0" kern="1200">
                <a:solidFill>
                  <a:schemeClr val="tx1"/>
                </a:solidFill>
                <a:effectLst/>
                <a:latin typeface="+mj-lt"/>
                <a:ea typeface="+mj-ea"/>
                <a:cs typeface="+mj-cs"/>
              </a:rPr>
              <a:t>Veri bilimi ne için kullanılır?</a:t>
            </a:r>
            <a:br>
              <a:rPr lang="en-US" sz="5600" b="0" i="0" kern="1200">
                <a:solidFill>
                  <a:schemeClr val="tx1"/>
                </a:solidFill>
                <a:effectLst/>
                <a:latin typeface="+mj-lt"/>
                <a:ea typeface="+mj-ea"/>
                <a:cs typeface="+mj-cs"/>
              </a:rPr>
            </a:br>
            <a:endParaRPr lang="en-US" sz="5600" kern="1200">
              <a:solidFill>
                <a:schemeClr val="tx1"/>
              </a:solidFill>
              <a:latin typeface="+mj-lt"/>
              <a:ea typeface="+mj-ea"/>
              <a:cs typeface="+mj-cs"/>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7405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5DFD7C-5281-A42C-E3BC-8DDC8872E03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824332C-514E-127C-38DC-AC5A0A589EA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37927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F9C04C-62B8-062B-E66B-0A59EF5051B9}"/>
              </a:ext>
            </a:extLst>
          </p:cNvPr>
          <p:cNvSpPr>
            <a:spLocks noGrp="1"/>
          </p:cNvSpPr>
          <p:nvPr>
            <p:ph type="title"/>
          </p:nvPr>
        </p:nvSpPr>
        <p:spPr>
          <a:xfrm>
            <a:off x="838201" y="365125"/>
            <a:ext cx="5251316" cy="1807305"/>
          </a:xfrm>
        </p:spPr>
        <p:txBody>
          <a:bodyPr>
            <a:normAutofit/>
          </a:bodyPr>
          <a:lstStyle/>
          <a:p>
            <a:br>
              <a:rPr lang="tr-TR" sz="3100" b="1" i="0">
                <a:effectLst/>
                <a:latin typeface="AmazonEmber"/>
              </a:rPr>
            </a:br>
            <a:r>
              <a:rPr lang="tr-TR" sz="3100" b="1" i="0">
                <a:effectLst/>
                <a:latin typeface="AmazonEmber"/>
              </a:rPr>
              <a:t>1. Açıklayıcı analiz</a:t>
            </a:r>
            <a:br>
              <a:rPr lang="tr-TR" sz="3100" b="1" i="0">
                <a:effectLst/>
                <a:latin typeface="AmazonEmber"/>
              </a:rPr>
            </a:br>
            <a:br>
              <a:rPr lang="tr-TR" sz="3100"/>
            </a:br>
            <a:endParaRPr lang="tr-TR" sz="3100"/>
          </a:p>
        </p:txBody>
      </p:sp>
      <p:sp>
        <p:nvSpPr>
          <p:cNvPr id="3" name="İçerik Yer Tutucusu 2">
            <a:extLst>
              <a:ext uri="{FF2B5EF4-FFF2-40B4-BE49-F238E27FC236}">
                <a16:creationId xmlns:a16="http://schemas.microsoft.com/office/drawing/2014/main" id="{AA702AA0-4CA3-AEAE-913F-537EBEFC6FBA}"/>
              </a:ext>
            </a:extLst>
          </p:cNvPr>
          <p:cNvSpPr>
            <a:spLocks noGrp="1"/>
          </p:cNvSpPr>
          <p:nvPr>
            <p:ph idx="1"/>
          </p:nvPr>
        </p:nvSpPr>
        <p:spPr>
          <a:xfrm>
            <a:off x="838200" y="2333297"/>
            <a:ext cx="4619621" cy="3843666"/>
          </a:xfrm>
        </p:spPr>
        <p:txBody>
          <a:bodyPr>
            <a:normAutofit/>
          </a:bodyPr>
          <a:lstStyle/>
          <a:p>
            <a:r>
              <a:rPr lang="tr-TR" sz="1900" b="0" i="0">
                <a:effectLst/>
                <a:latin typeface="AmazonEmber"/>
              </a:rPr>
              <a:t>Açıklayıcı analiz, gerçekleşen olaylara veya veri ortamında yaşananlara dair öngörü elde etmek için verileri inceler. Karakteristik özelliği; pasta grafikleri, çubuk grafikleri, çizgi grafikleri, tablolar gibi veri görselleştirmeleri veya oluşturulmuş açıklamalar içermesidir. Örneğin, bir uçuş rezervasyonu hizmeti, her gün rezerve edilen bilet sayısı gibi verileri kaydedebilir. Açıklayıcı analiz bu hizmet için ani rezervasyon artışlarını, ani rezervasyon düşüşlerini ve yüksek performanslı ayları ortaya çıkarır.</a:t>
            </a:r>
            <a:endParaRPr lang="tr-TR" sz="1900"/>
          </a:p>
        </p:txBody>
      </p:sp>
      <p:pic>
        <p:nvPicPr>
          <p:cNvPr id="14" name="Picture 4" descr="Belgedeki grafik ve bir kalem">
            <a:extLst>
              <a:ext uri="{FF2B5EF4-FFF2-40B4-BE49-F238E27FC236}">
                <a16:creationId xmlns:a16="http://schemas.microsoft.com/office/drawing/2014/main" id="{71AD1E17-3A1E-EF41-FEC4-E76AD4EC8CEF}"/>
              </a:ext>
            </a:extLst>
          </p:cNvPr>
          <p:cNvPicPr>
            <a:picLocks noChangeAspect="1"/>
          </p:cNvPicPr>
          <p:nvPr/>
        </p:nvPicPr>
        <p:blipFill rotWithShape="1">
          <a:blip r:embed="rId2"/>
          <a:srcRect l="27842" r="1412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4307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26E1B59-C116-E892-51A2-4C6E7D1BEF73}"/>
              </a:ext>
            </a:extLst>
          </p:cNvPr>
          <p:cNvSpPr>
            <a:spLocks noGrp="1"/>
          </p:cNvSpPr>
          <p:nvPr>
            <p:ph type="title"/>
          </p:nvPr>
        </p:nvSpPr>
        <p:spPr>
          <a:xfrm>
            <a:off x="6513788" y="365125"/>
            <a:ext cx="4840010" cy="1807305"/>
          </a:xfrm>
        </p:spPr>
        <p:txBody>
          <a:bodyPr>
            <a:normAutofit/>
          </a:bodyPr>
          <a:lstStyle/>
          <a:p>
            <a:r>
              <a:rPr lang="tr-TR" b="1" i="0">
                <a:effectLst/>
                <a:latin typeface="AmazonEmber"/>
              </a:rPr>
              <a:t>2. Tanısal analiz</a:t>
            </a:r>
            <a:br>
              <a:rPr lang="tr-TR" b="1" i="0">
                <a:effectLst/>
                <a:latin typeface="AmazonEmber"/>
              </a:rPr>
            </a:br>
            <a:endParaRPr lang="tr-TR" dirty="0"/>
          </a:p>
        </p:txBody>
      </p:sp>
      <p:pic>
        <p:nvPicPr>
          <p:cNvPr id="12" name="Picture 4" descr="Performans düşüşünü gösteren büyüteç">
            <a:extLst>
              <a:ext uri="{FF2B5EF4-FFF2-40B4-BE49-F238E27FC236}">
                <a16:creationId xmlns:a16="http://schemas.microsoft.com/office/drawing/2014/main" id="{55DEE84C-2069-C344-171C-C7FC3F572991}"/>
              </a:ext>
            </a:extLst>
          </p:cNvPr>
          <p:cNvPicPr>
            <a:picLocks noChangeAspect="1"/>
          </p:cNvPicPr>
          <p:nvPr/>
        </p:nvPicPr>
        <p:blipFill rotWithShape="1">
          <a:blip r:embed="rId2"/>
          <a:srcRect l="4951" r="35515"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71F7FCFE-C050-A69F-CE49-0D00D8F793FC}"/>
              </a:ext>
            </a:extLst>
          </p:cNvPr>
          <p:cNvSpPr>
            <a:spLocks noGrp="1"/>
          </p:cNvSpPr>
          <p:nvPr>
            <p:ph idx="1"/>
          </p:nvPr>
        </p:nvSpPr>
        <p:spPr>
          <a:xfrm>
            <a:off x="6513788" y="2333297"/>
            <a:ext cx="4840010" cy="3843666"/>
          </a:xfrm>
        </p:spPr>
        <p:txBody>
          <a:bodyPr>
            <a:normAutofit/>
          </a:bodyPr>
          <a:lstStyle/>
          <a:p>
            <a:r>
              <a:rPr lang="tr-TR" sz="1700" b="0" i="0">
                <a:effectLst/>
                <a:latin typeface="AmazonEmber"/>
              </a:rPr>
              <a:t>Tanısal analiz, bir şeyin neden gerçekleştiğini anlamak için yapılan derinlemesine irdeleme veya ayrıntılı veri incelemesidir. Karakteristik özelliği; ayrıntılara inme, veri keşfi, veri madenciliği ve bağıntılar gibi tekniklerdir. Bu tekniklerin her birindeki benzersiz düzenleri keşfetmek için belirli bir veri kümesi üzerinde birden fazla veri işlemi veya dönüşümü uygulanabilir. Örneğin, uçuş hizmeti, yüksek performanslı bir ayın ayrıntılarına inebilir ve ani rezervasyon artışını daha iyi anlamaya çalışabilir. Bunun sonucunda, çok sayıda müşterinin ayda bir düzenlenen bir spor etkinliğine katılmak için o şehri ziyaret ettiği keşfedilebilir.</a:t>
            </a:r>
            <a:endParaRPr lang="tr-TR" sz="1700"/>
          </a:p>
        </p:txBody>
      </p:sp>
    </p:spTree>
    <p:extLst>
      <p:ext uri="{BB962C8B-B14F-4D97-AF65-F5344CB8AC3E}">
        <p14:creationId xmlns:p14="http://schemas.microsoft.com/office/powerpoint/2010/main" val="218563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Grafik">
            <a:extLst>
              <a:ext uri="{FF2B5EF4-FFF2-40B4-BE49-F238E27FC236}">
                <a16:creationId xmlns:a16="http://schemas.microsoft.com/office/drawing/2014/main" id="{7EA70DA9-5EC7-8B87-C8CC-C1264A75F707}"/>
              </a:ext>
            </a:extLst>
          </p:cNvPr>
          <p:cNvPicPr>
            <a:picLocks noChangeAspect="1"/>
          </p:cNvPicPr>
          <p:nvPr/>
        </p:nvPicPr>
        <p:blipFill rotWithShape="1">
          <a:blip r:embed="rId2"/>
          <a:srcRect l="19714" r="30980"/>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9593CDF-3EE4-F254-6910-E7DCDE04CDB4}"/>
              </a:ext>
            </a:extLst>
          </p:cNvPr>
          <p:cNvSpPr>
            <a:spLocks noGrp="1"/>
          </p:cNvSpPr>
          <p:nvPr>
            <p:ph type="title"/>
          </p:nvPr>
        </p:nvSpPr>
        <p:spPr>
          <a:xfrm>
            <a:off x="6115317" y="405685"/>
            <a:ext cx="5464968" cy="1559301"/>
          </a:xfrm>
        </p:spPr>
        <p:txBody>
          <a:bodyPr>
            <a:normAutofit/>
          </a:bodyPr>
          <a:lstStyle/>
          <a:p>
            <a:r>
              <a:rPr lang="tr-TR" sz="4000" b="1" i="0">
                <a:effectLst/>
                <a:latin typeface="AmazonEmber"/>
              </a:rPr>
              <a:t>3. Tahmine dayalı analiz</a:t>
            </a:r>
            <a:br>
              <a:rPr lang="tr-TR" sz="4000" b="1" i="0">
                <a:effectLst/>
                <a:latin typeface="AmazonEmber"/>
              </a:rPr>
            </a:br>
            <a:endParaRPr lang="tr-TR" sz="4000"/>
          </a:p>
        </p:txBody>
      </p:sp>
      <p:sp>
        <p:nvSpPr>
          <p:cNvPr id="3" name="İçerik Yer Tutucusu 2">
            <a:extLst>
              <a:ext uri="{FF2B5EF4-FFF2-40B4-BE49-F238E27FC236}">
                <a16:creationId xmlns:a16="http://schemas.microsoft.com/office/drawing/2014/main" id="{51C5084A-1D90-D60D-139B-1CCF98C5F53B}"/>
              </a:ext>
            </a:extLst>
          </p:cNvPr>
          <p:cNvSpPr>
            <a:spLocks noGrp="1"/>
          </p:cNvSpPr>
          <p:nvPr>
            <p:ph idx="1"/>
          </p:nvPr>
        </p:nvSpPr>
        <p:spPr>
          <a:xfrm>
            <a:off x="6115317" y="2743200"/>
            <a:ext cx="5247340" cy="3496878"/>
          </a:xfrm>
        </p:spPr>
        <p:txBody>
          <a:bodyPr anchor="ctr">
            <a:normAutofit/>
          </a:bodyPr>
          <a:lstStyle/>
          <a:p>
            <a:r>
              <a:rPr lang="tr-TR" sz="1600" b="0" i="0">
                <a:effectLst/>
                <a:latin typeface="AmazonEmber"/>
              </a:rPr>
              <a:t>Tahmine dayalı analiz, geçmişteki verileri kullanarak gelecekte gerçekleşebilecek veri düzenleri hakkında isabetli tahminlerde bulunur. Karakteristik özelliği; makine öğrenimi, tahminde bulunma, düzen eşleştirme ve tahmine dayalı modelleme gibi tekniklerdir. Bu tekniklerin her birinde bilgisayarlar verilerdeki nedensellik bağlantıları üzerinde ters mühendislik yapmak için eğitilir. Örneğin, uçuş hizmeti ekibi her yılın başında o yılın uçuş rezervasyonu düzenlerini tahmin etmek için veri biliminden yararlanabilir. Bilgisayar programı veya algoritması geçmişteki verilere bakabilir ve Mayıs ayında belirli destinasyonlarda yaşanacak olan ani rezervasyon artışlarını tahmin edebilir. Müşterilerinin gelecekteki seyahat ihtiyaçlarını öngörebilen şirket, o şehirler için hedeflemeli reklamları Şubat ayından itibaren başlatabilir.</a:t>
            </a:r>
            <a:endParaRPr lang="tr-TR" sz="1600"/>
          </a:p>
        </p:txBody>
      </p:sp>
    </p:spTree>
    <p:extLst>
      <p:ext uri="{BB962C8B-B14F-4D97-AF65-F5344CB8AC3E}">
        <p14:creationId xmlns:p14="http://schemas.microsoft.com/office/powerpoint/2010/main" val="298062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Verimlilik öğeleri bulunan masa">
            <a:extLst>
              <a:ext uri="{FF2B5EF4-FFF2-40B4-BE49-F238E27FC236}">
                <a16:creationId xmlns:a16="http://schemas.microsoft.com/office/drawing/2014/main" id="{7D63151E-C0DA-C179-B528-03771F40ADBE}"/>
              </a:ext>
            </a:extLst>
          </p:cNvPr>
          <p:cNvPicPr>
            <a:picLocks noChangeAspect="1"/>
          </p:cNvPicPr>
          <p:nvPr/>
        </p:nvPicPr>
        <p:blipFill rotWithShape="1">
          <a:blip r:embed="rId2"/>
          <a:srcRect l="27992" r="12742"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7F5090D-3AAB-0EB4-9D4F-A97DB255129C}"/>
              </a:ext>
            </a:extLst>
          </p:cNvPr>
          <p:cNvSpPr>
            <a:spLocks noGrp="1"/>
          </p:cNvSpPr>
          <p:nvPr>
            <p:ph type="title"/>
          </p:nvPr>
        </p:nvSpPr>
        <p:spPr>
          <a:xfrm>
            <a:off x="761801" y="328512"/>
            <a:ext cx="4778387" cy="1628970"/>
          </a:xfrm>
        </p:spPr>
        <p:txBody>
          <a:bodyPr anchor="ctr">
            <a:normAutofit/>
          </a:bodyPr>
          <a:lstStyle/>
          <a:p>
            <a:r>
              <a:rPr lang="tr-TR" sz="4000" b="1" i="0">
                <a:effectLst/>
                <a:latin typeface="AmazonEmber"/>
              </a:rPr>
              <a:t>4. Kuralcı analiz</a:t>
            </a:r>
            <a:br>
              <a:rPr lang="tr-TR" sz="4000" b="1" i="0">
                <a:effectLst/>
                <a:latin typeface="AmazonEmber"/>
              </a:rPr>
            </a:br>
            <a:endParaRPr lang="tr-TR" sz="4000"/>
          </a:p>
        </p:txBody>
      </p:sp>
      <p:sp>
        <p:nvSpPr>
          <p:cNvPr id="3" name="İçerik Yer Tutucusu 2">
            <a:extLst>
              <a:ext uri="{FF2B5EF4-FFF2-40B4-BE49-F238E27FC236}">
                <a16:creationId xmlns:a16="http://schemas.microsoft.com/office/drawing/2014/main" id="{1742E86C-A428-DFD9-BC2B-BC6A04A64343}"/>
              </a:ext>
            </a:extLst>
          </p:cNvPr>
          <p:cNvSpPr>
            <a:spLocks noGrp="1"/>
          </p:cNvSpPr>
          <p:nvPr>
            <p:ph idx="1"/>
          </p:nvPr>
        </p:nvSpPr>
        <p:spPr>
          <a:xfrm>
            <a:off x="761801" y="2884929"/>
            <a:ext cx="4659756" cy="3374137"/>
          </a:xfrm>
        </p:spPr>
        <p:txBody>
          <a:bodyPr anchor="ctr">
            <a:normAutofit/>
          </a:bodyPr>
          <a:lstStyle/>
          <a:p>
            <a:r>
              <a:rPr lang="tr-TR" sz="1400" b="0" i="0">
                <a:effectLst/>
                <a:latin typeface="AmazonEmber"/>
              </a:rPr>
              <a:t>Kuralcı analiz, tahmine dayalı verileri bir üst seviyeye çıkarır. Sadece gerçekleşmesi olası sonucu tahmin etmekle kalmayarak bu sonuç için ideal yanıtı da önerir. Farklı seçimlerin getirebileceği potansiyel sonuçları analiz edebilir ve en iyi eylem tarzını önerebilir. Grafik analizini, simülasyonu, karmaşık olay işleme süreçlerini, sinir ağlarını ve makine öğreniminden öneri altyapılarını kullanır.         </a:t>
            </a:r>
          </a:p>
          <a:p>
            <a:r>
              <a:rPr lang="tr-TR" sz="1400" b="0" i="0">
                <a:effectLst/>
                <a:latin typeface="AmazonEmber"/>
              </a:rPr>
              <a:t>Uçuş rezervasyonu örneğine dönersek, kuralcı analiz geçmişteki pazarlama kampanyalarına bakarak yaklaşan ani rezervasyon artışından en iyi şekilde yararlanmayı sağlayabilir. Bir veri bilimci, farklı pazarlama kanallarındaki farklı pazarlama harcaması seviyelerinin getireceği rezervasyon sonuçlarını öngörebilir. Bu veri tahminleri, uçuş rezervasyonu şirketinin pazarlama kararlarını daha güvenle vermesine yardımcı olur.</a:t>
            </a:r>
          </a:p>
          <a:p>
            <a:endParaRPr lang="tr-TR" sz="1400"/>
          </a:p>
        </p:txBody>
      </p:sp>
    </p:spTree>
    <p:extLst>
      <p:ext uri="{BB962C8B-B14F-4D97-AF65-F5344CB8AC3E}">
        <p14:creationId xmlns:p14="http://schemas.microsoft.com/office/powerpoint/2010/main" val="124081109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1582</Words>
  <Application>Microsoft Office PowerPoint</Application>
  <PresentationFormat>Geniş ekran</PresentationFormat>
  <Paragraphs>76</Paragraphs>
  <Slides>50</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50</vt:i4>
      </vt:variant>
    </vt:vector>
  </HeadingPairs>
  <TitlesOfParts>
    <vt:vector size="59" baseType="lpstr">
      <vt:lpstr>AmazonEmber</vt:lpstr>
      <vt:lpstr>AmazonEmberBold</vt:lpstr>
      <vt:lpstr>Arial</vt:lpstr>
      <vt:lpstr>Calibri</vt:lpstr>
      <vt:lpstr>Calibri Light</vt:lpstr>
      <vt:lpstr>Open Sans</vt:lpstr>
      <vt:lpstr>source-serif-pro</vt:lpstr>
      <vt:lpstr>Verdana</vt:lpstr>
      <vt:lpstr>Office Teması</vt:lpstr>
      <vt:lpstr>Veri Bilimine Giriş</vt:lpstr>
      <vt:lpstr>Veri Nedir?</vt:lpstr>
      <vt:lpstr>Veri Bilimi Nedir?</vt:lpstr>
      <vt:lpstr>Neden Veri Bilimi?</vt:lpstr>
      <vt:lpstr>Veri bilimi ne için kullanılır? </vt:lpstr>
      <vt:lpstr> 1. Açıklayıcı analiz  </vt:lpstr>
      <vt:lpstr>2. Tanısal analiz </vt:lpstr>
      <vt:lpstr>3. Tahmine dayalı analiz </vt:lpstr>
      <vt:lpstr>4. Kuralcı analiz </vt:lpstr>
      <vt:lpstr>Veri bilimi süreci nedir? </vt:lpstr>
      <vt:lpstr>O - Obtain data (Verileri edinme) </vt:lpstr>
      <vt:lpstr>S - Scrub data (Verileri ovma) </vt:lpstr>
      <vt:lpstr>E - Explore data (Verileri keşfetme) </vt:lpstr>
      <vt:lpstr>M - Model data (Verileri modelleme) </vt:lpstr>
      <vt:lpstr>N - Interpret results (Sonuçları yorumlama) </vt:lpstr>
      <vt:lpstr>Veri Bilimi Kütüphanelerine Giriş</vt:lpstr>
      <vt:lpstr>Numpy</vt:lpstr>
      <vt:lpstr>Neden Numpy Dizileri?</vt:lpstr>
      <vt:lpstr>Numpy Dizileri Neden Listelerden Hızlı?</vt:lpstr>
      <vt:lpstr>İlk Adım: NumPy İmport Etmek</vt:lpstr>
      <vt:lpstr>Array Oluşturma</vt:lpstr>
      <vt:lpstr>PowerPoint Sunusu</vt:lpstr>
      <vt:lpstr>Dizinin Şeklini ve Tipini Öğrenme</vt:lpstr>
      <vt:lpstr>Diğer NumPy Fonksiyonları</vt:lpstr>
      <vt:lpstr>PowerPoint Sunusu</vt:lpstr>
      <vt:lpstr>Zeros, Ones ve Eye Fonksiyonları: </vt:lpstr>
      <vt:lpstr>Linspace Fonskiyonu:</vt:lpstr>
      <vt:lpstr>Random Fonksiyonu:</vt:lpstr>
      <vt:lpstr>Reshape Fonksiyonu:</vt:lpstr>
      <vt:lpstr>Argmax ve Argmin Fonksiyonu:</vt:lpstr>
      <vt:lpstr>Array Yapılarının İndexlenmesi:</vt:lpstr>
      <vt:lpstr>NumPy Genel Aritmetik Operasyonlar:</vt:lpstr>
      <vt:lpstr>Pandas</vt:lpstr>
      <vt:lpstr>Pandas Nedir?</vt:lpstr>
      <vt:lpstr>Pandas Kütüphanesinin İçe Aktarımı</vt:lpstr>
      <vt:lpstr>Pandas Serileri</vt:lpstr>
      <vt:lpstr>Pandas Serileri Nasıl Oluşturulur?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Bilimine Giriş</dc:title>
  <dc:creator>FURKAN TUNÇ</dc:creator>
  <cp:lastModifiedBy>FURKAN TUNÇ</cp:lastModifiedBy>
  <cp:revision>2</cp:revision>
  <dcterms:created xsi:type="dcterms:W3CDTF">2024-02-09T18:44:22Z</dcterms:created>
  <dcterms:modified xsi:type="dcterms:W3CDTF">2024-03-04T15:35:36Z</dcterms:modified>
</cp:coreProperties>
</file>