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32"/>
  </p:notesMasterIdLst>
  <p:sldIdLst>
    <p:sldId id="256" r:id="rId3"/>
    <p:sldId id="730" r:id="rId4"/>
    <p:sldId id="758" r:id="rId5"/>
    <p:sldId id="750" r:id="rId6"/>
    <p:sldId id="752" r:id="rId7"/>
    <p:sldId id="751" r:id="rId8"/>
    <p:sldId id="754" r:id="rId9"/>
    <p:sldId id="759" r:id="rId10"/>
    <p:sldId id="755" r:id="rId11"/>
    <p:sldId id="749" r:id="rId12"/>
    <p:sldId id="747" r:id="rId13"/>
    <p:sldId id="756" r:id="rId14"/>
    <p:sldId id="748" r:id="rId15"/>
    <p:sldId id="757" r:id="rId16"/>
    <p:sldId id="760" r:id="rId17"/>
    <p:sldId id="761" r:id="rId18"/>
    <p:sldId id="763" r:id="rId19"/>
    <p:sldId id="764" r:id="rId20"/>
    <p:sldId id="765" r:id="rId21"/>
    <p:sldId id="766" r:id="rId22"/>
    <p:sldId id="767" r:id="rId23"/>
    <p:sldId id="768" r:id="rId24"/>
    <p:sldId id="769" r:id="rId25"/>
    <p:sldId id="770" r:id="rId26"/>
    <p:sldId id="771" r:id="rId27"/>
    <p:sldId id="772" r:id="rId28"/>
    <p:sldId id="774" r:id="rId29"/>
    <p:sldId id="773" r:id="rId30"/>
    <p:sldId id="25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F79646"/>
    <a:srgbClr val="92D050"/>
    <a:srgbClr val="BCBCBC"/>
    <a:srgbClr val="B7DEE8"/>
    <a:srgbClr val="FFFFFF"/>
    <a:srgbClr val="95B3D7"/>
    <a:srgbClr val="EEECE1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32" autoAdjust="0"/>
    <p:restoredTop sz="96346" autoAdjust="0"/>
  </p:normalViewPr>
  <p:slideViewPr>
    <p:cSldViewPr snapToGrid="0">
      <p:cViewPr varScale="1">
        <p:scale>
          <a:sx n="97" d="100"/>
          <a:sy n="97" d="100"/>
        </p:scale>
        <p:origin x="2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632" y="7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C106-C847-4E21-9826-6C58332F451F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50422-A951-4DC5-964E-BA642FD517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2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28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7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9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7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1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5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65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11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94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0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70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91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12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30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8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5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40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50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83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1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3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10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0422-A951-4DC5-964E-BA642FD517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8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2A1A6A9F-097A-484D-BBD3-38668CB207D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4" descr="CVCyellow-ba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5"/>
            <a:ext cx="1219200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072" y="6329353"/>
            <a:ext cx="91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EBE36-47C6-4724-8DD3-E44B0B624FC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A832F2-E2FF-4846-BC91-60303DA8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0887" y="6311131"/>
            <a:ext cx="4204652" cy="45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37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E2E5-7DAA-4329-94D9-D43FA73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C9454-3BB5-425C-B0EE-C51C9300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E4FE-A89B-4ADA-B9C9-CBAC7440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6A9F-097A-484D-BBD3-38668CB207D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0E15D-CD42-419D-A78A-B141AB0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AF8C-E2D9-4C43-94D0-963DEADA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EBE36-47C6-4724-8DD3-E44B0B624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1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072" y="6345099"/>
            <a:ext cx="91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C32BFD-378D-434F-AF86-A16570A950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36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034B-8B35-4778-B3B7-30A9F3B44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465BDB-DDDF-4A81-B2D8-0B26E1B0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6CAC8F-042A-4751-88B7-7C2EB2AE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AEB4-30E7-4A43-A250-E83922FCDA7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071EC-6882-47C2-A292-803200B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3CC39-7C35-46D2-A326-D9286DE1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D37-9DFE-4FDB-B439-479DEE2DB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2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E2E5-7DAA-4329-94D9-D43FA73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C9454-3BB5-425C-B0EE-C51C9300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E4FE-A89B-4ADA-B9C9-CBAC7440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AEB4-30E7-4A43-A250-E83922FCDA7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0E15D-CD42-419D-A78A-B141AB02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AAF8C-E2D9-4C43-94D0-963DEADA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D37-9DFE-4FDB-B439-479DEE2DB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3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2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ctr" defTabSz="457189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2pPr>
      <a:lvl3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3pPr>
      <a:lvl4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4pPr>
      <a:lvl5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5pPr>
      <a:lvl6pPr marL="457189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377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566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754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 descr="CVCyellow-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8"/>
            <a:ext cx="12192000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072" y="6333110"/>
            <a:ext cx="91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C32BFD-378D-434F-AF86-A16570A950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6EC7E-9AC1-4D46-822D-FE9061DF1E9E}"/>
              </a:ext>
            </a:extLst>
          </p:cNvPr>
          <p:cNvSpPr txBox="1"/>
          <p:nvPr/>
        </p:nvSpPr>
        <p:spPr>
          <a:xfrm>
            <a:off x="0" y="2"/>
            <a:ext cx="12192000" cy="890587"/>
          </a:xfrm>
          <a:prstGeom prst="rect">
            <a:avLst/>
          </a:prstGeom>
          <a:solidFill>
            <a:srgbClr val="00153E"/>
          </a:solidFill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7848D-6BA9-489C-8CCF-F24ABA4D2E54}"/>
              </a:ext>
            </a:extLst>
          </p:cNvPr>
          <p:cNvSpPr txBox="1"/>
          <p:nvPr/>
        </p:nvSpPr>
        <p:spPr>
          <a:xfrm>
            <a:off x="126275" y="82732"/>
            <a:ext cx="11634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98C6DA7-6943-42F3-A424-8B9E3F9634C6}"/>
              </a:ext>
            </a:extLst>
          </p:cNvPr>
          <p:cNvSpPr txBox="1">
            <a:spLocks/>
          </p:cNvSpPr>
          <p:nvPr/>
        </p:nvSpPr>
        <p:spPr>
          <a:xfrm>
            <a:off x="237309" y="112576"/>
            <a:ext cx="10515600" cy="72780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91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ctr" defTabSz="457189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2pPr>
      <a:lvl3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3pPr>
      <a:lvl4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4pPr>
      <a:lvl5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charset="-128"/>
        </a:defRPr>
      </a:lvl5pPr>
      <a:lvl6pPr marL="457189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377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566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754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FB34D-B2B3-4691-BA4D-7546BBDFE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1244"/>
          </a:xfrm>
        </p:spPr>
        <p:txBody>
          <a:bodyPr/>
          <a:lstStyle/>
          <a:p>
            <a:r>
              <a:rPr lang="en-US" altLang="zh-CN" sz="4400" dirty="0">
                <a:solidFill>
                  <a:schemeClr val="bg1"/>
                </a:solidFill>
              </a:rPr>
              <a:t>Group Weekly Talk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A2EEC-3DC4-4F97-AD7C-EEDCB1F2D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56022"/>
            <a:ext cx="9144000" cy="371324"/>
          </a:xfrm>
        </p:spPr>
        <p:txBody>
          <a:bodyPr/>
          <a:lstStyle/>
          <a:p>
            <a:r>
              <a:rPr lang="zh-CN" altLang="en-US" sz="1600" dirty="0"/>
              <a:t>辛杰 </a:t>
            </a:r>
            <a:r>
              <a:rPr lang="en-US" altLang="zh-CN" sz="1600" dirty="0"/>
              <a:t>2021-5-26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A8577E-D6CB-4ED2-A435-D150407832CA}"/>
              </a:ext>
            </a:extLst>
          </p:cNvPr>
          <p:cNvSpPr txBox="1">
            <a:spLocks/>
          </p:cNvSpPr>
          <p:nvPr/>
        </p:nvSpPr>
        <p:spPr>
          <a:xfrm>
            <a:off x="0" y="1736700"/>
            <a:ext cx="12192000" cy="1361733"/>
          </a:xfrm>
        </p:spPr>
        <p:txBody>
          <a:bodyPr anchor="b"/>
          <a:lstStyle>
            <a:lvl1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600" b="1" dirty="0"/>
              <a:t>TENET: A Framework for Modeling Tensor Dataflow Based on Relation-centric Notation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2E4BAF-C366-4BF5-9986-F9E27E6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7" y="3185839"/>
            <a:ext cx="5353325" cy="30735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7626BE-D091-4E5C-848C-15201826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21" y="3236771"/>
            <a:ext cx="5565096" cy="29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Architectural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591367-9781-454D-9A44-ED55EEC9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05" y="1215425"/>
            <a:ext cx="7839589" cy="23413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0593B0-78AE-439D-A355-6F01A943484E}"/>
              </a:ext>
            </a:extLst>
          </p:cNvPr>
          <p:cNvSpPr txBox="1"/>
          <p:nvPr/>
        </p:nvSpPr>
        <p:spPr>
          <a:xfrm>
            <a:off x="173260" y="1640541"/>
            <a:ext cx="22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 a PE array</a:t>
            </a:r>
          </a:p>
        </p:txBody>
      </p:sp>
    </p:spTree>
    <p:extLst>
      <p:ext uri="{BB962C8B-B14F-4D97-AF65-F5344CB8AC3E}">
        <p14:creationId xmlns:p14="http://schemas.microsoft.com/office/powerpoint/2010/main" val="362451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Architectural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591367-9781-454D-9A44-ED55EEC9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05" y="1215425"/>
            <a:ext cx="7839589" cy="23413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BE5B2F-F989-4E0D-B1EF-AF90057E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10" y="3648573"/>
            <a:ext cx="2400423" cy="19940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C9A7BF-98A7-494E-A1E8-A8F58E20C4B6}"/>
              </a:ext>
            </a:extLst>
          </p:cNvPr>
          <p:cNvSpPr txBox="1"/>
          <p:nvPr/>
        </p:nvSpPr>
        <p:spPr>
          <a:xfrm>
            <a:off x="173260" y="1640541"/>
            <a:ext cx="22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 a PE array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D2E89E-2E0A-47F3-8D36-97DB37F15AD8}"/>
              </a:ext>
            </a:extLst>
          </p:cNvPr>
          <p:cNvSpPr txBox="1"/>
          <p:nvPr/>
        </p:nvSpPr>
        <p:spPr>
          <a:xfrm>
            <a:off x="173259" y="2314123"/>
            <a:ext cx="223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 via on-chip </a:t>
            </a:r>
            <a:r>
              <a:rPr lang="en-US" sz="2400" b="1" dirty="0"/>
              <a:t>interconnect</a:t>
            </a:r>
            <a:endParaRPr 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404BA3-F073-4C64-81CB-5D7AE3B7F7C1}"/>
              </a:ext>
            </a:extLst>
          </p:cNvPr>
          <p:cNvSpPr txBox="1"/>
          <p:nvPr/>
        </p:nvSpPr>
        <p:spPr>
          <a:xfrm>
            <a:off x="636515" y="5734401"/>
            <a:ext cx="223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PE has their own Register file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7DC63B-D710-40E0-9DA6-A7ACA8A6D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622" y="3648573"/>
            <a:ext cx="2400423" cy="19940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050ACE-D326-4A43-A8EB-7039567DE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494" y="5642575"/>
            <a:ext cx="3340272" cy="2730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D17A51-70A6-4EC1-973F-8992F4652CE5}"/>
              </a:ext>
            </a:extLst>
          </p:cNvPr>
          <p:cNvSpPr txBox="1"/>
          <p:nvPr/>
        </p:nvSpPr>
        <p:spPr>
          <a:xfrm>
            <a:off x="4308622" y="6036329"/>
            <a:ext cx="363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a on-chip scratchpad memory</a:t>
            </a:r>
          </a:p>
          <a:p>
            <a:pPr algn="ctr"/>
            <a:r>
              <a:rPr lang="en-US" dirty="0"/>
              <a:t>And off-chip Global memory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07C797-32D5-4229-8B1E-0CD8D08DCBB5}"/>
              </a:ext>
            </a:extLst>
          </p:cNvPr>
          <p:cNvSpPr txBox="1"/>
          <p:nvPr/>
        </p:nvSpPr>
        <p:spPr>
          <a:xfrm>
            <a:off x="8401010" y="4272600"/>
            <a:ext cx="2966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So, It has a three level of </a:t>
            </a:r>
            <a:r>
              <a:rPr lang="en-US" sz="2400" b="1" dirty="0"/>
              <a:t>Memory Hierarchy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041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Simplify the Algorithm/model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37D49DA-64AE-4DD6-846A-809DDB1E5B7A}"/>
              </a:ext>
            </a:extLst>
          </p:cNvPr>
          <p:cNvSpPr txBox="1">
            <a:spLocks/>
          </p:cNvSpPr>
          <p:nvPr/>
        </p:nvSpPr>
        <p:spPr>
          <a:xfrm>
            <a:off x="3624708" y="4480839"/>
            <a:ext cx="4942584" cy="1980095"/>
          </a:xfrm>
        </p:spPr>
        <p:txBody>
          <a:bodyPr anchor="ctr"/>
          <a:lstStyle>
            <a:lvl1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 Operation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386E3-370F-4C4A-8ADE-AED21EAEB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12" y="2377161"/>
            <a:ext cx="2064906" cy="2270868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224747BD-F8C6-4FFD-BC0E-4C8B72D83D7E}"/>
              </a:ext>
            </a:extLst>
          </p:cNvPr>
          <p:cNvSpPr txBox="1">
            <a:spLocks/>
          </p:cNvSpPr>
          <p:nvPr/>
        </p:nvSpPr>
        <p:spPr>
          <a:xfrm>
            <a:off x="1366150" y="4666840"/>
            <a:ext cx="1243166" cy="308802"/>
          </a:xfrm>
        </p:spPr>
        <p:txBody>
          <a:bodyPr/>
          <a:lstStyle>
            <a:lvl1pPr marL="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ResNet</a:t>
            </a:r>
            <a:endParaRPr lang="en-US" altLang="zh-CN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0938EA-04C5-45CC-9D7D-D6689FA9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69" y="2473649"/>
            <a:ext cx="2504449" cy="21743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D7ED09-6B8A-4A59-8D49-7A6D944EC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462" y="2529674"/>
            <a:ext cx="2207495" cy="22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 Operation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B5A03E-77EA-4250-B8A1-DF934FDF4AF6}"/>
              </a:ext>
            </a:extLst>
          </p:cNvPr>
          <p:cNvGrpSpPr/>
          <p:nvPr/>
        </p:nvGrpSpPr>
        <p:grpSpPr>
          <a:xfrm>
            <a:off x="73267" y="1091846"/>
            <a:ext cx="12045466" cy="2132469"/>
            <a:chOff x="775739" y="2432749"/>
            <a:chExt cx="7990573" cy="141461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7EF88DB-4FA8-4CC9-A821-2E8FF40B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739" y="2432749"/>
              <a:ext cx="2220710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F7D3E84-5E96-4F3A-BA6B-9E4199AF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433" y="2432749"/>
              <a:ext cx="2992118" cy="1414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7F4D81C-215D-4DA0-ABD5-C7C8E9C0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8535" y="2432749"/>
              <a:ext cx="2717777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FDB14F5-8485-494D-9B8E-8DBFB2BBABA1}"/>
              </a:ext>
            </a:extLst>
          </p:cNvPr>
          <p:cNvSpPr txBox="1"/>
          <p:nvPr/>
        </p:nvSpPr>
        <p:spPr>
          <a:xfrm>
            <a:off x="3225518" y="3449020"/>
            <a:ext cx="57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Tensor Operation are usually described using a loop 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B5A03E-77EA-4250-B8A1-DF934FDF4AF6}"/>
              </a:ext>
            </a:extLst>
          </p:cNvPr>
          <p:cNvGrpSpPr/>
          <p:nvPr/>
        </p:nvGrpSpPr>
        <p:grpSpPr>
          <a:xfrm>
            <a:off x="73267" y="1091846"/>
            <a:ext cx="12045466" cy="2132469"/>
            <a:chOff x="775739" y="2432749"/>
            <a:chExt cx="7990573" cy="141461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7EF88DB-4FA8-4CC9-A821-2E8FF40B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739" y="2432749"/>
              <a:ext cx="2220710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F7D3E84-5E96-4F3A-BA6B-9E4199AF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433" y="2432749"/>
              <a:ext cx="2992118" cy="1414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7F4D81C-215D-4DA0-ABD5-C7C8E9C0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8535" y="2432749"/>
              <a:ext cx="2717777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FDB14F5-8485-494D-9B8E-8DBFB2BBABA1}"/>
              </a:ext>
            </a:extLst>
          </p:cNvPr>
          <p:cNvSpPr txBox="1"/>
          <p:nvPr/>
        </p:nvSpPr>
        <p:spPr>
          <a:xfrm>
            <a:off x="3225518" y="3449020"/>
            <a:ext cx="574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How to expression them?</a:t>
            </a:r>
            <a:endParaRPr 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2EF234-AAF3-4F58-8EEC-D3E849424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204" y="4309449"/>
            <a:ext cx="7839589" cy="2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B5A03E-77EA-4250-B8A1-DF934FDF4AF6}"/>
              </a:ext>
            </a:extLst>
          </p:cNvPr>
          <p:cNvGrpSpPr/>
          <p:nvPr/>
        </p:nvGrpSpPr>
        <p:grpSpPr>
          <a:xfrm>
            <a:off x="73267" y="1091846"/>
            <a:ext cx="12045466" cy="2132469"/>
            <a:chOff x="775739" y="2432749"/>
            <a:chExt cx="7990573" cy="141461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7EF88DB-4FA8-4CC9-A821-2E8FF40B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739" y="2432749"/>
              <a:ext cx="2220710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F7D3E84-5E96-4F3A-BA6B-9E4199AF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433" y="2432749"/>
              <a:ext cx="2992118" cy="14146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7F4D81C-215D-4DA0-ABD5-C7C8E9C0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8535" y="2432749"/>
              <a:ext cx="2717777" cy="14122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FDB14F5-8485-494D-9B8E-8DBFB2BBABA1}"/>
              </a:ext>
            </a:extLst>
          </p:cNvPr>
          <p:cNvSpPr txBox="1"/>
          <p:nvPr/>
        </p:nvSpPr>
        <p:spPr>
          <a:xfrm>
            <a:off x="3225518" y="3475334"/>
            <a:ext cx="574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Relation-Centric Expression</a:t>
            </a:r>
            <a:endParaRPr lang="en-US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2EF234-AAF3-4F58-8EEC-D3E849424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204" y="4309449"/>
            <a:ext cx="7839589" cy="23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3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 input Tensor Operation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59399-D2E9-4E32-AE9E-13F56706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A8530B-F6CE-4081-9392-2D8EDEC3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80" y="3785880"/>
            <a:ext cx="2451226" cy="215911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C0119B-0029-4E75-A653-3FE67D882512}"/>
              </a:ext>
            </a:extLst>
          </p:cNvPr>
          <p:cNvSpPr txBox="1"/>
          <p:nvPr/>
        </p:nvSpPr>
        <p:spPr>
          <a:xfrm>
            <a:off x="700281" y="5857999"/>
            <a:ext cx="29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Systolic Array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396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 Input dataflow relation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59399-D2E9-4E32-AE9E-13F56706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C2D7C-49C9-41F0-9135-2F1BE78B0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09018C-C5D4-4247-BA50-CB237074B893}"/>
              </a:ext>
            </a:extLst>
          </p:cNvPr>
          <p:cNvSpPr txBox="1"/>
          <p:nvPr/>
        </p:nvSpPr>
        <p:spPr>
          <a:xfrm>
            <a:off x="7128491" y="1910323"/>
            <a:ext cx="46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语句实例</a:t>
            </a:r>
            <a:r>
              <a:rPr lang="en-US" altLang="zh-CN" dirty="0"/>
              <a:t>S[i, j, k]</a:t>
            </a:r>
            <a:r>
              <a:rPr lang="zh-CN" altLang="en-US" dirty="0"/>
              <a:t>在</a:t>
            </a:r>
            <a:r>
              <a:rPr lang="en-US" altLang="zh-CN" dirty="0"/>
              <a:t>PE[i, j]</a:t>
            </a:r>
            <a:r>
              <a:rPr lang="zh-CN" altLang="en-US" dirty="0"/>
              <a:t>上执行</a:t>
            </a:r>
            <a:endParaRPr 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60BC83-D7C5-4ADE-BD1D-6DC3A871BA98}"/>
              </a:ext>
            </a:extLst>
          </p:cNvPr>
          <p:cNvSpPr txBox="1"/>
          <p:nvPr/>
        </p:nvSpPr>
        <p:spPr>
          <a:xfrm>
            <a:off x="7128491" y="2542947"/>
            <a:ext cx="46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语句实例</a:t>
            </a:r>
            <a:r>
              <a:rPr lang="en-US" altLang="zh-CN" dirty="0"/>
              <a:t>S[i, j, k]</a:t>
            </a:r>
            <a:r>
              <a:rPr lang="zh-CN" altLang="en-US" dirty="0"/>
              <a:t>在时刻</a:t>
            </a:r>
            <a:r>
              <a:rPr lang="en-US" altLang="zh-CN" dirty="0"/>
              <a:t>T[i + j + k]</a:t>
            </a:r>
            <a:r>
              <a:rPr lang="zh-CN" altLang="en-US" dirty="0"/>
              <a:t>上执行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189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 this dataflow relation on systolic array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59399-D2E9-4E32-AE9E-13F56706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C2D7C-49C9-41F0-9135-2F1BE78B0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509018C-C5D4-4247-BA50-CB237074B893}"/>
              </a:ext>
            </a:extLst>
          </p:cNvPr>
          <p:cNvSpPr txBox="1"/>
          <p:nvPr/>
        </p:nvSpPr>
        <p:spPr>
          <a:xfrm>
            <a:off x="7128491" y="1910323"/>
            <a:ext cx="46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语句实例</a:t>
            </a:r>
            <a:r>
              <a:rPr lang="en-US" altLang="zh-CN" dirty="0"/>
              <a:t>S[i, j, k]</a:t>
            </a:r>
            <a:r>
              <a:rPr lang="zh-CN" altLang="en-US" dirty="0"/>
              <a:t>在</a:t>
            </a:r>
            <a:r>
              <a:rPr lang="en-US" altLang="zh-CN" dirty="0"/>
              <a:t>PE[i, j]</a:t>
            </a:r>
            <a:r>
              <a:rPr lang="zh-CN" altLang="en-US" dirty="0"/>
              <a:t>上执行</a:t>
            </a:r>
            <a:endParaRPr 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60BC83-D7C5-4ADE-BD1D-6DC3A871BA98}"/>
              </a:ext>
            </a:extLst>
          </p:cNvPr>
          <p:cNvSpPr txBox="1"/>
          <p:nvPr/>
        </p:nvSpPr>
        <p:spPr>
          <a:xfrm>
            <a:off x="7128491" y="2542947"/>
            <a:ext cx="46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语句实例</a:t>
            </a:r>
            <a:r>
              <a:rPr lang="en-US" altLang="zh-CN" dirty="0"/>
              <a:t>S[i, j, k]</a:t>
            </a:r>
            <a:r>
              <a:rPr lang="zh-CN" altLang="en-US" dirty="0"/>
              <a:t>在时刻</a:t>
            </a:r>
            <a:r>
              <a:rPr lang="en-US" altLang="zh-CN" dirty="0"/>
              <a:t>T[i + j + k]</a:t>
            </a:r>
            <a:r>
              <a:rPr lang="zh-CN" altLang="en-US" dirty="0"/>
              <a:t>上执行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4A64A-5137-4ED5-A81D-2F0B0C6C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70" y="4345625"/>
            <a:ext cx="4470630" cy="984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06070D-2703-45DD-A795-4D452F07BD91}"/>
              </a:ext>
            </a:extLst>
          </p:cNvPr>
          <p:cNvSpPr txBox="1"/>
          <p:nvPr/>
        </p:nvSpPr>
        <p:spPr>
          <a:xfrm>
            <a:off x="70152" y="3064561"/>
            <a:ext cx="304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时刻</a:t>
            </a:r>
            <a:r>
              <a:rPr lang="en-US" altLang="zh-CN" dirty="0"/>
              <a:t>T[0]</a:t>
            </a:r>
            <a:r>
              <a:rPr lang="zh-CN" altLang="en-US" dirty="0"/>
              <a:t>的执行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43F8F5-4227-484C-AC02-C5980B3C3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36" y="3426333"/>
            <a:ext cx="2438525" cy="33212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4E5D97-795D-482D-9F6A-B9B7CBBDC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185" y="3397974"/>
            <a:ext cx="3124361" cy="31624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F184FFA-B3C7-4D02-B228-5A1CC0F57873}"/>
              </a:ext>
            </a:extLst>
          </p:cNvPr>
          <p:cNvSpPr txBox="1"/>
          <p:nvPr/>
        </p:nvSpPr>
        <p:spPr>
          <a:xfrm>
            <a:off x="3232148" y="3088207"/>
            <a:ext cx="304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时刻</a:t>
            </a:r>
            <a:r>
              <a:rPr lang="en-US" altLang="zh-CN" dirty="0"/>
              <a:t>T[1]</a:t>
            </a:r>
            <a:r>
              <a:rPr lang="zh-CN" altLang="en-US" dirty="0"/>
              <a:t>的执行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 data access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59399-D2E9-4E32-AE9E-13F56706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C2D7C-49C9-41F0-9135-2F1BE78B0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744D2E-9A1A-4347-9937-82907DEFC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28" y="3861532"/>
            <a:ext cx="3695890" cy="5080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1CF732-84EB-47A2-8CFB-1D8749CB1C59}"/>
              </a:ext>
            </a:extLst>
          </p:cNvPr>
          <p:cNvSpPr txBox="1"/>
          <p:nvPr/>
        </p:nvSpPr>
        <p:spPr>
          <a:xfrm>
            <a:off x="631367" y="4424375"/>
            <a:ext cx="46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PE[i, j]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在时刻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T[i + j + 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Y[i, j]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1952EC-3F74-407D-AAFE-9507F902D3DA}"/>
              </a:ext>
            </a:extLst>
          </p:cNvPr>
          <p:cNvSpPr txBox="1"/>
          <p:nvPr/>
        </p:nvSpPr>
        <p:spPr>
          <a:xfrm>
            <a:off x="5297979" y="4073801"/>
            <a:ext cx="650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这个式子表达出了 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，在不同的时刻，会访问相同的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内部进行复用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71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 Accelerators…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06FFE3-73B7-40EC-8C44-D27A6767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69" y="1223624"/>
            <a:ext cx="1987652" cy="2286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A8ECD8-E861-4F70-BA92-FA0646EC0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07" y="1531614"/>
            <a:ext cx="2343270" cy="16701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202A31-0576-431E-942E-F9FE44A7E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961" y="1136218"/>
            <a:ext cx="4747045" cy="23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2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: Network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7C1D21-29F8-4815-86CB-80B6D1E6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6" y="1459488"/>
            <a:ext cx="3784795" cy="3810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90D937-0A1B-42D8-A524-C83792956F89}"/>
              </a:ext>
            </a:extLst>
          </p:cNvPr>
          <p:cNvSpPr txBox="1"/>
          <p:nvPr/>
        </p:nvSpPr>
        <p:spPr>
          <a:xfrm>
            <a:off x="4857225" y="1459488"/>
            <a:ext cx="650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之间有连接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3BF2D9-9C68-45C0-84B4-02F71BED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09" y="2645154"/>
            <a:ext cx="6055831" cy="16768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187C4C-649C-4567-B6CB-FB9919716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5" y="2426257"/>
            <a:ext cx="527077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Model: Total Data Access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C3953-AA37-4ACB-8118-1CCBE814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C18BB-6CA2-4C54-8161-0CE31DA4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21AE44-0F95-4EB4-A68B-2BDF2DC3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49" y="3861532"/>
            <a:ext cx="6777742" cy="1954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49D287-5BB2-4C83-B104-82B2036E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253" y="2545869"/>
            <a:ext cx="4200085" cy="33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Model: Reused Data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C3953-AA37-4ACB-8118-1CCBE814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C18BB-6CA2-4C54-8161-0CE31DA4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21AE44-0F95-4EB4-A68B-2BDF2DC3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49" y="3253007"/>
            <a:ext cx="6777742" cy="1954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49D287-5BB2-4C83-B104-82B2036E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253" y="2545869"/>
            <a:ext cx="4200085" cy="33822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4EB7E5-173C-45F7-AEA1-3D9F265DF0FC}"/>
              </a:ext>
            </a:extLst>
          </p:cNvPr>
          <p:cNvSpPr txBox="1"/>
          <p:nvPr/>
        </p:nvSpPr>
        <p:spPr>
          <a:xfrm>
            <a:off x="265549" y="5388157"/>
            <a:ext cx="8868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在一定时间间隔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interval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的两个时间戳访问了相同的数据，代表可能的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如果，这两个数据相关联的语句在 相邻 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interval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跳可以到达的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123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Model: Reused Data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C3953-AA37-4ACB-8118-1CCBE814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C18BB-6CA2-4C54-8161-0CE31DA4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C21AE44-0F95-4EB4-A68B-2BDF2DC3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49" y="3253007"/>
            <a:ext cx="6777742" cy="1954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49D287-5BB2-4C83-B104-82B2036E2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253" y="2545869"/>
            <a:ext cx="4200085" cy="33822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4EB7E5-173C-45F7-AEA1-3D9F265DF0FC}"/>
              </a:ext>
            </a:extLst>
          </p:cNvPr>
          <p:cNvSpPr txBox="1"/>
          <p:nvPr/>
        </p:nvSpPr>
        <p:spPr>
          <a:xfrm>
            <a:off x="1042835" y="5983297"/>
            <a:ext cx="758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两个在一定间隔 时间戳访问了相同的数据，代表可能的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如果，这两个数据相关联的语句在 相邻 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上执行，代表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Reuse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16116-57B1-4004-8C96-53BDA8E44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65" y="5131619"/>
            <a:ext cx="6293912" cy="15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9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Model: Reused Data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0C3953-AA37-4ACB-8118-1CCBE814E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49" y="1117857"/>
            <a:ext cx="3835546" cy="1954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C18BB-6CA2-4C54-8161-0CE31DA4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92" y="1193509"/>
            <a:ext cx="3062563" cy="18029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49D287-5BB2-4C83-B104-82B2036E2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53" y="2545869"/>
            <a:ext cx="4200085" cy="33822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4EB7E5-173C-45F7-AEA1-3D9F265DF0FC}"/>
              </a:ext>
            </a:extLst>
          </p:cNvPr>
          <p:cNvSpPr txBox="1"/>
          <p:nvPr/>
        </p:nvSpPr>
        <p:spPr>
          <a:xfrm>
            <a:off x="378722" y="5226779"/>
            <a:ext cx="758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发生在不同时间戳的复用，叫时间复用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发生在不同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的复用，叫空间复用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416116-57B1-4004-8C96-53BDA8E44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2" y="3440469"/>
            <a:ext cx="6293912" cy="15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1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Model: Latency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CAFB7F-60C5-425B-AA3B-99A113905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82" y="1242099"/>
            <a:ext cx="4330923" cy="13653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D9CC37-7226-4954-8768-0B11EE6E6940}"/>
              </a:ext>
            </a:extLst>
          </p:cNvPr>
          <p:cNvSpPr txBox="1"/>
          <p:nvPr/>
        </p:nvSpPr>
        <p:spPr>
          <a:xfrm>
            <a:off x="5265035" y="1463094"/>
            <a:ext cx="628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reuse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访存延迟估算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3A77E-4887-4971-AEED-33DE0E16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" y="2961055"/>
            <a:ext cx="4095961" cy="8572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30595B-97DE-4056-9B15-B4EBE49CCED5}"/>
              </a:ext>
            </a:extLst>
          </p:cNvPr>
          <p:cNvSpPr txBox="1"/>
          <p:nvPr/>
        </p:nvSpPr>
        <p:spPr>
          <a:xfrm>
            <a:off x="5265034" y="2828835"/>
            <a:ext cx="628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计算延迟估算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Sum(Ds)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所有要执行的语句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UtilsPE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4BA2FB-417F-4AA9-AB1C-7FE9E8193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51" y="4436396"/>
            <a:ext cx="3778444" cy="8064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DC7C4E-C106-467B-866B-E6FB6E149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82" y="5460863"/>
            <a:ext cx="3054507" cy="8001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7B55CB9-50B5-4BB3-9BF5-A66CBA852A46}"/>
              </a:ext>
            </a:extLst>
          </p:cNvPr>
          <p:cNvSpPr txBox="1"/>
          <p:nvPr/>
        </p:nvSpPr>
        <p:spPr>
          <a:xfrm>
            <a:off x="4991612" y="4436396"/>
            <a:ext cx="628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所需要的带宽，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空间复用的总数据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网络带宽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独立的数据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片上内存带宽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824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AD183-25FE-4F15-8D09-1E6D4427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9" y="2158385"/>
            <a:ext cx="9293838" cy="29380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F68C79-DD7B-4083-AF79-3C5B8838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2" y="1423327"/>
            <a:ext cx="4286958" cy="3382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B05153-1D65-480A-B8D6-951A21995D64}"/>
              </a:ext>
            </a:extLst>
          </p:cNvPr>
          <p:cNvSpPr txBox="1"/>
          <p:nvPr/>
        </p:nvSpPr>
        <p:spPr>
          <a:xfrm>
            <a:off x="452352" y="5199757"/>
            <a:ext cx="628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代表向下取整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IJ-P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, 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给不同的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IJK –T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代表，时间戳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T[k, I + j + k]</a:t>
            </a:r>
          </a:p>
        </p:txBody>
      </p:sp>
    </p:spTree>
    <p:extLst>
      <p:ext uri="{BB962C8B-B14F-4D97-AF65-F5344CB8AC3E}">
        <p14:creationId xmlns:p14="http://schemas.microsoft.com/office/powerpoint/2010/main" val="1765475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7D33A0-1EE7-4C74-9DD3-55EF158D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95" y="1250879"/>
            <a:ext cx="8147469" cy="27560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41923A-B0F6-448F-9BE2-A71A45499FB8}"/>
              </a:ext>
            </a:extLst>
          </p:cNvPr>
          <p:cNvSpPr txBox="1"/>
          <p:nvPr/>
        </p:nvSpPr>
        <p:spPr>
          <a:xfrm>
            <a:off x="2408899" y="4238292"/>
            <a:ext cx="62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同样的算法，不同数据流，数据复用情况、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latency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55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180915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Evaluation: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模拟准确率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B05153-1D65-480A-B8D6-951A21995D64}"/>
              </a:ext>
            </a:extLst>
          </p:cNvPr>
          <p:cNvSpPr txBox="1"/>
          <p:nvPr/>
        </p:nvSpPr>
        <p:spPr>
          <a:xfrm>
            <a:off x="412011" y="1306833"/>
            <a:ext cx="6285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reported latency</a:t>
            </a:r>
          </a:p>
          <a:p>
            <a:r>
              <a:rPr lang="en-US" dirty="0"/>
              <a:t>and PE utilization in Eyeriss and MAERI as the golden result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模拟错误率和之前类似的工作比下降很明显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主要由于，关系形式表达数据流的表达能力很强。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99F3B3-6E49-478F-A90A-68766249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423"/>
            <a:ext cx="5646096" cy="50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7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6F09B5A-934B-4B71-86A9-C4D34CB11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1963"/>
            <a:ext cx="9144000" cy="1655762"/>
          </a:xfrm>
        </p:spPr>
        <p:txBody>
          <a:bodyPr/>
          <a:lstStyle/>
          <a:p>
            <a:r>
              <a:rPr lang="en-US" altLang="zh-CN" dirty="0"/>
              <a:t>Thanks</a:t>
            </a:r>
          </a:p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6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8668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Algorithms/Models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421EE9-8F48-42C3-B602-4DAA5C41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18" y="4197611"/>
            <a:ext cx="2064906" cy="2270868"/>
          </a:xfrm>
          <a:prstGeom prst="rect">
            <a:avLst/>
          </a:prstGeom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955C1589-62F6-4DC8-95A7-75F696033FBF}"/>
              </a:ext>
            </a:extLst>
          </p:cNvPr>
          <p:cNvSpPr txBox="1">
            <a:spLocks/>
          </p:cNvSpPr>
          <p:nvPr/>
        </p:nvSpPr>
        <p:spPr>
          <a:xfrm>
            <a:off x="1425356" y="6487290"/>
            <a:ext cx="1243166" cy="308802"/>
          </a:xfrm>
        </p:spPr>
        <p:txBody>
          <a:bodyPr/>
          <a:lstStyle>
            <a:lvl1pPr marL="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189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189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ResNet</a:t>
            </a:r>
            <a:endParaRPr lang="en-US" altLang="zh-CN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6862FCC-DEB3-4746-91CE-E147C24F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75" y="4294099"/>
            <a:ext cx="2504449" cy="217437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947D1F-5EC7-4353-B3C2-8BD47C96E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668" y="4350124"/>
            <a:ext cx="2207495" cy="22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 One is best?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B1A80A-A825-41FE-B3B1-172BE802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18" y="4197611"/>
            <a:ext cx="2064906" cy="2270868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4BE4E8E7-7B7B-4CD1-BAD5-86CA1E776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56" y="6487290"/>
            <a:ext cx="1243166" cy="308802"/>
          </a:xfrm>
        </p:spPr>
        <p:txBody>
          <a:bodyPr/>
          <a:lstStyle/>
          <a:p>
            <a:r>
              <a:rPr lang="en-US" altLang="zh-CN" sz="1600" dirty="0" err="1"/>
              <a:t>ResNet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277BC-EC0C-44E6-ADB5-0D5C1FACF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75" y="4294099"/>
            <a:ext cx="2504449" cy="2174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751C49-0B2B-4257-9C94-AFEDF5B6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668" y="4350124"/>
            <a:ext cx="2207495" cy="22603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D2F80C2-AF8C-4224-A345-2F59E6F80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8569" y="1223624"/>
            <a:ext cx="1987652" cy="22861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317759E-5B87-4BF3-B486-BB19A8F76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207" y="1531614"/>
            <a:ext cx="2343270" cy="16701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70E9CF-3C1A-4CD8-89CB-3DB1A0B39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961" y="1136218"/>
            <a:ext cx="4747045" cy="237352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320785-1924-45B2-865C-EEDB9545D9E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22395" y="3509741"/>
            <a:ext cx="0" cy="6690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3A972C6-61D9-403E-BF98-197704AF26F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22394" y="3590365"/>
            <a:ext cx="3973606" cy="70373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B37BE7F-C724-4572-AFDD-16305F277295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2122395" y="3509741"/>
            <a:ext cx="7884021" cy="84038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7AD516-4D5C-44B7-8C81-61D09EA86CB5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2345871" y="3201750"/>
            <a:ext cx="2075971" cy="99586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174DE7-5597-445C-93E5-F73D319E70AF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4421842" y="3201750"/>
            <a:ext cx="1674158" cy="109234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C846A0-0401-4188-B5AB-3D8D4C9146B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45803" y="3165527"/>
            <a:ext cx="5460613" cy="118459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36401AB-ABA7-4640-AB3B-D2D88E3FA4A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93484" y="3509741"/>
            <a:ext cx="1536893" cy="80416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A7AA74C-24BD-4515-AD79-1809942F170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 flipH="1">
            <a:off x="6096000" y="3509741"/>
            <a:ext cx="2497484" cy="78435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B034587-924C-49D5-9A6C-DE49FB1C53D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2345871" y="3509741"/>
            <a:ext cx="6247613" cy="68787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7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So, We need a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performance model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F753D0F-1588-42CA-A143-DF19B31AAAA5}"/>
              </a:ext>
            </a:extLst>
          </p:cNvPr>
          <p:cNvSpPr txBox="1">
            <a:spLocks/>
          </p:cNvSpPr>
          <p:nvPr/>
        </p:nvSpPr>
        <p:spPr>
          <a:xfrm>
            <a:off x="92098" y="2438952"/>
            <a:ext cx="11735896" cy="1980095"/>
          </a:xfrm>
        </p:spPr>
        <p:txBody>
          <a:bodyPr anchor="ctr"/>
          <a:lstStyle>
            <a:lvl1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 algn="l"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寻找适合这个应用的加速器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指导加速器设计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60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26BC1AE-41AA-4661-9A6F-310F251D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0" y="2392156"/>
            <a:ext cx="5353325" cy="3073558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So, We need a</a:t>
            </a: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performance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ABD50-264D-426F-ADB0-D5D48D50B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01" y="4454169"/>
            <a:ext cx="2064906" cy="2270868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30B7B47E-D793-47D6-83B6-A2130ACB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126" y="6549198"/>
            <a:ext cx="1243166" cy="308802"/>
          </a:xfrm>
        </p:spPr>
        <p:txBody>
          <a:bodyPr/>
          <a:lstStyle/>
          <a:p>
            <a:r>
              <a:rPr lang="en-US" altLang="zh-CN" sz="1600" dirty="0" err="1"/>
              <a:t>ResNet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EAAE79-638D-48EC-A4F1-9AB45F038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949" y="4663328"/>
            <a:ext cx="2504449" cy="2174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A000A-8DE6-48A9-9EB3-8A594CF0D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217" y="4577401"/>
            <a:ext cx="2207495" cy="22603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330F38-10EB-40F3-BFB8-44FE80BA2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939" y="904883"/>
            <a:ext cx="1987652" cy="228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FA4C45-8A3E-4757-B270-5373E5C6B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4607" y="1505919"/>
            <a:ext cx="2343270" cy="16701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0F656-0870-426B-9AAD-A5B2EADA23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7893" y="861179"/>
            <a:ext cx="4747045" cy="2373523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D33F43-8D1C-4AC8-83D9-A9037A32D74E}"/>
              </a:ext>
            </a:extLst>
          </p:cNvPr>
          <p:cNvCxnSpPr>
            <a:cxnSpLocks/>
          </p:cNvCxnSpPr>
          <p:nvPr/>
        </p:nvCxnSpPr>
        <p:spPr>
          <a:xfrm flipH="1" flipV="1">
            <a:off x="2907660" y="3176055"/>
            <a:ext cx="1256948" cy="25294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191DD6-0DE1-4BF3-9D54-4DED87E60DD9}"/>
              </a:ext>
            </a:extLst>
          </p:cNvPr>
          <p:cNvCxnSpPr>
            <a:cxnSpLocks/>
          </p:cNvCxnSpPr>
          <p:nvPr/>
        </p:nvCxnSpPr>
        <p:spPr>
          <a:xfrm flipH="1" flipV="1">
            <a:off x="5336242" y="3063177"/>
            <a:ext cx="453181" cy="3408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38CBAE-C809-4DBC-807F-171153D3E90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578337" y="3234702"/>
            <a:ext cx="1433079" cy="19429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684939-BEDA-4085-B3DD-AAC36C4CB86C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132154" y="4454169"/>
            <a:ext cx="116397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2BA003-D014-4639-B230-820E1ECD618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50921" y="4454169"/>
            <a:ext cx="531253" cy="20915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A40775-717F-4842-9FC5-5676124F9FC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78337" y="4454169"/>
            <a:ext cx="1193628" cy="12323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768D58E0-58FC-4EC3-B3DE-E4AFDBC271B2}"/>
              </a:ext>
            </a:extLst>
          </p:cNvPr>
          <p:cNvSpPr txBox="1">
            <a:spLocks/>
          </p:cNvSpPr>
          <p:nvPr/>
        </p:nvSpPr>
        <p:spPr>
          <a:xfrm>
            <a:off x="77800" y="2943601"/>
            <a:ext cx="2736621" cy="1980095"/>
          </a:xfrm>
        </p:spPr>
        <p:txBody>
          <a:bodyPr anchor="ctr"/>
          <a:lstStyle>
            <a:lvl1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指定一个架构，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指定一个算法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输出他的一些性能指标</a:t>
            </a:r>
          </a:p>
        </p:txBody>
      </p:sp>
    </p:spTree>
    <p:extLst>
      <p:ext uri="{BB962C8B-B14F-4D97-AF65-F5344CB8AC3E}">
        <p14:creationId xmlns:p14="http://schemas.microsoft.com/office/powerpoint/2010/main" val="260662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Insight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6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49046C92-89C9-4C83-9BD9-517ED6CFBA43}"/>
              </a:ext>
            </a:extLst>
          </p:cNvPr>
          <p:cNvSpPr txBox="1"/>
          <p:nvPr/>
        </p:nvSpPr>
        <p:spPr>
          <a:xfrm>
            <a:off x="173260" y="207229"/>
            <a:ext cx="1201874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Simplify the hardware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330F38-10EB-40F3-BFB8-44FE80BA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44" y="2187675"/>
            <a:ext cx="1987652" cy="22861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FA4C45-8A3E-4757-B270-5373E5C6B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73" y="2593932"/>
            <a:ext cx="2343270" cy="16701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0F656-0870-426B-9AAD-A5B2EADA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588" y="2100269"/>
            <a:ext cx="4747045" cy="2373523"/>
          </a:xfrm>
          <a:prstGeom prst="rect">
            <a:avLst/>
          </a:prstGeom>
        </p:spPr>
      </p:pic>
      <p:sp>
        <p:nvSpPr>
          <p:cNvPr id="20" name="标题 1">
            <a:extLst>
              <a:ext uri="{FF2B5EF4-FFF2-40B4-BE49-F238E27FC236}">
                <a16:creationId xmlns:a16="http://schemas.microsoft.com/office/drawing/2014/main" id="{437D49DA-64AE-4DD6-846A-809DDB1E5B7A}"/>
              </a:ext>
            </a:extLst>
          </p:cNvPr>
          <p:cNvSpPr txBox="1">
            <a:spLocks/>
          </p:cNvSpPr>
          <p:nvPr/>
        </p:nvSpPr>
        <p:spPr>
          <a:xfrm>
            <a:off x="3624708" y="4480839"/>
            <a:ext cx="4942584" cy="1980095"/>
          </a:xfrm>
        </p:spPr>
        <p:txBody>
          <a:bodyPr anchor="ctr"/>
          <a:lstStyle>
            <a:lvl1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2pPr>
            <a:lvl3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3pPr>
            <a:lvl4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4pPr>
            <a:lvl5pPr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ＭＳ Ｐゴシック" charset="-128"/>
              </a:defRPr>
            </a:lvl5pPr>
            <a:lvl6pPr marL="457189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377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566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754" algn="ctr" defTabSz="457189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Architectural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568582875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文件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主题文件" id="{22F5308F-289F-4F00-AEBB-9E9C408DFDD2}" vid="{C6A42BA1-F945-4F8E-BA59-1E8A9337800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PPT主题文件</Template>
  <TotalTime>23150</TotalTime>
  <Words>646</Words>
  <Application>Microsoft Office PowerPoint</Application>
  <PresentationFormat>宽屏</PresentationFormat>
  <Paragraphs>124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ＭＳ Ｐゴシック</vt:lpstr>
      <vt:lpstr>微软雅黑</vt:lpstr>
      <vt:lpstr>等线</vt:lpstr>
      <vt:lpstr>Arial</vt:lpstr>
      <vt:lpstr>Calibri</vt:lpstr>
      <vt:lpstr>PPT主题文件</vt:lpstr>
      <vt:lpstr>1_Custom Design</vt:lpstr>
      <vt:lpstr>Group Weekly Talk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杰</dc:creator>
  <cp:lastModifiedBy>辛杰</cp:lastModifiedBy>
  <cp:revision>4439</cp:revision>
  <dcterms:created xsi:type="dcterms:W3CDTF">2020-09-02T07:04:46Z</dcterms:created>
  <dcterms:modified xsi:type="dcterms:W3CDTF">2021-05-25T14:11:37Z</dcterms:modified>
</cp:coreProperties>
</file>