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487" r:id="rId5"/>
    <p:sldId id="3369" r:id="rId6"/>
    <p:sldId id="3370" r:id="rId7"/>
    <p:sldId id="454"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989D"/>
    <a:srgbClr val="F9F9F9"/>
    <a:srgbClr val="F3F3F3"/>
    <a:srgbClr val="0070AD"/>
    <a:srgbClr val="CB2980"/>
    <a:srgbClr val="FF7E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47" autoAdjust="0"/>
    <p:restoredTop sz="93883" autoAdjust="0"/>
  </p:normalViewPr>
  <p:slideViewPr>
    <p:cSldViewPr snapToGrid="0">
      <p:cViewPr varScale="1">
        <p:scale>
          <a:sx n="117" d="100"/>
          <a:sy n="117" d="100"/>
        </p:scale>
        <p:origin x="576" y="168"/>
      </p:cViewPr>
      <p:guideLst/>
    </p:cSldViewPr>
  </p:slideViewPr>
  <p:notesTextViewPr>
    <p:cViewPr>
      <p:scale>
        <a:sx n="1" d="1"/>
        <a:sy n="1" d="1"/>
      </p:scale>
      <p:origin x="0" y="0"/>
    </p:cViewPr>
  </p:notesTextViewPr>
  <p:notesViewPr>
    <p:cSldViewPr snapToGrid="0">
      <p:cViewPr varScale="1">
        <p:scale>
          <a:sx n="88" d="100"/>
          <a:sy n="88" d="100"/>
        </p:scale>
        <p:origin x="387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31BF9F-F899-4DEC-8EC5-D0EA4D9DC179}" type="datetimeFigureOut">
              <a:rPr lang="fr-FR" smtClean="0"/>
              <a:t>24/03/2020</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58E45-996B-4260-87A7-28BA6C165D8E}" type="slidenum">
              <a:rPr lang="fr-FR" smtClean="0"/>
              <a:t>‹N°›</a:t>
            </a:fld>
            <a:endParaRPr lang="fr-FR"/>
          </a:p>
        </p:txBody>
      </p:sp>
    </p:spTree>
    <p:extLst>
      <p:ext uri="{BB962C8B-B14F-4D97-AF65-F5344CB8AC3E}">
        <p14:creationId xmlns:p14="http://schemas.microsoft.com/office/powerpoint/2010/main" val="1084193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338165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3769365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www.youtube.com/capgeminimedia" TargetMode="External"/><Relationship Id="rId18" Type="http://schemas.openxmlformats.org/officeDocument/2006/relationships/image" Target="../media/image3.png"/><Relationship Id="rId3" Type="http://schemas.openxmlformats.org/officeDocument/2006/relationships/slideMaster" Target="../slideMasters/slideMaster1.xml"/><Relationship Id="rId7" Type="http://schemas.openxmlformats.org/officeDocument/2006/relationships/hyperlink" Target="http://www.linkedin.com/company/capgemini" TargetMode="External"/><Relationship Id="rId12" Type="http://schemas.openxmlformats.org/officeDocument/2006/relationships/image" Target="../media/image7.png"/><Relationship Id="rId17" Type="http://schemas.openxmlformats.org/officeDocument/2006/relationships/hyperlink" Target="http://www.capgemini.com/about/how-we-work/the-collaborative-business-experiencetm" TargetMode="External"/><Relationship Id="rId2" Type="http://schemas.openxmlformats.org/officeDocument/2006/relationships/tags" Target="../tags/tag7.xml"/><Relationship Id="rId16" Type="http://schemas.openxmlformats.org/officeDocument/2006/relationships/image" Target="../media/image9.png"/><Relationship Id="rId1" Type="http://schemas.openxmlformats.org/officeDocument/2006/relationships/vmlDrawing" Target="../drawings/vmlDrawing7.vml"/><Relationship Id="rId6" Type="http://schemas.openxmlformats.org/officeDocument/2006/relationships/image" Target="../media/image1.emf"/><Relationship Id="rId11" Type="http://schemas.openxmlformats.org/officeDocument/2006/relationships/hyperlink" Target="http://www.twitter.com/capgemini" TargetMode="External"/><Relationship Id="rId5" Type="http://schemas.openxmlformats.org/officeDocument/2006/relationships/oleObject" Target="../embeddings/oleObject7.bin"/><Relationship Id="rId15" Type="http://schemas.openxmlformats.org/officeDocument/2006/relationships/hyperlink" Target="http://www.facebook.com/capgemini" TargetMode="External"/><Relationship Id="rId10" Type="http://schemas.openxmlformats.org/officeDocument/2006/relationships/image" Target="../media/image6.png"/><Relationship Id="rId19" Type="http://schemas.openxmlformats.org/officeDocument/2006/relationships/hyperlink" Target="http://www.capgemini.com/invent" TargetMode="External"/><Relationship Id="rId4" Type="http://schemas.openxmlformats.org/officeDocument/2006/relationships/image" Target="../media/image4.png"/><Relationship Id="rId9" Type="http://schemas.openxmlformats.org/officeDocument/2006/relationships/hyperlink" Target="http://www.slideshare.net/capgemini" TargetMode="External"/><Relationship Id="rId1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2357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7" name="Content Placeholder 6"/>
          <p:cNvSpPr>
            <a:spLocks noGrp="1"/>
          </p:cNvSpPr>
          <p:nvPr>
            <p:ph sz="quarter" idx="11"/>
          </p:nvPr>
        </p:nvSpPr>
        <p:spPr>
          <a:xfrm>
            <a:off x="431801" y="1032039"/>
            <a:ext cx="11336216" cy="261610"/>
          </a:xfrm>
          <a:noFill/>
          <a:ln w="9525">
            <a:noFill/>
            <a:miter lim="800000"/>
            <a:headEnd/>
            <a:tailEnd/>
          </a:ln>
        </p:spPr>
        <p:txBody>
          <a:bodyPr rtlCol="0">
            <a:spAutoFit/>
          </a:bodyPr>
          <a:lstStyle>
            <a:lvl1pPr marL="0" indent="0" algn="ctr" rtl="0" eaLnBrk="1" fontAlgn="base" hangingPunct="1">
              <a:spcBef>
                <a:spcPct val="0"/>
              </a:spcBef>
              <a:spcAft>
                <a:spcPct val="0"/>
              </a:spcAft>
              <a:buNone/>
              <a:defRPr lang="en-GB" sz="1477" kern="1200" baseline="0" dirty="0">
                <a:solidFill>
                  <a:schemeClr val="accent2"/>
                </a:solidFill>
                <a:latin typeface="Calibri" pitchFamily="34" charset="0"/>
                <a:ea typeface="+mj-ea"/>
                <a:cs typeface="Calibri" pitchFamily="34" charset="0"/>
              </a:defRPr>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6" name="Date Placeholder 5"/>
          <p:cNvSpPr>
            <a:spLocks noGrp="1"/>
          </p:cNvSpPr>
          <p:nvPr>
            <p:ph type="dt" sz="half" idx="12"/>
          </p:nvPr>
        </p:nvSpPr>
        <p:spPr>
          <a:xfrm>
            <a:off x="8520369" y="6512625"/>
            <a:ext cx="3562339" cy="201600"/>
          </a:xfrm>
          <a:prstGeom prst="rect">
            <a:avLst/>
          </a:prstGeom>
        </p:spPr>
        <p:txBody>
          <a:bodyPr/>
          <a:lstStyle/>
          <a:p>
            <a:pPr>
              <a:defRPr/>
            </a:pPr>
            <a:endParaRPr lang="en-US" dirty="0"/>
          </a:p>
        </p:txBody>
      </p:sp>
      <p:sp>
        <p:nvSpPr>
          <p:cNvPr id="8" name="Slide Number Placeholder 7"/>
          <p:cNvSpPr>
            <a:spLocks noGrp="1"/>
          </p:cNvSpPr>
          <p:nvPr>
            <p:ph type="sldNum" sz="quarter" idx="13"/>
          </p:nvPr>
        </p:nvSpPr>
        <p:spPr/>
        <p:txBody>
          <a:bodyPr/>
          <a:lstStyle/>
          <a:p>
            <a:pPr>
              <a:defRPr/>
            </a:pPr>
            <a:fld id="{6A9CE626-3159-4274-8158-4292551456C4}" type="slidenum">
              <a:rPr lang="en-GB" smtClean="0"/>
              <a:pPr>
                <a:defRPr/>
              </a:pPr>
              <a:t>‹N°›</a:t>
            </a:fld>
            <a:endParaRPr lang="en-GB"/>
          </a:p>
        </p:txBody>
      </p:sp>
      <p:sp>
        <p:nvSpPr>
          <p:cNvPr id="9" name="Footer Placeholder 8"/>
          <p:cNvSpPr>
            <a:spLocks noGrp="1"/>
          </p:cNvSpPr>
          <p:nvPr>
            <p:ph type="ftr" sz="quarter" idx="14"/>
          </p:nvPr>
        </p:nvSpPr>
        <p:spPr>
          <a:xfrm>
            <a:off x="4323447" y="6512624"/>
            <a:ext cx="3562339" cy="201600"/>
          </a:xfrm>
          <a:prstGeom prst="rect">
            <a:avLst/>
          </a:prstGeom>
        </p:spPr>
        <p:txBody>
          <a:bodyPr/>
          <a:lstStyle/>
          <a:p>
            <a:pPr>
              <a:defRPr/>
            </a:pPr>
            <a:endParaRPr lang="de-DE"/>
          </a:p>
        </p:txBody>
      </p:sp>
    </p:spTree>
    <p:extLst>
      <p:ext uri="{BB962C8B-B14F-4D97-AF65-F5344CB8AC3E}">
        <p14:creationId xmlns:p14="http://schemas.microsoft.com/office/powerpoint/2010/main" val="177027703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7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dirty="0"/>
              <a:t>Click to edit Master title style</a:t>
            </a:r>
            <a:endParaRPr lang="en-GB" dirty="0"/>
          </a:p>
        </p:txBody>
      </p:sp>
    </p:spTree>
    <p:extLst>
      <p:ext uri="{BB962C8B-B14F-4D97-AF65-F5344CB8AC3E}">
        <p14:creationId xmlns:p14="http://schemas.microsoft.com/office/powerpoint/2010/main" val="1915183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oiler Plate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0FE82C-947F-4010-9F2B-F2101479F69D}"/>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6549"/>
          <a:stretch/>
        </p:blipFill>
        <p:spPr>
          <a:xfrm rot="10800000">
            <a:off x="0" y="-2176"/>
            <a:ext cx="12192000" cy="6889672"/>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97"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a:extLst>
              <a:ext uri="{FF2B5EF4-FFF2-40B4-BE49-F238E27FC236}">
                <a16:creationId xmlns:a16="http://schemas.microsoft.com/office/drawing/2014/main" id="{9D493959-D479-46CF-9B88-C99644F86C11}"/>
              </a:ext>
            </a:extLst>
          </p:cNvPr>
          <p:cNvSpPr/>
          <p:nvPr userDrawn="1"/>
        </p:nvSpPr>
        <p:spPr>
          <a:xfrm>
            <a:off x="6130635" y="3637273"/>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pc="200" baseline="0" dirty="0">
                <a:solidFill>
                  <a:schemeClr val="bg1"/>
                </a:solidFill>
                <a:latin typeface="+mj-lt"/>
              </a:rPr>
              <a:t>ABOUT CAPGEMINI INVENT</a:t>
            </a:r>
          </a:p>
        </p:txBody>
      </p:sp>
      <p:pic>
        <p:nvPicPr>
          <p:cNvPr id="18" name="Picture 2" descr="D:\My Work\Template\Icons\Social Media\LinkedIN.png">
            <a:hlinkClick r:id="rId7"/>
            <a:extLst>
              <a:ext uri="{FF2B5EF4-FFF2-40B4-BE49-F238E27FC236}">
                <a16:creationId xmlns:a16="http://schemas.microsoft.com/office/drawing/2014/main" id="{0DD1957E-41EA-4B6A-AB35-8240577CD899}"/>
              </a:ext>
            </a:extLst>
          </p:cNvPr>
          <p:cNvPicPr>
            <a:picLocks noChangeAspect="1" noChangeArrowheads="1"/>
          </p:cNvPicPr>
          <p:nvPr userDrawn="1"/>
        </p:nvPicPr>
        <p:blipFill>
          <a:blip r:embed="rId8" cstate="print"/>
          <a:srcRect/>
          <a:stretch>
            <a:fillRect/>
          </a:stretch>
        </p:blipFill>
        <p:spPr bwMode="auto">
          <a:xfrm>
            <a:off x="810097" y="497608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DC91DD4-D921-4F72-A154-DD386349C5CC}"/>
              </a:ext>
            </a:extLst>
          </p:cNvPr>
          <p:cNvPicPr>
            <a:picLocks noChangeAspect="1" noChangeArrowheads="1"/>
          </p:cNvPicPr>
          <p:nvPr userDrawn="1"/>
        </p:nvPicPr>
        <p:blipFill>
          <a:blip r:embed="rId10" cstate="print"/>
          <a:srcRect/>
          <a:stretch>
            <a:fillRect/>
          </a:stretch>
        </p:blipFill>
        <p:spPr bwMode="auto">
          <a:xfrm>
            <a:off x="1193474" y="4976083"/>
            <a:ext cx="333195" cy="333195"/>
          </a:xfrm>
          <a:prstGeom prst="rect">
            <a:avLst/>
          </a:prstGeom>
          <a:noFill/>
        </p:spPr>
      </p:pic>
      <p:pic>
        <p:nvPicPr>
          <p:cNvPr id="21" name="Picture 5" descr="D:\My Work\Template\Icons\Social Media\Twitter.png">
            <a:hlinkClick r:id="rId11"/>
            <a:extLst>
              <a:ext uri="{FF2B5EF4-FFF2-40B4-BE49-F238E27FC236}">
                <a16:creationId xmlns:a16="http://schemas.microsoft.com/office/drawing/2014/main" id="{50D41579-B18F-457F-A8A5-AF2C2B0526A1}"/>
              </a:ext>
            </a:extLst>
          </p:cNvPr>
          <p:cNvPicPr>
            <a:picLocks noChangeAspect="1" noChangeArrowheads="1"/>
          </p:cNvPicPr>
          <p:nvPr userDrawn="1"/>
        </p:nvPicPr>
        <p:blipFill>
          <a:blip r:embed="rId12" cstate="print"/>
          <a:srcRect/>
          <a:stretch>
            <a:fillRect/>
          </a:stretch>
        </p:blipFill>
        <p:spPr bwMode="auto">
          <a:xfrm>
            <a:off x="1576851" y="4976083"/>
            <a:ext cx="333195" cy="333195"/>
          </a:xfrm>
          <a:prstGeom prst="rect">
            <a:avLst/>
          </a:prstGeom>
          <a:noFill/>
        </p:spPr>
      </p:pic>
      <p:pic>
        <p:nvPicPr>
          <p:cNvPr id="22" name="Picture 6" descr="D:\My Work\Template\Icons\Social Media\YouTube.png">
            <a:hlinkClick r:id="rId13"/>
            <a:extLst>
              <a:ext uri="{FF2B5EF4-FFF2-40B4-BE49-F238E27FC236}">
                <a16:creationId xmlns:a16="http://schemas.microsoft.com/office/drawing/2014/main" id="{53D4D78A-A7BD-4D62-B3A3-27E461667E06}"/>
              </a:ext>
            </a:extLst>
          </p:cNvPr>
          <p:cNvPicPr>
            <a:picLocks noChangeAspect="1" noChangeArrowheads="1"/>
          </p:cNvPicPr>
          <p:nvPr userDrawn="1"/>
        </p:nvPicPr>
        <p:blipFill>
          <a:blip r:embed="rId14" cstate="print"/>
          <a:srcRect/>
          <a:stretch>
            <a:fillRect/>
          </a:stretch>
        </p:blipFill>
        <p:spPr bwMode="auto">
          <a:xfrm>
            <a:off x="1960227" y="4976083"/>
            <a:ext cx="333195" cy="333195"/>
          </a:xfrm>
          <a:prstGeom prst="rect">
            <a:avLst/>
          </a:prstGeom>
          <a:noFill/>
        </p:spPr>
      </p:pic>
      <p:pic>
        <p:nvPicPr>
          <p:cNvPr id="23" name="Picture 7" descr="D:\My Work\Template\Icons\Social Media\Facebook.png">
            <a:hlinkClick r:id="rId15"/>
            <a:extLst>
              <a:ext uri="{FF2B5EF4-FFF2-40B4-BE49-F238E27FC236}">
                <a16:creationId xmlns:a16="http://schemas.microsoft.com/office/drawing/2014/main" id="{17B8AAE7-3107-482A-9615-7D3E05FB31D2}"/>
              </a:ext>
            </a:extLst>
          </p:cNvPr>
          <p:cNvPicPr>
            <a:picLocks noChangeAspect="1" noChangeArrowheads="1"/>
          </p:cNvPicPr>
          <p:nvPr userDrawn="1"/>
        </p:nvPicPr>
        <p:blipFill>
          <a:blip r:embed="rId16" cstate="print"/>
          <a:srcRect/>
          <a:stretch>
            <a:fillRect/>
          </a:stretch>
        </p:blipFill>
        <p:spPr bwMode="auto">
          <a:xfrm>
            <a:off x="426720" y="4976083"/>
            <a:ext cx="333195" cy="333195"/>
          </a:xfrm>
          <a:prstGeom prst="rect">
            <a:avLst/>
          </a:prstGeom>
          <a:noFill/>
        </p:spPr>
      </p:pic>
      <p:sp>
        <p:nvSpPr>
          <p:cNvPr id="24" name="Rectangle 23">
            <a:extLst>
              <a:ext uri="{FF2B5EF4-FFF2-40B4-BE49-F238E27FC236}">
                <a16:creationId xmlns:a16="http://schemas.microsoft.com/office/drawing/2014/main" id="{EA726FF3-09C6-4BE1-9DED-F22520BC1884}"/>
              </a:ext>
            </a:extLst>
          </p:cNvPr>
          <p:cNvSpPr/>
          <p:nvPr userDrawn="1"/>
        </p:nvSpPr>
        <p:spPr>
          <a:xfrm>
            <a:off x="42672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j-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j-lt"/>
                <a:cs typeface="Arial"/>
              </a:rPr>
              <a:t>Copyright © 2018 Capgemini. All rights reserved.</a:t>
            </a:r>
          </a:p>
        </p:txBody>
      </p:sp>
      <p:sp>
        <p:nvSpPr>
          <p:cNvPr id="25" name="Rectangle 24">
            <a:hlinkClick r:id="rId17"/>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26" name="Groupe 26">
            <a:extLst>
              <a:ext uri="{FF2B5EF4-FFF2-40B4-BE49-F238E27FC236}">
                <a16:creationId xmlns:a16="http://schemas.microsoft.com/office/drawing/2014/main" id="{9A7ABA97-C3D4-4777-B23E-FE59B08CBBA0}"/>
              </a:ext>
            </a:extLst>
          </p:cNvPr>
          <p:cNvGrpSpPr>
            <a:grpSpLocks noChangeAspect="1"/>
          </p:cNvGrpSpPr>
          <p:nvPr userDrawn="1"/>
        </p:nvGrpSpPr>
        <p:grpSpPr>
          <a:xfrm>
            <a:off x="444000" y="5468639"/>
            <a:ext cx="2340000" cy="181186"/>
            <a:chOff x="401412" y="4886021"/>
            <a:chExt cx="7483476" cy="579438"/>
          </a:xfrm>
          <a:solidFill>
            <a:schemeClr val="bg1"/>
          </a:solidFill>
        </p:grpSpPr>
        <p:sp>
          <p:nvSpPr>
            <p:cNvPr id="27" name="Freeform 5">
              <a:extLst>
                <a:ext uri="{FF2B5EF4-FFF2-40B4-BE49-F238E27FC236}">
                  <a16:creationId xmlns:a16="http://schemas.microsoft.com/office/drawing/2014/main" id="{5A208038-09A9-451C-88FE-F6CCA65DA5C4}"/>
                </a:ext>
              </a:extLst>
            </p:cNvPr>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8" name="Freeform 6">
              <a:extLst>
                <a:ext uri="{FF2B5EF4-FFF2-40B4-BE49-F238E27FC236}">
                  <a16:creationId xmlns:a16="http://schemas.microsoft.com/office/drawing/2014/main" id="{1FE5D02E-DF0E-4563-A14A-01167876039D}"/>
                </a:ext>
              </a:extLst>
            </p:cNvPr>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9" name="Freeform 7">
              <a:extLst>
                <a:ext uri="{FF2B5EF4-FFF2-40B4-BE49-F238E27FC236}">
                  <a16:creationId xmlns:a16="http://schemas.microsoft.com/office/drawing/2014/main" id="{E87745CD-1FEA-4787-853E-B3F92946D114}"/>
                </a:ext>
              </a:extLst>
            </p:cNvPr>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0" name="Freeform 8">
              <a:extLst>
                <a:ext uri="{FF2B5EF4-FFF2-40B4-BE49-F238E27FC236}">
                  <a16:creationId xmlns:a16="http://schemas.microsoft.com/office/drawing/2014/main" id="{736BE8F4-4385-41DC-891E-4C7A0CB2F177}"/>
                </a:ext>
              </a:extLst>
            </p:cNvPr>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1" name="Freeform 9">
              <a:extLst>
                <a:ext uri="{FF2B5EF4-FFF2-40B4-BE49-F238E27FC236}">
                  <a16:creationId xmlns:a16="http://schemas.microsoft.com/office/drawing/2014/main" id="{F61E42E2-4849-4296-AD4C-9F7E6208C913}"/>
                </a:ext>
              </a:extLst>
            </p:cNvPr>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2" name="Freeform 10">
              <a:extLst>
                <a:ext uri="{FF2B5EF4-FFF2-40B4-BE49-F238E27FC236}">
                  <a16:creationId xmlns:a16="http://schemas.microsoft.com/office/drawing/2014/main" id="{90999C1F-E9A1-4857-94A7-BE92F2D5B14A}"/>
                </a:ext>
              </a:extLst>
            </p:cNvPr>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3" name="Freeform 11">
              <a:extLst>
                <a:ext uri="{FF2B5EF4-FFF2-40B4-BE49-F238E27FC236}">
                  <a16:creationId xmlns:a16="http://schemas.microsoft.com/office/drawing/2014/main" id="{55510841-B679-4200-BD83-157497D64970}"/>
                </a:ext>
              </a:extLst>
            </p:cNvPr>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4" name="Freeform 12">
              <a:extLst>
                <a:ext uri="{FF2B5EF4-FFF2-40B4-BE49-F238E27FC236}">
                  <a16:creationId xmlns:a16="http://schemas.microsoft.com/office/drawing/2014/main" id="{333909EC-AA30-49D2-B39E-0474767BA1C3}"/>
                </a:ext>
              </a:extLst>
            </p:cNvPr>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5" name="Freeform 13">
              <a:extLst>
                <a:ext uri="{FF2B5EF4-FFF2-40B4-BE49-F238E27FC236}">
                  <a16:creationId xmlns:a16="http://schemas.microsoft.com/office/drawing/2014/main" id="{1113DFDA-E0B1-47E5-8DE6-79A15DDC5AFE}"/>
                </a:ext>
              </a:extLst>
            </p:cNvPr>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6" name="Freeform 14">
              <a:extLst>
                <a:ext uri="{FF2B5EF4-FFF2-40B4-BE49-F238E27FC236}">
                  <a16:creationId xmlns:a16="http://schemas.microsoft.com/office/drawing/2014/main" id="{DFF7EBE7-46DF-420A-977A-B72CB2796408}"/>
                </a:ext>
              </a:extLst>
            </p:cNvPr>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7" name="Freeform 15">
              <a:extLst>
                <a:ext uri="{FF2B5EF4-FFF2-40B4-BE49-F238E27FC236}">
                  <a16:creationId xmlns:a16="http://schemas.microsoft.com/office/drawing/2014/main" id="{F7108A62-9DDD-43B8-AA5B-E17F6010FA10}"/>
                </a:ext>
              </a:extLst>
            </p:cNvPr>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8" name="Freeform 16">
              <a:extLst>
                <a:ext uri="{FF2B5EF4-FFF2-40B4-BE49-F238E27FC236}">
                  <a16:creationId xmlns:a16="http://schemas.microsoft.com/office/drawing/2014/main" id="{345C6F0D-0CE1-48FC-8770-F292F203232B}"/>
                </a:ext>
              </a:extLst>
            </p:cNvPr>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9" name="Freeform 17">
              <a:extLst>
                <a:ext uri="{FF2B5EF4-FFF2-40B4-BE49-F238E27FC236}">
                  <a16:creationId xmlns:a16="http://schemas.microsoft.com/office/drawing/2014/main" id="{A59DA117-A374-4644-BC04-888AFAC54E66}"/>
                </a:ext>
              </a:extLst>
            </p:cNvPr>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0" name="Freeform 18">
              <a:extLst>
                <a:ext uri="{FF2B5EF4-FFF2-40B4-BE49-F238E27FC236}">
                  <a16:creationId xmlns:a16="http://schemas.microsoft.com/office/drawing/2014/main" id="{EF74D334-9926-443B-8D36-5E68913EDC9A}"/>
                </a:ext>
              </a:extLst>
            </p:cNvPr>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1" name="Freeform 19">
              <a:extLst>
                <a:ext uri="{FF2B5EF4-FFF2-40B4-BE49-F238E27FC236}">
                  <a16:creationId xmlns:a16="http://schemas.microsoft.com/office/drawing/2014/main" id="{313A94D4-14DD-4111-B098-613DD350F6F0}"/>
                </a:ext>
              </a:extLst>
            </p:cNvPr>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2" name="Freeform 20">
              <a:extLst>
                <a:ext uri="{FF2B5EF4-FFF2-40B4-BE49-F238E27FC236}">
                  <a16:creationId xmlns:a16="http://schemas.microsoft.com/office/drawing/2014/main" id="{25E6B7CD-3505-4929-827A-066E4FC0A268}"/>
                </a:ext>
              </a:extLst>
            </p:cNvPr>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3" name="Freeform 21">
              <a:extLst>
                <a:ext uri="{FF2B5EF4-FFF2-40B4-BE49-F238E27FC236}">
                  <a16:creationId xmlns:a16="http://schemas.microsoft.com/office/drawing/2014/main" id="{BB0673E4-9C2A-495A-9B24-42ACDAA07D1E}"/>
                </a:ext>
              </a:extLst>
            </p:cNvPr>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4" name="Freeform 22">
              <a:extLst>
                <a:ext uri="{FF2B5EF4-FFF2-40B4-BE49-F238E27FC236}">
                  <a16:creationId xmlns:a16="http://schemas.microsoft.com/office/drawing/2014/main" id="{7BACE70A-F6C3-4350-A63E-239D9587D764}"/>
                </a:ext>
              </a:extLst>
            </p:cNvPr>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5" name="Freeform 23">
              <a:extLst>
                <a:ext uri="{FF2B5EF4-FFF2-40B4-BE49-F238E27FC236}">
                  <a16:creationId xmlns:a16="http://schemas.microsoft.com/office/drawing/2014/main" id="{BA945C11-EE8D-4A32-8347-B8FFB8F2F10E}"/>
                </a:ext>
              </a:extLst>
            </p:cNvPr>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6" name="Freeform 24">
              <a:extLst>
                <a:ext uri="{FF2B5EF4-FFF2-40B4-BE49-F238E27FC236}">
                  <a16:creationId xmlns:a16="http://schemas.microsoft.com/office/drawing/2014/main" id="{DB8701A0-F0F7-4D6B-B79A-2F60F01BEC92}"/>
                </a:ext>
              </a:extLst>
            </p:cNvPr>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7" name="Freeform 25">
              <a:extLst>
                <a:ext uri="{FF2B5EF4-FFF2-40B4-BE49-F238E27FC236}">
                  <a16:creationId xmlns:a16="http://schemas.microsoft.com/office/drawing/2014/main" id="{6A5E9F5E-8D3C-4355-B793-3B4BF49E24CC}"/>
                </a:ext>
              </a:extLst>
            </p:cNvPr>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8" name="Freeform 26">
              <a:extLst>
                <a:ext uri="{FF2B5EF4-FFF2-40B4-BE49-F238E27FC236}">
                  <a16:creationId xmlns:a16="http://schemas.microsoft.com/office/drawing/2014/main" id="{34B851D5-2E68-4505-9B8C-3D6521CB7186}"/>
                </a:ext>
              </a:extLst>
            </p:cNvPr>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9" name="Freeform 27">
              <a:extLst>
                <a:ext uri="{FF2B5EF4-FFF2-40B4-BE49-F238E27FC236}">
                  <a16:creationId xmlns:a16="http://schemas.microsoft.com/office/drawing/2014/main" id="{A5043529-B5D2-4082-80C6-2BBCBF3B2172}"/>
                </a:ext>
              </a:extLst>
            </p:cNvPr>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0" name="Freeform 28">
              <a:extLst>
                <a:ext uri="{FF2B5EF4-FFF2-40B4-BE49-F238E27FC236}">
                  <a16:creationId xmlns:a16="http://schemas.microsoft.com/office/drawing/2014/main" id="{5EE8F553-B800-40BB-AAD8-6B44CEB10929}"/>
                </a:ext>
              </a:extLst>
            </p:cNvPr>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1" name="Freeform 29">
              <a:extLst>
                <a:ext uri="{FF2B5EF4-FFF2-40B4-BE49-F238E27FC236}">
                  <a16:creationId xmlns:a16="http://schemas.microsoft.com/office/drawing/2014/main" id="{A504CBB8-2109-4DD4-BA71-EF173341A56A}"/>
                </a:ext>
              </a:extLst>
            </p:cNvPr>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2" name="Freeform 30">
              <a:extLst>
                <a:ext uri="{FF2B5EF4-FFF2-40B4-BE49-F238E27FC236}">
                  <a16:creationId xmlns:a16="http://schemas.microsoft.com/office/drawing/2014/main" id="{8D20F235-BF4A-4E34-986F-0A130CB48908}"/>
                </a:ext>
              </a:extLst>
            </p:cNvPr>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pic>
        <p:nvPicPr>
          <p:cNvPr id="53" name="Picture 52">
            <a:extLst>
              <a:ext uri="{FF2B5EF4-FFF2-40B4-BE49-F238E27FC236}">
                <a16:creationId xmlns:a16="http://schemas.microsoft.com/office/drawing/2014/main" id="{D5BF4DE0-6F5F-46E6-B698-1D6B6DC223CD}"/>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0"/>
            <a:ext cx="5497530" cy="1656011"/>
          </a:xfrm>
          <a:prstGeom prst="rect">
            <a:avLst/>
          </a:prstGeom>
        </p:spPr>
      </p:pic>
      <p:sp>
        <p:nvSpPr>
          <p:cNvPr id="55" name="Rectangle 54">
            <a:extLst>
              <a:ext uri="{FF2B5EF4-FFF2-40B4-BE49-F238E27FC236}">
                <a16:creationId xmlns:a16="http://schemas.microsoft.com/office/drawing/2014/main" id="{ECB19421-3B10-499C-A823-B62CB9DADE28}"/>
              </a:ext>
            </a:extLst>
          </p:cNvPr>
          <p:cNvSpPr/>
          <p:nvPr userDrawn="1"/>
        </p:nvSpPr>
        <p:spPr>
          <a:xfrm>
            <a:off x="6124673" y="399575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900" kern="1200" dirty="0">
                <a:solidFill>
                  <a:schemeClr val="lt1"/>
                </a:solidFill>
                <a:effectLst/>
                <a:latin typeface="+mn-lt"/>
                <a:ea typeface="+mn-ea"/>
                <a:cs typeface="+mn-cs"/>
              </a:rPr>
              <a:t>As the digital innovation, consulting and transformation brand of the Capgemini Group, Capgemini Invent helps </a:t>
            </a:r>
            <a:r>
              <a:rPr lang="en-GB" sz="900" kern="1200" dirty="0" err="1">
                <a:solidFill>
                  <a:schemeClr val="lt1"/>
                </a:solidFill>
                <a:effectLst/>
                <a:latin typeface="+mn-lt"/>
                <a:ea typeface="+mn-ea"/>
                <a:cs typeface="+mn-cs"/>
              </a:rPr>
              <a:t>CxOs</a:t>
            </a:r>
            <a:r>
              <a:rPr lang="en-GB" sz="900" kern="1200" dirty="0">
                <a:solidFill>
                  <a:schemeClr val="lt1"/>
                </a:solidFill>
                <a:effectLst/>
                <a:latin typeface="+mn-lt"/>
                <a:ea typeface="+mn-ea"/>
                <a:cs typeface="+mn-cs"/>
              </a:rPr>
              <a:t> envision and build what’s next for their organizations. Located in more than 30 offices and 10 creative studios around the world, its 6,000+ strong team combines strategy, technology, data science and creative design with deep industry expertise and insights, to develop new digital solutions and business models of the future.</a:t>
            </a:r>
            <a:endParaRPr lang="fr-FR" sz="900" kern="1200" dirty="0">
              <a:solidFill>
                <a:schemeClr val="lt1"/>
              </a:solidFill>
              <a:effectLst/>
              <a:latin typeface="+mn-lt"/>
              <a:ea typeface="+mn-ea"/>
              <a:cs typeface="+mn-cs"/>
            </a:endParaRPr>
          </a:p>
          <a:p>
            <a:r>
              <a:rPr lang="en-GB" sz="900" b="1" i="1"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i="1"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US" sz="900" kern="1200" dirty="0">
                <a:solidFill>
                  <a:schemeClr val="lt1"/>
                </a:solidFill>
                <a:effectLst/>
                <a:latin typeface="+mn-lt"/>
                <a:ea typeface="+mn-ea"/>
                <a:cs typeface="+mn-cs"/>
              </a:rPr>
              <a:t>Visit us at </a:t>
            </a:r>
            <a:r>
              <a:rPr lang="en-US" sz="900" u="sng" kern="1200" dirty="0">
                <a:solidFill>
                  <a:schemeClr val="lt1"/>
                </a:solidFill>
                <a:effectLst/>
                <a:latin typeface="+mn-lt"/>
                <a:ea typeface="+mn-ea"/>
                <a:cs typeface="+mn-cs"/>
                <a:hlinkClick r:id="rId19"/>
              </a:rPr>
              <a:t>www.capgemini.com/invent</a:t>
            </a:r>
            <a:endParaRPr lang="en-US" sz="900" kern="1200" dirty="0">
              <a:solidFill>
                <a:schemeClr val="bg1"/>
              </a:solidFill>
              <a:effectLst/>
              <a:latin typeface="+mj-lt"/>
              <a:ea typeface="+mn-ea"/>
              <a:cs typeface="+mn-cs"/>
            </a:endParaRPr>
          </a:p>
        </p:txBody>
      </p:sp>
    </p:spTree>
    <p:extLst>
      <p:ext uri="{BB962C8B-B14F-4D97-AF65-F5344CB8AC3E}">
        <p14:creationId xmlns:p14="http://schemas.microsoft.com/office/powerpoint/2010/main" val="957503514"/>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329844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895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85032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7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355964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0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67438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2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3915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258291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4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a:extLst>
              <a:ext uri="{FF2B5EF4-FFF2-40B4-BE49-F238E27FC236}">
                <a16:creationId xmlns:a16="http://schemas.microsoft.com/office/drawing/2014/main" id="{67224600-F01D-4171-8849-A7DC6C4FAC11}"/>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11447" t="12938" r="15229" b="11076"/>
          <a:stretch/>
        </p:blipFill>
        <p:spPr>
          <a:xfrm flipV="1">
            <a:off x="1365541" y="-3"/>
            <a:ext cx="9804412" cy="6858001"/>
          </a:xfrm>
          <a:prstGeom prst="rect">
            <a:avLst/>
          </a:prstGeom>
        </p:spPr>
      </p:pic>
      <p:sp>
        <p:nvSpPr>
          <p:cNvPr id="22" name="Subtitle 2"/>
          <p:cNvSpPr>
            <a:spLocks noGrp="1"/>
          </p:cNvSpPr>
          <p:nvPr>
            <p:ph type="subTitle" idx="1" hasCustomPrompt="1"/>
          </p:nvPr>
        </p:nvSpPr>
        <p:spPr>
          <a:xfrm>
            <a:off x="2686276" y="4149207"/>
            <a:ext cx="721436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a:lnSpc>
                <a:spcPct val="100000"/>
              </a:lnSpc>
              <a:spcBef>
                <a:spcPts val="0"/>
              </a:spcBef>
              <a:defRPr lang="en-US" spc="-90" baseline="0" dirty="0">
                <a:solidFill>
                  <a:schemeClr val="bg1"/>
                </a:solidFill>
              </a:defRPr>
            </a:lvl1pPr>
          </a:lstStyle>
          <a:p>
            <a:pPr marR="0" lvl="0" fontAlgn="auto">
              <a:spcAft>
                <a:spcPts val="0"/>
              </a:spcAft>
              <a:buClrTx/>
              <a:buSzTx/>
              <a:tabLst/>
            </a:pPr>
            <a:r>
              <a:rPr lang="en-US" dirty="0"/>
              <a:t>Click to insert presenter, location, and date</a:t>
            </a:r>
          </a:p>
        </p:txBody>
      </p:sp>
      <p:pic>
        <p:nvPicPr>
          <p:cNvPr id="7" name="Picture 6">
            <a:extLst>
              <a:ext uri="{FF2B5EF4-FFF2-40B4-BE49-F238E27FC236}">
                <a16:creationId xmlns:a16="http://schemas.microsoft.com/office/drawing/2014/main" id="{96661B50-8835-462F-AF32-911370CCEC10}"/>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5497530" cy="1656011"/>
          </a:xfrm>
          <a:prstGeom prst="rect">
            <a:avLst/>
          </a:prstGeom>
        </p:spPr>
      </p:pic>
      <p:sp>
        <p:nvSpPr>
          <p:cNvPr id="8" name="Text Placeholder 4">
            <a:extLst>
              <a:ext uri="{FF2B5EF4-FFF2-40B4-BE49-F238E27FC236}">
                <a16:creationId xmlns:a16="http://schemas.microsoft.com/office/drawing/2014/main" id="{8C8D9494-5CA5-4808-819A-A991E602A945}"/>
              </a:ext>
            </a:extLst>
          </p:cNvPr>
          <p:cNvSpPr>
            <a:spLocks noGrp="1"/>
          </p:cNvSpPr>
          <p:nvPr>
            <p:ph type="body" sz="quarter" idx="11" hasCustomPrompt="1"/>
          </p:nvPr>
        </p:nvSpPr>
        <p:spPr>
          <a:xfrm>
            <a:off x="2675621" y="2693377"/>
            <a:ext cx="7243986" cy="1295400"/>
          </a:xfrm>
          <a:prstGeom prst="rect">
            <a:avLst/>
          </a:prstGeom>
        </p:spPr>
        <p:txBody>
          <a:bodyPr lIns="0" rIns="0" anchor="b" anchorCtr="0"/>
          <a:lstStyle>
            <a:lvl1pPr>
              <a:lnSpc>
                <a:spcPct val="100000"/>
              </a:lnSpc>
              <a:spcBef>
                <a:spcPts val="0"/>
              </a:spcBef>
              <a:defRPr sz="3000" cap="all" spc="800" baseline="0">
                <a:solidFill>
                  <a:schemeClr val="bg1"/>
                </a:solidFill>
              </a:defRPr>
            </a:lvl1pPr>
          </a:lstStyle>
          <a:p>
            <a:pPr lvl="0"/>
            <a:r>
              <a:rPr lang="en-US" dirty="0"/>
              <a:t>CLICK TO INSERT TITLE</a:t>
            </a:r>
          </a:p>
        </p:txBody>
      </p:sp>
    </p:spTree>
    <p:extLst>
      <p:ext uri="{BB962C8B-B14F-4D97-AF65-F5344CB8AC3E}">
        <p14:creationId xmlns:p14="http://schemas.microsoft.com/office/powerpoint/2010/main" val="1819589877"/>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53" name="think-cell Slide" r:id="rId16" imgW="270" imgH="270" progId="TCLayout.ActiveDocument.1">
                  <p:embed/>
                </p:oleObj>
              </mc:Choice>
              <mc:Fallback>
                <p:oleObj name="think-cell Slide" r:id="rId16" imgW="270" imgH="270" progId="TCLayout.ActiveDocument.1">
                  <p:embed/>
                  <p:pic>
                    <p:nvPicPr>
                      <p:cNvPr id="21" name="Object 20"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‹N°›</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491228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kaggle.com/c/restaurants-ratings-prediction/overview" TargetMode="External"/><Relationship Id="rId1" Type="http://schemas.openxmlformats.org/officeDocument/2006/relationships/slideLayout" Target="../slideLayouts/slideLayout1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F783E6A2-E383-442B-B512-DD2958861822}"/>
              </a:ext>
            </a:extLst>
          </p:cNvPr>
          <p:cNvSpPr>
            <a:spLocks noGrp="1"/>
          </p:cNvSpPr>
          <p:nvPr>
            <p:ph type="subTitle" idx="1"/>
          </p:nvPr>
        </p:nvSpPr>
        <p:spPr>
          <a:xfrm>
            <a:off x="2686276" y="4595523"/>
            <a:ext cx="7214369" cy="1126046"/>
          </a:xfrm>
        </p:spPr>
        <p:txBody>
          <a:bodyPr/>
          <a:lstStyle/>
          <a:p>
            <a:r>
              <a:rPr lang="en-US" dirty="0">
                <a:latin typeface="+mj-lt"/>
              </a:rPr>
              <a:t>Welcome session</a:t>
            </a:r>
          </a:p>
        </p:txBody>
      </p:sp>
      <p:sp>
        <p:nvSpPr>
          <p:cNvPr id="7" name="Text Placeholder 6">
            <a:extLst>
              <a:ext uri="{FF2B5EF4-FFF2-40B4-BE49-F238E27FC236}">
                <a16:creationId xmlns:a16="http://schemas.microsoft.com/office/drawing/2014/main" id="{73DFB29F-4F4A-4E47-A5BC-1F8EA9FD761D}"/>
              </a:ext>
            </a:extLst>
          </p:cNvPr>
          <p:cNvSpPr>
            <a:spLocks noGrp="1"/>
          </p:cNvSpPr>
          <p:nvPr>
            <p:ph type="body" sz="quarter" idx="11"/>
          </p:nvPr>
        </p:nvSpPr>
        <p:spPr>
          <a:xfrm>
            <a:off x="2686276" y="2706014"/>
            <a:ext cx="7415667" cy="1889509"/>
          </a:xfrm>
        </p:spPr>
        <p:txBody>
          <a:bodyPr>
            <a:normAutofit/>
          </a:bodyPr>
          <a:lstStyle/>
          <a:p>
            <a:r>
              <a:rPr lang="en-US" sz="4000" dirty="0"/>
              <a:t>HACKATHON</a:t>
            </a:r>
          </a:p>
          <a:p>
            <a:r>
              <a:rPr lang="en-US" sz="2400" dirty="0"/>
              <a:t>Customer Satisfaction Improvement Powered by Data</a:t>
            </a:r>
          </a:p>
        </p:txBody>
      </p:sp>
    </p:spTree>
    <p:extLst>
      <p:ext uri="{BB962C8B-B14F-4D97-AF65-F5344CB8AC3E}">
        <p14:creationId xmlns:p14="http://schemas.microsoft.com/office/powerpoint/2010/main" val="29561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106547A2-DDCC-491F-8E38-57C8003EAE76}"/>
              </a:ext>
            </a:extLst>
          </p:cNvPr>
          <p:cNvGrpSpPr/>
          <p:nvPr/>
        </p:nvGrpSpPr>
        <p:grpSpPr>
          <a:xfrm>
            <a:off x="7794943" y="546411"/>
            <a:ext cx="3787970" cy="2142190"/>
            <a:chOff x="-420851" y="3508598"/>
            <a:chExt cx="3787970" cy="2142190"/>
          </a:xfrm>
        </p:grpSpPr>
        <p:pic>
          <p:nvPicPr>
            <p:cNvPr id="9" name="Image 8"/>
            <p:cNvPicPr>
              <a:picLocks noChangeAspect="1"/>
            </p:cNvPicPr>
            <p:nvPr/>
          </p:nvPicPr>
          <p:blipFill>
            <a:blip r:embed="rId3"/>
            <a:stretch>
              <a:fillRect/>
            </a:stretch>
          </p:blipFill>
          <p:spPr>
            <a:xfrm>
              <a:off x="-420851" y="3508598"/>
              <a:ext cx="3787970" cy="1581575"/>
            </a:xfrm>
            <a:prstGeom prst="rect">
              <a:avLst/>
            </a:prstGeom>
          </p:spPr>
        </p:pic>
        <p:sp>
          <p:nvSpPr>
            <p:cNvPr id="17" name="Espace réservé du contenu 2">
              <a:extLst>
                <a:ext uri="{FF2B5EF4-FFF2-40B4-BE49-F238E27FC236}">
                  <a16:creationId xmlns:a16="http://schemas.microsoft.com/office/drawing/2014/main" id="{3712455E-5B68-4665-9BD1-A57ABA0EE016}"/>
                </a:ext>
              </a:extLst>
            </p:cNvPr>
            <p:cNvSpPr txBox="1">
              <a:spLocks/>
            </p:cNvSpPr>
            <p:nvPr/>
          </p:nvSpPr>
          <p:spPr bwMode="auto">
            <a:xfrm>
              <a:off x="-420850" y="5158345"/>
              <a:ext cx="3787969" cy="492443"/>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lIns="0" tIns="0" rIns="0" bIns="0" anchor="ctr">
              <a:spAutoFit/>
            </a:bodyPr>
            <a:lstStyle/>
            <a:p>
              <a:pPr algn="ctr" defTabSz="914342" fontAlgn="auto">
                <a:spcBef>
                  <a:spcPts val="0"/>
                </a:spcBef>
                <a:spcAft>
                  <a:spcPts val="300"/>
                </a:spcAft>
                <a:buClr>
                  <a:srgbClr val="B70132">
                    <a:lumMod val="75000"/>
                  </a:srgbClr>
                </a:buClr>
                <a:buSzTx/>
                <a:defRPr/>
              </a:pPr>
              <a:r>
                <a:rPr lang="en-US" sz="1600" b="1" kern="0" spc="300" dirty="0">
                  <a:solidFill>
                    <a:srgbClr val="69AFD3"/>
                  </a:solidFill>
                  <a:latin typeface="+mj-lt"/>
                </a:rPr>
                <a:t>General Restaurants information</a:t>
              </a:r>
            </a:p>
          </p:txBody>
        </p:sp>
      </p:grpSp>
      <p:grpSp>
        <p:nvGrpSpPr>
          <p:cNvPr id="20" name="Group 19">
            <a:extLst>
              <a:ext uri="{FF2B5EF4-FFF2-40B4-BE49-F238E27FC236}">
                <a16:creationId xmlns:a16="http://schemas.microsoft.com/office/drawing/2014/main" id="{BDDEECA7-74AD-43F8-8814-E02FCFD03E11}"/>
              </a:ext>
            </a:extLst>
          </p:cNvPr>
          <p:cNvGrpSpPr/>
          <p:nvPr/>
        </p:nvGrpSpPr>
        <p:grpSpPr>
          <a:xfrm>
            <a:off x="7794943" y="2878177"/>
            <a:ext cx="3787971" cy="1882258"/>
            <a:chOff x="4115566" y="3637527"/>
            <a:chExt cx="4249280" cy="1767039"/>
          </a:xfrm>
        </p:grpSpPr>
        <p:pic>
          <p:nvPicPr>
            <p:cNvPr id="11" name="Image 10"/>
            <p:cNvPicPr>
              <a:picLocks noChangeAspect="1"/>
            </p:cNvPicPr>
            <p:nvPr/>
          </p:nvPicPr>
          <p:blipFill rotWithShape="1">
            <a:blip r:embed="rId4"/>
            <a:srcRect b="53553"/>
            <a:stretch/>
          </p:blipFill>
          <p:spPr>
            <a:xfrm>
              <a:off x="4115566" y="3637527"/>
              <a:ext cx="4249280" cy="1452646"/>
            </a:xfrm>
            <a:prstGeom prst="rect">
              <a:avLst/>
            </a:prstGeom>
          </p:spPr>
        </p:pic>
        <p:sp>
          <p:nvSpPr>
            <p:cNvPr id="18" name="Espace réservé du contenu 2">
              <a:extLst>
                <a:ext uri="{FF2B5EF4-FFF2-40B4-BE49-F238E27FC236}">
                  <a16:creationId xmlns:a16="http://schemas.microsoft.com/office/drawing/2014/main" id="{9EA16DA6-8AE5-4D78-8B57-AD822F19CEED}"/>
                </a:ext>
              </a:extLst>
            </p:cNvPr>
            <p:cNvSpPr txBox="1">
              <a:spLocks/>
            </p:cNvSpPr>
            <p:nvPr/>
          </p:nvSpPr>
          <p:spPr bwMode="auto">
            <a:xfrm>
              <a:off x="4115566" y="5158345"/>
              <a:ext cx="4249280" cy="246221"/>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lIns="0" tIns="0" rIns="0" bIns="0">
              <a:spAutoFit/>
            </a:bodyPr>
            <a:lstStyle/>
            <a:p>
              <a:pPr algn="ctr" defTabSz="914342" fontAlgn="auto">
                <a:spcBef>
                  <a:spcPts val="0"/>
                </a:spcBef>
                <a:spcAft>
                  <a:spcPts val="300"/>
                </a:spcAft>
                <a:buClr>
                  <a:srgbClr val="B70132">
                    <a:lumMod val="75000"/>
                  </a:srgbClr>
                </a:buClr>
                <a:buSzTx/>
                <a:defRPr/>
              </a:pPr>
              <a:r>
                <a:rPr lang="en-US" sz="1600" b="1" kern="0" spc="300" dirty="0">
                  <a:solidFill>
                    <a:srgbClr val="860864"/>
                  </a:solidFill>
                  <a:latin typeface="+mj-lt"/>
                </a:rPr>
                <a:t>Reviews information</a:t>
              </a:r>
            </a:p>
          </p:txBody>
        </p:sp>
      </p:grpSp>
      <p:grpSp>
        <p:nvGrpSpPr>
          <p:cNvPr id="5" name="Group 4">
            <a:extLst>
              <a:ext uri="{FF2B5EF4-FFF2-40B4-BE49-F238E27FC236}">
                <a16:creationId xmlns:a16="http://schemas.microsoft.com/office/drawing/2014/main" id="{F80D674F-A104-40B2-B0F0-0985F46831CC}"/>
              </a:ext>
            </a:extLst>
          </p:cNvPr>
          <p:cNvGrpSpPr/>
          <p:nvPr/>
        </p:nvGrpSpPr>
        <p:grpSpPr>
          <a:xfrm>
            <a:off x="7794943" y="4833052"/>
            <a:ext cx="3787971" cy="1454183"/>
            <a:chOff x="8870180" y="3923430"/>
            <a:chExt cx="3951871" cy="1481135"/>
          </a:xfrm>
        </p:grpSpPr>
        <p:pic>
          <p:nvPicPr>
            <p:cNvPr id="158723" name="Picture 4" descr="image0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0180" y="3923430"/>
              <a:ext cx="3951871" cy="1166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Espace réservé du contenu 2">
              <a:extLst>
                <a:ext uri="{FF2B5EF4-FFF2-40B4-BE49-F238E27FC236}">
                  <a16:creationId xmlns:a16="http://schemas.microsoft.com/office/drawing/2014/main" id="{8E7D0384-A74A-45DB-81EB-C184C773ADF7}"/>
                </a:ext>
              </a:extLst>
            </p:cNvPr>
            <p:cNvSpPr txBox="1">
              <a:spLocks/>
            </p:cNvSpPr>
            <p:nvPr/>
          </p:nvSpPr>
          <p:spPr bwMode="auto">
            <a:xfrm>
              <a:off x="8870180" y="5158344"/>
              <a:ext cx="3951871" cy="246221"/>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lIns="0" tIns="0" rIns="0" bIns="0" anchor="ctr">
              <a:spAutoFit/>
            </a:bodyPr>
            <a:lstStyle/>
            <a:p>
              <a:pPr algn="ctr" defTabSz="914342" fontAlgn="auto">
                <a:spcBef>
                  <a:spcPts val="0"/>
                </a:spcBef>
                <a:spcAft>
                  <a:spcPts val="300"/>
                </a:spcAft>
                <a:buClr>
                  <a:srgbClr val="B70132">
                    <a:lumMod val="75000"/>
                  </a:srgbClr>
                </a:buClr>
                <a:buSzTx/>
                <a:defRPr/>
              </a:pPr>
              <a:r>
                <a:rPr lang="en-US" sz="1600" b="1" kern="0" spc="300" dirty="0">
                  <a:solidFill>
                    <a:srgbClr val="00C37B"/>
                  </a:solidFill>
                  <a:latin typeface="+mj-lt"/>
                </a:rPr>
                <a:t>Reviewers information</a:t>
              </a:r>
            </a:p>
          </p:txBody>
        </p:sp>
      </p:grpSp>
      <p:sp>
        <p:nvSpPr>
          <p:cNvPr id="28" name="Freeform 111">
            <a:extLst>
              <a:ext uri="{FF2B5EF4-FFF2-40B4-BE49-F238E27FC236}">
                <a16:creationId xmlns:a16="http://schemas.microsoft.com/office/drawing/2014/main" id="{1CE40B9C-89FE-4B15-975B-70C2BE9D1D22}"/>
              </a:ext>
            </a:extLst>
          </p:cNvPr>
          <p:cNvSpPr>
            <a:spLocks noChangeAspect="1" noChangeArrowheads="1"/>
          </p:cNvSpPr>
          <p:nvPr/>
        </p:nvSpPr>
        <p:spPr bwMode="auto">
          <a:xfrm>
            <a:off x="5726487" y="3201859"/>
            <a:ext cx="739025" cy="900000"/>
          </a:xfrm>
          <a:custGeom>
            <a:avLst/>
            <a:gdLst>
              <a:gd name="T0" fmla="*/ 156272 w 355"/>
              <a:gd name="T1" fmla="*/ 127033 h 435"/>
              <a:gd name="T2" fmla="*/ 156272 w 355"/>
              <a:gd name="T3" fmla="*/ 127033 h 435"/>
              <a:gd name="T4" fmla="*/ 80394 w 355"/>
              <a:gd name="T5" fmla="*/ 154863 h 435"/>
              <a:gd name="T6" fmla="*/ 4065 w 355"/>
              <a:gd name="T7" fmla="*/ 127033 h 435"/>
              <a:gd name="T8" fmla="*/ 0 w 355"/>
              <a:gd name="T9" fmla="*/ 127033 h 435"/>
              <a:gd name="T10" fmla="*/ 0 w 355"/>
              <a:gd name="T11" fmla="*/ 150823 h 435"/>
              <a:gd name="T12" fmla="*/ 80394 w 355"/>
              <a:gd name="T13" fmla="*/ 194813 h 435"/>
              <a:gd name="T14" fmla="*/ 159885 w 355"/>
              <a:gd name="T15" fmla="*/ 150823 h 435"/>
              <a:gd name="T16" fmla="*/ 159885 w 355"/>
              <a:gd name="T17" fmla="*/ 127033 h 435"/>
              <a:gd name="T18" fmla="*/ 156272 w 355"/>
              <a:gd name="T19" fmla="*/ 127033 h 435"/>
              <a:gd name="T20" fmla="*/ 156272 w 355"/>
              <a:gd name="T21" fmla="*/ 71821 h 435"/>
              <a:gd name="T22" fmla="*/ 156272 w 355"/>
              <a:gd name="T23" fmla="*/ 71821 h 435"/>
              <a:gd name="T24" fmla="*/ 80394 w 355"/>
              <a:gd name="T25" fmla="*/ 95611 h 435"/>
              <a:gd name="T26" fmla="*/ 4065 w 355"/>
              <a:gd name="T27" fmla="*/ 71821 h 435"/>
              <a:gd name="T28" fmla="*/ 0 w 355"/>
              <a:gd name="T29" fmla="*/ 71821 h 435"/>
              <a:gd name="T30" fmla="*/ 0 w 355"/>
              <a:gd name="T31" fmla="*/ 99651 h 435"/>
              <a:gd name="T32" fmla="*/ 80394 w 355"/>
              <a:gd name="T33" fmla="*/ 131072 h 435"/>
              <a:gd name="T34" fmla="*/ 159885 w 355"/>
              <a:gd name="T35" fmla="*/ 99651 h 435"/>
              <a:gd name="T36" fmla="*/ 159885 w 355"/>
              <a:gd name="T37" fmla="*/ 71821 h 435"/>
              <a:gd name="T38" fmla="*/ 156272 w 355"/>
              <a:gd name="T39" fmla="*/ 71821 h 435"/>
              <a:gd name="T40" fmla="*/ 80394 w 355"/>
              <a:gd name="T41" fmla="*/ 0 h 435"/>
              <a:gd name="T42" fmla="*/ 80394 w 355"/>
              <a:gd name="T43" fmla="*/ 0 h 435"/>
              <a:gd name="T44" fmla="*/ 0 w 355"/>
              <a:gd name="T45" fmla="*/ 27830 h 435"/>
              <a:gd name="T46" fmla="*/ 0 w 355"/>
              <a:gd name="T47" fmla="*/ 43541 h 435"/>
              <a:gd name="T48" fmla="*/ 80394 w 355"/>
              <a:gd name="T49" fmla="*/ 71821 h 435"/>
              <a:gd name="T50" fmla="*/ 159885 w 355"/>
              <a:gd name="T51" fmla="*/ 43541 h 435"/>
              <a:gd name="T52" fmla="*/ 159885 w 355"/>
              <a:gd name="T53" fmla="*/ 27830 h 435"/>
              <a:gd name="T54" fmla="*/ 80394 w 355"/>
              <a:gd name="T55" fmla="*/ 0 h 43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55" h="435">
                <a:moveTo>
                  <a:pt x="346" y="283"/>
                </a:moveTo>
                <a:lnTo>
                  <a:pt x="346" y="283"/>
                </a:lnTo>
                <a:cubicBezTo>
                  <a:pt x="328" y="319"/>
                  <a:pt x="257" y="345"/>
                  <a:pt x="178" y="345"/>
                </a:cubicBezTo>
                <a:cubicBezTo>
                  <a:pt x="97" y="345"/>
                  <a:pt x="36" y="319"/>
                  <a:pt x="9" y="283"/>
                </a:cubicBezTo>
                <a:cubicBezTo>
                  <a:pt x="9" y="275"/>
                  <a:pt x="0" y="283"/>
                  <a:pt x="0" y="283"/>
                </a:cubicBezTo>
                <a:cubicBezTo>
                  <a:pt x="0" y="292"/>
                  <a:pt x="0" y="336"/>
                  <a:pt x="0" y="336"/>
                </a:cubicBezTo>
                <a:cubicBezTo>
                  <a:pt x="0" y="381"/>
                  <a:pt x="80" y="434"/>
                  <a:pt x="178" y="434"/>
                </a:cubicBezTo>
                <a:cubicBezTo>
                  <a:pt x="275" y="434"/>
                  <a:pt x="354" y="381"/>
                  <a:pt x="354" y="336"/>
                </a:cubicBezTo>
                <a:cubicBezTo>
                  <a:pt x="354" y="336"/>
                  <a:pt x="354" y="292"/>
                  <a:pt x="354" y="283"/>
                </a:cubicBezTo>
                <a:cubicBezTo>
                  <a:pt x="354" y="283"/>
                  <a:pt x="346" y="275"/>
                  <a:pt x="346" y="283"/>
                </a:cubicBezTo>
                <a:close/>
                <a:moveTo>
                  <a:pt x="346" y="160"/>
                </a:moveTo>
                <a:lnTo>
                  <a:pt x="346" y="160"/>
                </a:lnTo>
                <a:cubicBezTo>
                  <a:pt x="328" y="186"/>
                  <a:pt x="257" y="213"/>
                  <a:pt x="178" y="213"/>
                </a:cubicBezTo>
                <a:cubicBezTo>
                  <a:pt x="97" y="213"/>
                  <a:pt x="36" y="186"/>
                  <a:pt x="9" y="160"/>
                </a:cubicBezTo>
                <a:cubicBezTo>
                  <a:pt x="9" y="151"/>
                  <a:pt x="0" y="160"/>
                  <a:pt x="0" y="160"/>
                </a:cubicBezTo>
                <a:lnTo>
                  <a:pt x="0" y="222"/>
                </a:lnTo>
                <a:cubicBezTo>
                  <a:pt x="0" y="257"/>
                  <a:pt x="80" y="292"/>
                  <a:pt x="178" y="292"/>
                </a:cubicBezTo>
                <a:cubicBezTo>
                  <a:pt x="275" y="292"/>
                  <a:pt x="354" y="257"/>
                  <a:pt x="354" y="222"/>
                </a:cubicBezTo>
                <a:lnTo>
                  <a:pt x="354" y="160"/>
                </a:lnTo>
                <a:cubicBezTo>
                  <a:pt x="354" y="160"/>
                  <a:pt x="346" y="151"/>
                  <a:pt x="346" y="160"/>
                </a:cubicBezTo>
                <a:close/>
                <a:moveTo>
                  <a:pt x="178" y="0"/>
                </a:moveTo>
                <a:lnTo>
                  <a:pt x="178" y="0"/>
                </a:lnTo>
                <a:cubicBezTo>
                  <a:pt x="80" y="0"/>
                  <a:pt x="0" y="26"/>
                  <a:pt x="0" y="62"/>
                </a:cubicBezTo>
                <a:cubicBezTo>
                  <a:pt x="0" y="97"/>
                  <a:pt x="0" y="97"/>
                  <a:pt x="0" y="97"/>
                </a:cubicBezTo>
                <a:cubicBezTo>
                  <a:pt x="0" y="133"/>
                  <a:pt x="80" y="160"/>
                  <a:pt x="178" y="160"/>
                </a:cubicBezTo>
                <a:cubicBezTo>
                  <a:pt x="275" y="160"/>
                  <a:pt x="354" y="133"/>
                  <a:pt x="354" y="97"/>
                </a:cubicBezTo>
                <a:cubicBezTo>
                  <a:pt x="354" y="62"/>
                  <a:pt x="354" y="62"/>
                  <a:pt x="354" y="62"/>
                </a:cubicBezTo>
                <a:cubicBezTo>
                  <a:pt x="354" y="26"/>
                  <a:pt x="275" y="0"/>
                  <a:pt x="178" y="0"/>
                </a:cubicBezTo>
                <a:close/>
              </a:path>
            </a:pathLst>
          </a:custGeom>
          <a:solidFill>
            <a:schemeClr val="bg1">
              <a:lumMod val="85000"/>
            </a:schemeClr>
          </a:solidFill>
          <a:ln>
            <a:noFill/>
          </a:ln>
          <a:effectLst/>
        </p:spPr>
        <p:txBody>
          <a:bodyPr wrap="none" lIns="34290" tIns="17145" rIns="34290" bIns="17145" anchor="ctr"/>
          <a:lstStyle/>
          <a:p>
            <a:pPr eaLnBrk="1" hangingPunct="1">
              <a:defRPr/>
            </a:pPr>
            <a:endParaRPr lang="fr-FR"/>
          </a:p>
        </p:txBody>
      </p:sp>
      <p:cxnSp>
        <p:nvCxnSpPr>
          <p:cNvPr id="29" name="Gerade Verbindung 120">
            <a:extLst>
              <a:ext uri="{FF2B5EF4-FFF2-40B4-BE49-F238E27FC236}">
                <a16:creationId xmlns:a16="http://schemas.microsoft.com/office/drawing/2014/main" id="{AE904889-2E19-45E8-9D88-C4A10B7BA32F}"/>
              </a:ext>
            </a:extLst>
          </p:cNvPr>
          <p:cNvCxnSpPr>
            <a:cxnSpLocks/>
            <a:stCxn id="9" idx="1"/>
          </p:cNvCxnSpPr>
          <p:nvPr/>
        </p:nvCxnSpPr>
        <p:spPr bwMode="gray">
          <a:xfrm flipH="1">
            <a:off x="6096000" y="1337199"/>
            <a:ext cx="1698943" cy="1864660"/>
          </a:xfrm>
          <a:prstGeom prst="line">
            <a:avLst/>
          </a:prstGeom>
          <a:ln w="12700">
            <a:solidFill>
              <a:schemeClr val="bg1">
                <a:lumMod val="6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Gerade Verbindung 120">
            <a:extLst>
              <a:ext uri="{FF2B5EF4-FFF2-40B4-BE49-F238E27FC236}">
                <a16:creationId xmlns:a16="http://schemas.microsoft.com/office/drawing/2014/main" id="{340294E8-8B50-4D76-AD50-AD413DB18DF4}"/>
              </a:ext>
            </a:extLst>
          </p:cNvPr>
          <p:cNvCxnSpPr>
            <a:cxnSpLocks/>
            <a:stCxn id="158723" idx="1"/>
          </p:cNvCxnSpPr>
          <p:nvPr/>
        </p:nvCxnSpPr>
        <p:spPr bwMode="gray">
          <a:xfrm flipH="1" flipV="1">
            <a:off x="6096000" y="4101859"/>
            <a:ext cx="1698943" cy="1303949"/>
          </a:xfrm>
          <a:prstGeom prst="line">
            <a:avLst/>
          </a:prstGeom>
          <a:ln w="12700">
            <a:solidFill>
              <a:schemeClr val="bg1">
                <a:lumMod val="6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Gerade Verbindung 120">
            <a:extLst>
              <a:ext uri="{FF2B5EF4-FFF2-40B4-BE49-F238E27FC236}">
                <a16:creationId xmlns:a16="http://schemas.microsoft.com/office/drawing/2014/main" id="{F00CA384-DE73-43E9-A59E-4349A04DD7E3}"/>
              </a:ext>
            </a:extLst>
          </p:cNvPr>
          <p:cNvCxnSpPr>
            <a:cxnSpLocks/>
            <a:stCxn id="11" idx="1"/>
          </p:cNvCxnSpPr>
          <p:nvPr/>
        </p:nvCxnSpPr>
        <p:spPr bwMode="gray">
          <a:xfrm flipH="1">
            <a:off x="6465512" y="3651860"/>
            <a:ext cx="1329431" cy="0"/>
          </a:xfrm>
          <a:prstGeom prst="line">
            <a:avLst/>
          </a:prstGeom>
          <a:ln w="12700">
            <a:solidFill>
              <a:schemeClr val="bg1">
                <a:lumMod val="6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8" name="Gerade Verbindung 120">
            <a:extLst>
              <a:ext uri="{FF2B5EF4-FFF2-40B4-BE49-F238E27FC236}">
                <a16:creationId xmlns:a16="http://schemas.microsoft.com/office/drawing/2014/main" id="{435ADEE5-C2BC-492A-ADEA-9E92772C36E0}"/>
              </a:ext>
            </a:extLst>
          </p:cNvPr>
          <p:cNvCxnSpPr>
            <a:cxnSpLocks/>
          </p:cNvCxnSpPr>
          <p:nvPr/>
        </p:nvCxnSpPr>
        <p:spPr bwMode="gray">
          <a:xfrm flipH="1">
            <a:off x="4397056" y="3651859"/>
            <a:ext cx="1329431" cy="0"/>
          </a:xfrm>
          <a:prstGeom prst="line">
            <a:avLst/>
          </a:prstGeom>
          <a:ln w="12700">
            <a:solidFill>
              <a:schemeClr val="bg1">
                <a:lumMod val="6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016692BA-3145-4E3E-A0FB-1D10773BE8AF}"/>
              </a:ext>
            </a:extLst>
          </p:cNvPr>
          <p:cNvGrpSpPr/>
          <p:nvPr/>
        </p:nvGrpSpPr>
        <p:grpSpPr>
          <a:xfrm>
            <a:off x="239572" y="1316291"/>
            <a:ext cx="3787971" cy="4225418"/>
            <a:chOff x="239572" y="1540390"/>
            <a:chExt cx="3787971" cy="4225418"/>
          </a:xfrm>
        </p:grpSpPr>
        <p:sp>
          <p:nvSpPr>
            <p:cNvPr id="24" name="Titre 2">
              <a:extLst>
                <a:ext uri="{FF2B5EF4-FFF2-40B4-BE49-F238E27FC236}">
                  <a16:creationId xmlns:a16="http://schemas.microsoft.com/office/drawing/2014/main" id="{1AC4D303-9497-4D0F-AF86-DD52278809F1}"/>
                </a:ext>
              </a:extLst>
            </p:cNvPr>
            <p:cNvSpPr txBox="1">
              <a:spLocks/>
            </p:cNvSpPr>
            <p:nvPr/>
          </p:nvSpPr>
          <p:spPr>
            <a:xfrm>
              <a:off x="239572" y="1540390"/>
              <a:ext cx="3787971" cy="4222938"/>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algn="ctr"/>
              <a:r>
                <a:rPr lang="en-US" dirty="0">
                  <a:solidFill>
                    <a:schemeClr val="tx2"/>
                  </a:solidFill>
                </a:rPr>
                <a:t>Help </a:t>
              </a:r>
              <a:r>
                <a:rPr lang="en-US" i="1" dirty="0">
                  <a:solidFill>
                    <a:schemeClr val="tx2"/>
                  </a:solidFill>
                </a:rPr>
                <a:t>Mon Ami Gabi </a:t>
              </a:r>
              <a:r>
                <a:rPr lang="en-US" dirty="0">
                  <a:solidFill>
                    <a:schemeClr val="tx2"/>
                  </a:solidFill>
                </a:rPr>
                <a:t>restaurant to improve its services using </a:t>
              </a:r>
              <a:r>
                <a:rPr lang="en-US" b="1" dirty="0">
                  <a:solidFill>
                    <a:schemeClr val="tx2"/>
                  </a:solidFill>
                </a:rPr>
                <a:t>yelp</a:t>
              </a:r>
            </a:p>
            <a:p>
              <a:pPr algn="ctr"/>
              <a:r>
                <a:rPr lang="en-US" dirty="0">
                  <a:solidFill>
                    <a:schemeClr val="tx2"/>
                  </a:solidFill>
                </a:rPr>
                <a:t>customers feedback </a:t>
              </a:r>
            </a:p>
          </p:txBody>
        </p:sp>
        <p:pic>
          <p:nvPicPr>
            <p:cNvPr id="36" name="Graphic 35" descr="Bulls-eye">
              <a:extLst>
                <a:ext uri="{FF2B5EF4-FFF2-40B4-BE49-F238E27FC236}">
                  <a16:creationId xmlns:a16="http://schemas.microsoft.com/office/drawing/2014/main" id="{86363B34-9558-4D35-9295-DA6C875743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73557" y="5045808"/>
              <a:ext cx="720000" cy="720000"/>
            </a:xfrm>
            <a:prstGeom prst="rect">
              <a:avLst/>
            </a:prstGeom>
          </p:spPr>
        </p:pic>
      </p:grpSp>
      <p:sp>
        <p:nvSpPr>
          <p:cNvPr id="21" name="Titre 2">
            <a:extLst>
              <a:ext uri="{FF2B5EF4-FFF2-40B4-BE49-F238E27FC236}">
                <a16:creationId xmlns:a16="http://schemas.microsoft.com/office/drawing/2014/main" id="{420B1A5D-B772-E340-8D83-FCCA73F3DE26}"/>
              </a:ext>
            </a:extLst>
          </p:cNvPr>
          <p:cNvSpPr txBox="1">
            <a:spLocks/>
          </p:cNvSpPr>
          <p:nvPr/>
        </p:nvSpPr>
        <p:spPr>
          <a:xfrm>
            <a:off x="550863" y="0"/>
            <a:ext cx="11090275"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fr-FR" dirty="0">
                <a:solidFill>
                  <a:schemeClr val="tx2"/>
                </a:solidFill>
              </a:rPr>
              <a:t>Objective</a:t>
            </a:r>
            <a:endParaRPr lang="en-US" dirty="0">
              <a:solidFill>
                <a:schemeClr val="tx2"/>
              </a:solidFill>
            </a:endParaRPr>
          </a:p>
        </p:txBody>
      </p:sp>
    </p:spTree>
    <p:extLst>
      <p:ext uri="{BB962C8B-B14F-4D97-AF65-F5344CB8AC3E}">
        <p14:creationId xmlns:p14="http://schemas.microsoft.com/office/powerpoint/2010/main" val="276774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itre 2">
            <a:extLst>
              <a:ext uri="{FF2B5EF4-FFF2-40B4-BE49-F238E27FC236}">
                <a16:creationId xmlns:a16="http://schemas.microsoft.com/office/drawing/2014/main" id="{78CEA228-E8E9-4E6D-A6AB-01CF1E3945F5}"/>
              </a:ext>
            </a:extLst>
          </p:cNvPr>
          <p:cNvSpPr txBox="1">
            <a:spLocks/>
          </p:cNvSpPr>
          <p:nvPr/>
        </p:nvSpPr>
        <p:spPr>
          <a:xfrm>
            <a:off x="483957" y="-133812"/>
            <a:ext cx="11090275"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fr-FR" dirty="0">
                <a:solidFill>
                  <a:schemeClr val="tx2"/>
                </a:solidFill>
              </a:rPr>
              <a:t>Agenda</a:t>
            </a:r>
            <a:endParaRPr lang="en-US" dirty="0">
              <a:solidFill>
                <a:schemeClr val="tx2"/>
              </a:solidFill>
            </a:endParaRPr>
          </a:p>
        </p:txBody>
      </p:sp>
      <p:sp>
        <p:nvSpPr>
          <p:cNvPr id="28" name="Right Brace 27">
            <a:extLst>
              <a:ext uri="{FF2B5EF4-FFF2-40B4-BE49-F238E27FC236}">
                <a16:creationId xmlns:a16="http://schemas.microsoft.com/office/drawing/2014/main" id="{C9DA242E-7A7B-4D82-AC2E-52153AC33C32}"/>
              </a:ext>
            </a:extLst>
          </p:cNvPr>
          <p:cNvSpPr/>
          <p:nvPr/>
        </p:nvSpPr>
        <p:spPr>
          <a:xfrm rot="5400000">
            <a:off x="2131267" y="4303445"/>
            <a:ext cx="185511" cy="35289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6" name="Right Brace 105">
            <a:extLst>
              <a:ext uri="{FF2B5EF4-FFF2-40B4-BE49-F238E27FC236}">
                <a16:creationId xmlns:a16="http://schemas.microsoft.com/office/drawing/2014/main" id="{5FA3AB78-7DA4-445B-8FCF-D4D17B5A9B8B}"/>
              </a:ext>
            </a:extLst>
          </p:cNvPr>
          <p:cNvSpPr/>
          <p:nvPr/>
        </p:nvSpPr>
        <p:spPr>
          <a:xfrm rot="5400000">
            <a:off x="5960821" y="4307057"/>
            <a:ext cx="203620" cy="3539839"/>
          </a:xfrm>
          <a:prstGeom prst="rightBrace">
            <a:avLst/>
          </a:prstGeom>
          <a:ln>
            <a:solidFill>
              <a:srgbClr val="FF7E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7" name="Right Brace 106">
            <a:extLst>
              <a:ext uri="{FF2B5EF4-FFF2-40B4-BE49-F238E27FC236}">
                <a16:creationId xmlns:a16="http://schemas.microsoft.com/office/drawing/2014/main" id="{1D7B6656-1256-414F-89A6-DE117969CC09}"/>
              </a:ext>
            </a:extLst>
          </p:cNvPr>
          <p:cNvSpPr/>
          <p:nvPr/>
        </p:nvSpPr>
        <p:spPr>
          <a:xfrm rot="5400000">
            <a:off x="9793457" y="4307060"/>
            <a:ext cx="203620" cy="3539837"/>
          </a:xfrm>
          <a:prstGeom prst="rightBrace">
            <a:avLst/>
          </a:prstGeom>
          <a:ln>
            <a:solidFill>
              <a:srgbClr val="0F999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Rectangle 30">
            <a:extLst>
              <a:ext uri="{FF2B5EF4-FFF2-40B4-BE49-F238E27FC236}">
                <a16:creationId xmlns:a16="http://schemas.microsoft.com/office/drawing/2014/main" id="{ED0213F6-7EAC-4E1A-8F71-0AE2456FC2D9}"/>
              </a:ext>
            </a:extLst>
          </p:cNvPr>
          <p:cNvSpPr/>
          <p:nvPr/>
        </p:nvSpPr>
        <p:spPr>
          <a:xfrm>
            <a:off x="886007" y="6190510"/>
            <a:ext cx="2662908" cy="338554"/>
          </a:xfrm>
          <a:prstGeom prst="rect">
            <a:avLst/>
          </a:prstGeom>
        </p:spPr>
        <p:txBody>
          <a:bodyPr wrap="none">
            <a:spAutoFit/>
          </a:bodyPr>
          <a:lstStyle/>
          <a:p>
            <a:r>
              <a:rPr lang="en-US" sz="1600" b="1" kern="0" spc="300" dirty="0">
                <a:solidFill>
                  <a:srgbClr val="69AFD3"/>
                </a:solidFill>
              </a:rPr>
              <a:t>Wednesday, 25</a:t>
            </a:r>
            <a:r>
              <a:rPr lang="en-US" sz="1600" b="1" kern="0" spc="300" baseline="30000" dirty="0">
                <a:solidFill>
                  <a:srgbClr val="69AFD3"/>
                </a:solidFill>
              </a:rPr>
              <a:t>th</a:t>
            </a:r>
            <a:endParaRPr lang="en-US" sz="1600" b="1" kern="0" spc="300" dirty="0">
              <a:solidFill>
                <a:srgbClr val="69AFD3"/>
              </a:solidFill>
            </a:endParaRPr>
          </a:p>
        </p:txBody>
      </p:sp>
      <p:sp>
        <p:nvSpPr>
          <p:cNvPr id="123" name="Rectangle 122">
            <a:extLst>
              <a:ext uri="{FF2B5EF4-FFF2-40B4-BE49-F238E27FC236}">
                <a16:creationId xmlns:a16="http://schemas.microsoft.com/office/drawing/2014/main" id="{68BDAD48-61B2-4234-89C3-2EF96DB59AD4}"/>
              </a:ext>
            </a:extLst>
          </p:cNvPr>
          <p:cNvSpPr/>
          <p:nvPr/>
        </p:nvSpPr>
        <p:spPr>
          <a:xfrm>
            <a:off x="4888445" y="6190510"/>
            <a:ext cx="2364750" cy="338554"/>
          </a:xfrm>
          <a:prstGeom prst="rect">
            <a:avLst/>
          </a:prstGeom>
        </p:spPr>
        <p:txBody>
          <a:bodyPr wrap="none">
            <a:spAutoFit/>
          </a:bodyPr>
          <a:lstStyle/>
          <a:p>
            <a:r>
              <a:rPr lang="en-US" sz="1600" b="1" kern="0" spc="300" dirty="0">
                <a:solidFill>
                  <a:srgbClr val="FF7E83"/>
                </a:solidFill>
              </a:rPr>
              <a:t>Thursday, 26</a:t>
            </a:r>
            <a:r>
              <a:rPr lang="en-US" sz="1600" b="1" kern="0" spc="300" baseline="30000" dirty="0">
                <a:solidFill>
                  <a:srgbClr val="FF7E83"/>
                </a:solidFill>
              </a:rPr>
              <a:t>th</a:t>
            </a:r>
            <a:endParaRPr lang="fr-FR" sz="1600" dirty="0">
              <a:solidFill>
                <a:srgbClr val="FF7E83"/>
              </a:solidFill>
            </a:endParaRPr>
          </a:p>
        </p:txBody>
      </p:sp>
      <p:sp>
        <p:nvSpPr>
          <p:cNvPr id="124" name="Rectangle 123">
            <a:extLst>
              <a:ext uri="{FF2B5EF4-FFF2-40B4-BE49-F238E27FC236}">
                <a16:creationId xmlns:a16="http://schemas.microsoft.com/office/drawing/2014/main" id="{AEBD4B4E-03C7-4D36-A805-DE54A377400B}"/>
              </a:ext>
            </a:extLst>
          </p:cNvPr>
          <p:cNvSpPr/>
          <p:nvPr/>
        </p:nvSpPr>
        <p:spPr>
          <a:xfrm>
            <a:off x="8930080" y="6190510"/>
            <a:ext cx="1938351" cy="338554"/>
          </a:xfrm>
          <a:prstGeom prst="rect">
            <a:avLst/>
          </a:prstGeom>
        </p:spPr>
        <p:txBody>
          <a:bodyPr wrap="none">
            <a:spAutoFit/>
          </a:bodyPr>
          <a:lstStyle/>
          <a:p>
            <a:r>
              <a:rPr lang="en-US" sz="1600" b="1" kern="0" spc="300" dirty="0">
                <a:solidFill>
                  <a:srgbClr val="0F999C"/>
                </a:solidFill>
              </a:rPr>
              <a:t>Friday, 27</a:t>
            </a:r>
            <a:r>
              <a:rPr lang="en-US" sz="1600" b="1" kern="0" spc="300" baseline="30000" dirty="0">
                <a:solidFill>
                  <a:srgbClr val="0F999C"/>
                </a:solidFill>
              </a:rPr>
              <a:t>th</a:t>
            </a:r>
            <a:endParaRPr lang="fr-FR" sz="1600" dirty="0">
              <a:solidFill>
                <a:srgbClr val="0F999C"/>
              </a:solidFill>
            </a:endParaRPr>
          </a:p>
        </p:txBody>
      </p:sp>
      <p:sp>
        <p:nvSpPr>
          <p:cNvPr id="57" name="Rechteck 127">
            <a:extLst>
              <a:ext uri="{FF2B5EF4-FFF2-40B4-BE49-F238E27FC236}">
                <a16:creationId xmlns:a16="http://schemas.microsoft.com/office/drawing/2014/main" id="{F02C3B77-83D2-427A-B34C-D1B77FA2C54A}"/>
              </a:ext>
            </a:extLst>
          </p:cNvPr>
          <p:cNvSpPr/>
          <p:nvPr/>
        </p:nvSpPr>
        <p:spPr bwMode="gray">
          <a:xfrm>
            <a:off x="6178732" y="2438177"/>
            <a:ext cx="1937650" cy="800876"/>
          </a:xfrm>
          <a:prstGeom prst="rect">
            <a:avLst/>
          </a:prstGeom>
        </p:spPr>
        <p:txBody>
          <a:bodyPr wrap="square" lIns="72000" tIns="46800" rIns="72000">
            <a:noAutofit/>
          </a:bodyPr>
          <a:lstStyle/>
          <a:p>
            <a:pPr marL="0" marR="0" lvl="0" indent="0" algn="l" defTabSz="801608" rtl="0" eaLnBrk="1" fontAlgn="auto" latinLnBrk="0" hangingPunct="1">
              <a:lnSpc>
                <a:spcPct val="100000"/>
              </a:lnSpc>
              <a:spcBef>
                <a:spcPts val="0"/>
              </a:spcBef>
              <a:spcAft>
                <a:spcPts val="400"/>
              </a:spcAft>
              <a:buClrTx/>
              <a:buSzTx/>
              <a:buFontTx/>
              <a:buNone/>
              <a:tabLst/>
              <a:defRPr/>
            </a:pPr>
            <a:r>
              <a:rPr kumimoji="0" lang="en-US" sz="1050" b="0" i="0" u="none" strike="noStrike" kern="1200" cap="none" spc="0" normalizeH="0" baseline="0" noProof="0" dirty="0">
                <a:ln>
                  <a:noFill/>
                </a:ln>
                <a:solidFill>
                  <a:srgbClr val="FF7E83"/>
                </a:solidFill>
                <a:effectLst/>
                <a:uLnTx/>
                <a:uFillTx/>
                <a:latin typeface="Verdana"/>
                <a:ea typeface="+mn-ea"/>
                <a:cs typeface="+mn-cs"/>
              </a:rPr>
              <a:t>Recommendation</a:t>
            </a:r>
          </a:p>
          <a:p>
            <a:pPr defTabSz="801608">
              <a:spcAft>
                <a:spcPts val="400"/>
              </a:spcAft>
              <a:defRPr/>
            </a:pPr>
            <a:r>
              <a:rPr lang="en-US" sz="1050" dirty="0">
                <a:solidFill>
                  <a:prstClr val="black"/>
                </a:solidFill>
              </a:rPr>
              <a:t>Provide visibility on strengths and weaknesses for the restaurant</a:t>
            </a:r>
          </a:p>
        </p:txBody>
      </p:sp>
      <p:sp>
        <p:nvSpPr>
          <p:cNvPr id="61" name="Rechteck 125">
            <a:extLst>
              <a:ext uri="{FF2B5EF4-FFF2-40B4-BE49-F238E27FC236}">
                <a16:creationId xmlns:a16="http://schemas.microsoft.com/office/drawing/2014/main" id="{D2FFA42B-6222-4C72-AB64-2E651301A1E1}"/>
              </a:ext>
            </a:extLst>
          </p:cNvPr>
          <p:cNvSpPr/>
          <p:nvPr/>
        </p:nvSpPr>
        <p:spPr bwMode="gray">
          <a:xfrm>
            <a:off x="4423341" y="1024727"/>
            <a:ext cx="1773713" cy="797327"/>
          </a:xfrm>
          <a:prstGeom prst="rect">
            <a:avLst/>
          </a:prstGeom>
        </p:spPr>
        <p:txBody>
          <a:bodyPr wrap="square" lIns="72000" tIns="46800" rIns="72000">
            <a:noAutofit/>
          </a:bodyPr>
          <a:lstStyle/>
          <a:p>
            <a:pPr lvl="0" defTabSz="801608">
              <a:spcAft>
                <a:spcPts val="400"/>
              </a:spcAft>
              <a:defRPr/>
            </a:pPr>
            <a:r>
              <a:rPr lang="en-US" sz="1050" dirty="0">
                <a:solidFill>
                  <a:srgbClr val="FF7E83"/>
                </a:solidFill>
              </a:rPr>
              <a:t>Classification Model</a:t>
            </a:r>
          </a:p>
          <a:p>
            <a:pPr lvl="0" defTabSz="801608">
              <a:spcAft>
                <a:spcPts val="400"/>
              </a:spcAft>
              <a:defRPr/>
            </a:pPr>
            <a:r>
              <a:rPr lang="en-US" sz="1050" dirty="0"/>
              <a:t>Predict the restaurant ratings (Binary classification)</a:t>
            </a:r>
          </a:p>
        </p:txBody>
      </p:sp>
      <p:sp>
        <p:nvSpPr>
          <p:cNvPr id="62" name="Eingekerbter Richtungspfeil 145">
            <a:extLst>
              <a:ext uri="{FF2B5EF4-FFF2-40B4-BE49-F238E27FC236}">
                <a16:creationId xmlns:a16="http://schemas.microsoft.com/office/drawing/2014/main" id="{876CDF40-062D-47D5-AC65-33B9BCFCC36A}"/>
              </a:ext>
            </a:extLst>
          </p:cNvPr>
          <p:cNvSpPr/>
          <p:nvPr/>
        </p:nvSpPr>
        <p:spPr bwMode="gray">
          <a:xfrm>
            <a:off x="4297236" y="1944966"/>
            <a:ext cx="1800000" cy="462787"/>
          </a:xfrm>
          <a:prstGeom prst="chevron">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Verdana"/>
                <a:ea typeface="+mn-ea"/>
                <a:cs typeface="+mn-cs"/>
              </a:rPr>
              <a:t>Morning</a:t>
            </a:r>
          </a:p>
        </p:txBody>
      </p:sp>
      <p:sp>
        <p:nvSpPr>
          <p:cNvPr id="63" name="Eingekerbter Richtungspfeil 146">
            <a:extLst>
              <a:ext uri="{FF2B5EF4-FFF2-40B4-BE49-F238E27FC236}">
                <a16:creationId xmlns:a16="http://schemas.microsoft.com/office/drawing/2014/main" id="{A24490D7-6B9C-4B0D-A587-E3C62608C488}"/>
              </a:ext>
            </a:extLst>
          </p:cNvPr>
          <p:cNvSpPr/>
          <p:nvPr/>
        </p:nvSpPr>
        <p:spPr bwMode="gray">
          <a:xfrm>
            <a:off x="6032558" y="1944966"/>
            <a:ext cx="1800000" cy="462787"/>
          </a:xfrm>
          <a:prstGeom prst="chevron">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Verdana"/>
                <a:ea typeface="+mn-ea"/>
                <a:cs typeface="+mn-cs"/>
              </a:rPr>
              <a:t>Afternoon</a:t>
            </a:r>
            <a:endParaRPr kumimoji="0" lang="en-US" sz="1600" b="0" i="0" u="none" strike="noStrike" kern="1200" cap="none" spc="0" normalizeH="0" baseline="0" noProof="0" dirty="0">
              <a:ln>
                <a:noFill/>
              </a:ln>
              <a:solidFill>
                <a:prstClr val="black"/>
              </a:solidFill>
              <a:effectLst/>
              <a:uLnTx/>
              <a:uFillTx/>
              <a:latin typeface="Verdana"/>
              <a:ea typeface="+mn-ea"/>
              <a:cs typeface="+mn-cs"/>
            </a:endParaRPr>
          </a:p>
        </p:txBody>
      </p:sp>
      <p:sp>
        <p:nvSpPr>
          <p:cNvPr id="68" name="Rechteck 127">
            <a:extLst>
              <a:ext uri="{FF2B5EF4-FFF2-40B4-BE49-F238E27FC236}">
                <a16:creationId xmlns:a16="http://schemas.microsoft.com/office/drawing/2014/main" id="{0DD001CA-EAD7-4D3D-AAD7-C17DE3FD0C3C}"/>
              </a:ext>
            </a:extLst>
          </p:cNvPr>
          <p:cNvSpPr/>
          <p:nvPr/>
        </p:nvSpPr>
        <p:spPr bwMode="gray">
          <a:xfrm>
            <a:off x="10056678" y="2438178"/>
            <a:ext cx="1417029" cy="930541"/>
          </a:xfrm>
          <a:prstGeom prst="rect">
            <a:avLst/>
          </a:prstGeom>
        </p:spPr>
        <p:txBody>
          <a:bodyPr wrap="square" lIns="72000" tIns="46800" rIns="72000">
            <a:noAutofit/>
          </a:bodyPr>
          <a:lstStyle/>
          <a:p>
            <a:pPr marL="0" marR="0" lvl="0" indent="0" algn="l" defTabSz="801608" rtl="0" eaLnBrk="1" fontAlgn="auto" latinLnBrk="0" hangingPunct="1">
              <a:lnSpc>
                <a:spcPct val="100000"/>
              </a:lnSpc>
              <a:spcBef>
                <a:spcPts val="0"/>
              </a:spcBef>
              <a:spcAft>
                <a:spcPts val="400"/>
              </a:spcAft>
              <a:buClrTx/>
              <a:buSzTx/>
              <a:buFontTx/>
              <a:buNone/>
              <a:tabLst/>
              <a:defRPr/>
            </a:pPr>
            <a:r>
              <a:rPr lang="en-US" sz="1050" dirty="0">
                <a:solidFill>
                  <a:srgbClr val="0F999C"/>
                </a:solidFill>
                <a:latin typeface="Verdana"/>
              </a:rPr>
              <a:t>Client Presentation</a:t>
            </a:r>
          </a:p>
          <a:p>
            <a:pPr lvl="0" defTabSz="801608">
              <a:spcAft>
                <a:spcPts val="400"/>
              </a:spcAft>
              <a:defRPr/>
            </a:pPr>
            <a:r>
              <a:rPr kumimoji="0" lang="en-US" sz="1050" b="1" i="0" u="none" strike="noStrike" kern="1200" cap="none" spc="0" normalizeH="0" baseline="0" noProof="0" dirty="0">
                <a:ln>
                  <a:noFill/>
                </a:ln>
                <a:solidFill>
                  <a:prstClr val="black"/>
                </a:solidFill>
                <a:effectLst/>
                <a:uLnTx/>
                <a:uFillTx/>
                <a:latin typeface="Verdana"/>
                <a:ea typeface="+mn-ea"/>
                <a:cs typeface="+mn-cs"/>
              </a:rPr>
              <a:t>Presentation</a:t>
            </a:r>
            <a:r>
              <a:rPr kumimoji="0" lang="en-US" sz="1050" b="0" i="0" u="none" strike="noStrike" kern="1200" cap="none" spc="0" normalizeH="0" baseline="0" noProof="0" dirty="0">
                <a:ln>
                  <a:noFill/>
                </a:ln>
                <a:solidFill>
                  <a:prstClr val="black"/>
                </a:solidFill>
                <a:effectLst/>
                <a:uLnTx/>
                <a:uFillTx/>
                <a:latin typeface="Verdana"/>
                <a:ea typeface="+mn-ea"/>
                <a:cs typeface="+mn-cs"/>
              </a:rPr>
              <a:t> and questions</a:t>
            </a:r>
          </a:p>
          <a:p>
            <a:pPr lvl="0" defTabSz="801608">
              <a:spcAft>
                <a:spcPts val="400"/>
              </a:spcAft>
              <a:defRPr/>
            </a:pPr>
            <a:r>
              <a:rPr lang="en-US" sz="1050" dirty="0">
                <a:solidFill>
                  <a:prstClr val="black"/>
                </a:solidFill>
                <a:latin typeface="Verdana"/>
              </a:rPr>
              <a:t>Feedback Session</a:t>
            </a:r>
            <a:endParaRPr kumimoji="0" lang="en-US" sz="1050" b="0" i="0" u="none" strike="noStrike" kern="1200" cap="none" spc="0" normalizeH="0" baseline="0" noProof="0" dirty="0">
              <a:ln>
                <a:noFill/>
              </a:ln>
              <a:solidFill>
                <a:srgbClr val="0F999C"/>
              </a:solidFill>
              <a:effectLst/>
              <a:uLnTx/>
              <a:uFillTx/>
              <a:latin typeface="Verdana"/>
              <a:ea typeface="+mn-ea"/>
              <a:cs typeface="+mn-cs"/>
            </a:endParaRPr>
          </a:p>
        </p:txBody>
      </p:sp>
      <p:sp>
        <p:nvSpPr>
          <p:cNvPr id="69" name="Rechteck 125">
            <a:extLst>
              <a:ext uri="{FF2B5EF4-FFF2-40B4-BE49-F238E27FC236}">
                <a16:creationId xmlns:a16="http://schemas.microsoft.com/office/drawing/2014/main" id="{396BA6E8-3A0F-4F32-B3A6-A0EBB8C31E11}"/>
              </a:ext>
            </a:extLst>
          </p:cNvPr>
          <p:cNvSpPr/>
          <p:nvPr/>
        </p:nvSpPr>
        <p:spPr bwMode="gray">
          <a:xfrm>
            <a:off x="8288631" y="1024727"/>
            <a:ext cx="1983893" cy="797327"/>
          </a:xfrm>
          <a:prstGeom prst="rect">
            <a:avLst/>
          </a:prstGeom>
        </p:spPr>
        <p:txBody>
          <a:bodyPr wrap="square" lIns="72000" tIns="46800" rIns="72000">
            <a:noAutofit/>
          </a:bodyPr>
          <a:lstStyle/>
          <a:p>
            <a:pPr lvl="0" defTabSz="801608">
              <a:spcAft>
                <a:spcPts val="400"/>
              </a:spcAft>
              <a:defRPr/>
            </a:pPr>
            <a:r>
              <a:rPr lang="en-US" sz="1050" dirty="0">
                <a:solidFill>
                  <a:srgbClr val="0F999C"/>
                </a:solidFill>
              </a:rPr>
              <a:t>Recommendation</a:t>
            </a:r>
          </a:p>
          <a:p>
            <a:pPr lvl="0" defTabSz="801608">
              <a:spcAft>
                <a:spcPts val="400"/>
              </a:spcAft>
              <a:defRPr/>
            </a:pPr>
            <a:r>
              <a:rPr lang="en-US" sz="1050" dirty="0">
                <a:solidFill>
                  <a:prstClr val="black"/>
                </a:solidFill>
              </a:rPr>
              <a:t>Provide visibility on strengths and weaknesses for the restaurant</a:t>
            </a:r>
          </a:p>
        </p:txBody>
      </p:sp>
      <p:sp>
        <p:nvSpPr>
          <p:cNvPr id="70" name="Eingekerbter Richtungspfeil 145">
            <a:extLst>
              <a:ext uri="{FF2B5EF4-FFF2-40B4-BE49-F238E27FC236}">
                <a16:creationId xmlns:a16="http://schemas.microsoft.com/office/drawing/2014/main" id="{4CF301FC-966B-45A3-B81C-F4B11857F1EB}"/>
              </a:ext>
            </a:extLst>
          </p:cNvPr>
          <p:cNvSpPr/>
          <p:nvPr/>
        </p:nvSpPr>
        <p:spPr bwMode="gray">
          <a:xfrm>
            <a:off x="8125348" y="1944967"/>
            <a:ext cx="1800000" cy="462787"/>
          </a:xfrm>
          <a:prstGeom prst="chevron">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Verdana"/>
                <a:ea typeface="+mn-ea"/>
                <a:cs typeface="+mn-cs"/>
              </a:rPr>
              <a:t>Morning</a:t>
            </a:r>
          </a:p>
        </p:txBody>
      </p:sp>
      <p:sp>
        <p:nvSpPr>
          <p:cNvPr id="71" name="Eingekerbter Richtungspfeil 146">
            <a:extLst>
              <a:ext uri="{FF2B5EF4-FFF2-40B4-BE49-F238E27FC236}">
                <a16:creationId xmlns:a16="http://schemas.microsoft.com/office/drawing/2014/main" id="{2FBAD831-497B-44A8-A428-5FFA9374E853}"/>
              </a:ext>
            </a:extLst>
          </p:cNvPr>
          <p:cNvSpPr/>
          <p:nvPr/>
        </p:nvSpPr>
        <p:spPr bwMode="gray">
          <a:xfrm>
            <a:off x="9865192" y="1944967"/>
            <a:ext cx="1800000" cy="462787"/>
          </a:xfrm>
          <a:prstGeom prst="chevron">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Verdana"/>
                <a:ea typeface="+mn-ea"/>
                <a:cs typeface="+mn-cs"/>
              </a:rPr>
              <a:t>Afternoon</a:t>
            </a:r>
            <a:endParaRPr kumimoji="0" lang="en-US" sz="1600" b="0" i="0" u="none" strike="noStrike" kern="1200" cap="none" spc="0" normalizeH="0" baseline="0" noProof="0" dirty="0">
              <a:ln>
                <a:noFill/>
              </a:ln>
              <a:solidFill>
                <a:prstClr val="black"/>
              </a:solidFill>
              <a:effectLst/>
              <a:uLnTx/>
              <a:uFillTx/>
              <a:latin typeface="Verdana"/>
              <a:ea typeface="+mn-ea"/>
              <a:cs typeface="+mn-cs"/>
            </a:endParaRPr>
          </a:p>
        </p:txBody>
      </p:sp>
      <p:sp>
        <p:nvSpPr>
          <p:cNvPr id="54" name="Rechteck 127">
            <a:extLst>
              <a:ext uri="{FF2B5EF4-FFF2-40B4-BE49-F238E27FC236}">
                <a16:creationId xmlns:a16="http://schemas.microsoft.com/office/drawing/2014/main" id="{F898AD22-6F00-49B7-918C-1E38A680CDC9}"/>
              </a:ext>
            </a:extLst>
          </p:cNvPr>
          <p:cNvSpPr/>
          <p:nvPr/>
        </p:nvSpPr>
        <p:spPr bwMode="gray">
          <a:xfrm>
            <a:off x="2367329" y="2438177"/>
            <a:ext cx="1835995" cy="800876"/>
          </a:xfrm>
          <a:prstGeom prst="rect">
            <a:avLst/>
          </a:prstGeom>
        </p:spPr>
        <p:txBody>
          <a:bodyPr wrap="square" lIns="72000" tIns="46800" rIns="72000">
            <a:noAutofit/>
          </a:bodyPr>
          <a:lstStyle/>
          <a:p>
            <a:pPr marL="0" marR="0" lvl="0" indent="0" algn="l" defTabSz="801608" rtl="0" eaLnBrk="1" fontAlgn="auto" latinLnBrk="0" hangingPunct="1">
              <a:lnSpc>
                <a:spcPct val="100000"/>
              </a:lnSpc>
              <a:spcBef>
                <a:spcPts val="0"/>
              </a:spcBef>
              <a:spcAft>
                <a:spcPts val="400"/>
              </a:spcAft>
              <a:buClrTx/>
              <a:buSzTx/>
              <a:buFontTx/>
              <a:buNone/>
              <a:tabLst/>
              <a:defRPr/>
            </a:pPr>
            <a:r>
              <a:rPr kumimoji="0" lang="en-US" sz="1050" b="0" i="0" u="none" strike="noStrike" kern="1200" cap="none" spc="0" normalizeH="0" baseline="0" noProof="0" dirty="0">
                <a:ln>
                  <a:noFill/>
                </a:ln>
                <a:solidFill>
                  <a:srgbClr val="69AFD3"/>
                </a:solidFill>
                <a:effectLst/>
                <a:uLnTx/>
                <a:uFillTx/>
                <a:latin typeface="Verdana"/>
                <a:ea typeface="+mn-ea"/>
                <a:cs typeface="+mn-cs"/>
              </a:rPr>
              <a:t>Classification Model</a:t>
            </a:r>
          </a:p>
          <a:p>
            <a:pPr lvl="0" defTabSz="801608">
              <a:spcAft>
                <a:spcPts val="400"/>
              </a:spcAft>
              <a:defRPr/>
            </a:pPr>
            <a:r>
              <a:rPr lang="en-US" sz="1050" dirty="0"/>
              <a:t>Predict the restaurant ratings (Binary classification)</a:t>
            </a:r>
          </a:p>
        </p:txBody>
      </p:sp>
      <p:sp>
        <p:nvSpPr>
          <p:cNvPr id="55" name="Rechteck 125">
            <a:extLst>
              <a:ext uri="{FF2B5EF4-FFF2-40B4-BE49-F238E27FC236}">
                <a16:creationId xmlns:a16="http://schemas.microsoft.com/office/drawing/2014/main" id="{3EBF9BA2-72FD-40CD-814F-683CA406CA2F}"/>
              </a:ext>
            </a:extLst>
          </p:cNvPr>
          <p:cNvSpPr/>
          <p:nvPr/>
        </p:nvSpPr>
        <p:spPr bwMode="gray">
          <a:xfrm>
            <a:off x="535744" y="1024727"/>
            <a:ext cx="1644837" cy="764650"/>
          </a:xfrm>
          <a:prstGeom prst="rect">
            <a:avLst/>
          </a:prstGeom>
        </p:spPr>
        <p:txBody>
          <a:bodyPr wrap="square" lIns="72000" tIns="46800" rIns="72000">
            <a:noAutofit/>
          </a:bodyPr>
          <a:lstStyle/>
          <a:p>
            <a:pPr marL="0" marR="0" lvl="0" indent="0" algn="l" defTabSz="801608" rtl="0" eaLnBrk="1" fontAlgn="auto" latinLnBrk="0" hangingPunct="1">
              <a:lnSpc>
                <a:spcPct val="100000"/>
              </a:lnSpc>
              <a:spcBef>
                <a:spcPts val="0"/>
              </a:spcBef>
              <a:spcAft>
                <a:spcPts val="400"/>
              </a:spcAft>
              <a:buClrTx/>
              <a:buSzTx/>
              <a:buFontTx/>
              <a:buNone/>
              <a:tabLst/>
              <a:defRPr/>
            </a:pPr>
            <a:r>
              <a:rPr kumimoji="0" lang="en-US" sz="1050" b="0" i="0" u="none" strike="noStrike" kern="1200" cap="none" spc="0" normalizeH="0" baseline="0" noProof="0" dirty="0">
                <a:ln>
                  <a:noFill/>
                </a:ln>
                <a:solidFill>
                  <a:srgbClr val="69AFD3"/>
                </a:solidFill>
                <a:effectLst/>
                <a:uLnTx/>
                <a:uFillTx/>
                <a:latin typeface="Verdana"/>
                <a:ea typeface="+mn-ea"/>
                <a:cs typeface="+mn-cs"/>
              </a:rPr>
              <a:t>Classification Model</a:t>
            </a:r>
          </a:p>
          <a:p>
            <a:pPr lvl="0" defTabSz="801608">
              <a:spcAft>
                <a:spcPts val="400"/>
              </a:spcAft>
              <a:defRPr/>
            </a:pPr>
            <a:r>
              <a:rPr lang="en-US" sz="1050" dirty="0"/>
              <a:t>Predict the restaurant ratings (Binary classification)</a:t>
            </a:r>
          </a:p>
        </p:txBody>
      </p:sp>
      <p:sp>
        <p:nvSpPr>
          <p:cNvPr id="58" name="Eingekerbter Richtungspfeil 145">
            <a:extLst>
              <a:ext uri="{FF2B5EF4-FFF2-40B4-BE49-F238E27FC236}">
                <a16:creationId xmlns:a16="http://schemas.microsoft.com/office/drawing/2014/main" id="{6E0197BA-04AC-4B41-A5F4-B59B5388A535}"/>
              </a:ext>
            </a:extLst>
          </p:cNvPr>
          <p:cNvSpPr/>
          <p:nvPr/>
        </p:nvSpPr>
        <p:spPr bwMode="gray">
          <a:xfrm>
            <a:off x="459545" y="1944966"/>
            <a:ext cx="1800000" cy="462787"/>
          </a:xfrm>
          <a:prstGeom prst="chevron">
            <a:avLst/>
          </a:prstGeom>
          <a:solidFill>
            <a:srgbClr val="69A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Verdana"/>
                <a:ea typeface="+mn-ea"/>
                <a:cs typeface="+mn-cs"/>
              </a:rPr>
              <a:t>Morning</a:t>
            </a:r>
          </a:p>
        </p:txBody>
      </p:sp>
      <p:sp>
        <p:nvSpPr>
          <p:cNvPr id="59" name="Eingekerbter Richtungspfeil 146">
            <a:extLst>
              <a:ext uri="{FF2B5EF4-FFF2-40B4-BE49-F238E27FC236}">
                <a16:creationId xmlns:a16="http://schemas.microsoft.com/office/drawing/2014/main" id="{C21FC7A4-E253-46CA-8CF5-167854FE8BC5}"/>
              </a:ext>
            </a:extLst>
          </p:cNvPr>
          <p:cNvSpPr/>
          <p:nvPr/>
        </p:nvSpPr>
        <p:spPr bwMode="gray">
          <a:xfrm>
            <a:off x="2188502" y="1944966"/>
            <a:ext cx="1800000" cy="462787"/>
          </a:xfrm>
          <a:prstGeom prst="chevron">
            <a:avLst/>
          </a:prstGeom>
          <a:solidFill>
            <a:srgbClr val="69A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Verdana"/>
                <a:ea typeface="+mn-ea"/>
                <a:cs typeface="+mn-cs"/>
              </a:rPr>
              <a:t>Afternoon</a:t>
            </a:r>
            <a:endParaRPr kumimoji="0" lang="en-US" sz="1600" b="0" i="0" u="none" strike="noStrike" kern="1200" cap="none" spc="0" normalizeH="0" baseline="0" noProof="0" dirty="0">
              <a:ln>
                <a:noFill/>
              </a:ln>
              <a:solidFill>
                <a:prstClr val="black"/>
              </a:solidFill>
              <a:effectLst/>
              <a:uLnTx/>
              <a:uFillTx/>
              <a:latin typeface="Verdana"/>
              <a:ea typeface="+mn-ea"/>
              <a:cs typeface="+mn-cs"/>
            </a:endParaRPr>
          </a:p>
        </p:txBody>
      </p:sp>
      <p:sp>
        <p:nvSpPr>
          <p:cNvPr id="95" name="Freeform 9">
            <a:extLst>
              <a:ext uri="{FF2B5EF4-FFF2-40B4-BE49-F238E27FC236}">
                <a16:creationId xmlns:a16="http://schemas.microsoft.com/office/drawing/2014/main" id="{C08B0095-E472-4505-8AFC-819D8631BCC2}"/>
              </a:ext>
            </a:extLst>
          </p:cNvPr>
          <p:cNvSpPr>
            <a:spLocks noChangeAspect="1" noChangeArrowheads="1"/>
          </p:cNvSpPr>
          <p:nvPr/>
        </p:nvSpPr>
        <p:spPr bwMode="auto">
          <a:xfrm>
            <a:off x="2926502" y="1486225"/>
            <a:ext cx="324000" cy="324000"/>
          </a:xfrm>
          <a:custGeom>
            <a:avLst/>
            <a:gdLst>
              <a:gd name="T0" fmla="*/ 95593 w 426"/>
              <a:gd name="T1" fmla="*/ 0 h 426"/>
              <a:gd name="T2" fmla="*/ 95593 w 426"/>
              <a:gd name="T3" fmla="*/ 0 h 426"/>
              <a:gd name="T4" fmla="*/ 0 w 426"/>
              <a:gd name="T5" fmla="*/ 96044 h 426"/>
              <a:gd name="T6" fmla="*/ 95593 w 426"/>
              <a:gd name="T7" fmla="*/ 191636 h 426"/>
              <a:gd name="T8" fmla="*/ 191636 w 426"/>
              <a:gd name="T9" fmla="*/ 96044 h 426"/>
              <a:gd name="T10" fmla="*/ 95593 w 426"/>
              <a:gd name="T11" fmla="*/ 0 h 426"/>
              <a:gd name="T12" fmla="*/ 103258 w 426"/>
              <a:gd name="T13" fmla="*/ 175854 h 426"/>
              <a:gd name="T14" fmla="*/ 103258 w 426"/>
              <a:gd name="T15" fmla="*/ 175854 h 426"/>
              <a:gd name="T16" fmla="*/ 103258 w 426"/>
              <a:gd name="T17" fmla="*/ 131665 h 426"/>
              <a:gd name="T18" fmla="*/ 87476 w 426"/>
              <a:gd name="T19" fmla="*/ 131665 h 426"/>
              <a:gd name="T20" fmla="*/ 87476 w 426"/>
              <a:gd name="T21" fmla="*/ 175854 h 426"/>
              <a:gd name="T22" fmla="*/ 15782 w 426"/>
              <a:gd name="T23" fmla="*/ 103709 h 426"/>
              <a:gd name="T24" fmla="*/ 59520 w 426"/>
              <a:gd name="T25" fmla="*/ 103709 h 426"/>
              <a:gd name="T26" fmla="*/ 59520 w 426"/>
              <a:gd name="T27" fmla="*/ 87927 h 426"/>
              <a:gd name="T28" fmla="*/ 15782 w 426"/>
              <a:gd name="T29" fmla="*/ 87927 h 426"/>
              <a:gd name="T30" fmla="*/ 87476 w 426"/>
              <a:gd name="T31" fmla="*/ 19840 h 426"/>
              <a:gd name="T32" fmla="*/ 87476 w 426"/>
              <a:gd name="T33" fmla="*/ 64029 h 426"/>
              <a:gd name="T34" fmla="*/ 103258 w 426"/>
              <a:gd name="T35" fmla="*/ 64029 h 426"/>
              <a:gd name="T36" fmla="*/ 103258 w 426"/>
              <a:gd name="T37" fmla="*/ 19840 h 426"/>
              <a:gd name="T38" fmla="*/ 171345 w 426"/>
              <a:gd name="T39" fmla="*/ 87927 h 426"/>
              <a:gd name="T40" fmla="*/ 131665 w 426"/>
              <a:gd name="T41" fmla="*/ 87927 h 426"/>
              <a:gd name="T42" fmla="*/ 131665 w 426"/>
              <a:gd name="T43" fmla="*/ 103709 h 426"/>
              <a:gd name="T44" fmla="*/ 171345 w 426"/>
              <a:gd name="T45" fmla="*/ 103709 h 426"/>
              <a:gd name="T46" fmla="*/ 103258 w 426"/>
              <a:gd name="T47" fmla="*/ 175854 h 4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rgbClr val="69AFD3"/>
          </a:solidFill>
          <a:ln>
            <a:noFill/>
          </a:ln>
          <a:effectLst/>
        </p:spPr>
        <p:txBody>
          <a:bodyPr wrap="none" lIns="34290" tIns="17145" rIns="34290" bIns="17145" anchor="ctr"/>
          <a:lstStyle/>
          <a:p>
            <a:pPr eaLnBrk="1" hangingPunct="1">
              <a:defRPr/>
            </a:pPr>
            <a:endParaRPr lang="fr-FR"/>
          </a:p>
        </p:txBody>
      </p:sp>
      <p:sp>
        <p:nvSpPr>
          <p:cNvPr id="96" name="Freeform 9">
            <a:extLst>
              <a:ext uri="{FF2B5EF4-FFF2-40B4-BE49-F238E27FC236}">
                <a16:creationId xmlns:a16="http://schemas.microsoft.com/office/drawing/2014/main" id="{C93F1C54-9966-4D57-83DA-52CA391051BC}"/>
              </a:ext>
            </a:extLst>
          </p:cNvPr>
          <p:cNvSpPr>
            <a:spLocks noChangeAspect="1" noChangeArrowheads="1"/>
          </p:cNvSpPr>
          <p:nvPr/>
        </p:nvSpPr>
        <p:spPr bwMode="auto">
          <a:xfrm>
            <a:off x="5035236" y="2587385"/>
            <a:ext cx="324000" cy="324000"/>
          </a:xfrm>
          <a:custGeom>
            <a:avLst/>
            <a:gdLst>
              <a:gd name="T0" fmla="*/ 95593 w 426"/>
              <a:gd name="T1" fmla="*/ 0 h 426"/>
              <a:gd name="T2" fmla="*/ 95593 w 426"/>
              <a:gd name="T3" fmla="*/ 0 h 426"/>
              <a:gd name="T4" fmla="*/ 0 w 426"/>
              <a:gd name="T5" fmla="*/ 96044 h 426"/>
              <a:gd name="T6" fmla="*/ 95593 w 426"/>
              <a:gd name="T7" fmla="*/ 191636 h 426"/>
              <a:gd name="T8" fmla="*/ 191636 w 426"/>
              <a:gd name="T9" fmla="*/ 96044 h 426"/>
              <a:gd name="T10" fmla="*/ 95593 w 426"/>
              <a:gd name="T11" fmla="*/ 0 h 426"/>
              <a:gd name="T12" fmla="*/ 103258 w 426"/>
              <a:gd name="T13" fmla="*/ 175854 h 426"/>
              <a:gd name="T14" fmla="*/ 103258 w 426"/>
              <a:gd name="T15" fmla="*/ 175854 h 426"/>
              <a:gd name="T16" fmla="*/ 103258 w 426"/>
              <a:gd name="T17" fmla="*/ 131665 h 426"/>
              <a:gd name="T18" fmla="*/ 87476 w 426"/>
              <a:gd name="T19" fmla="*/ 131665 h 426"/>
              <a:gd name="T20" fmla="*/ 87476 w 426"/>
              <a:gd name="T21" fmla="*/ 175854 h 426"/>
              <a:gd name="T22" fmla="*/ 15782 w 426"/>
              <a:gd name="T23" fmla="*/ 103709 h 426"/>
              <a:gd name="T24" fmla="*/ 59520 w 426"/>
              <a:gd name="T25" fmla="*/ 103709 h 426"/>
              <a:gd name="T26" fmla="*/ 59520 w 426"/>
              <a:gd name="T27" fmla="*/ 87927 h 426"/>
              <a:gd name="T28" fmla="*/ 15782 w 426"/>
              <a:gd name="T29" fmla="*/ 87927 h 426"/>
              <a:gd name="T30" fmla="*/ 87476 w 426"/>
              <a:gd name="T31" fmla="*/ 19840 h 426"/>
              <a:gd name="T32" fmla="*/ 87476 w 426"/>
              <a:gd name="T33" fmla="*/ 64029 h 426"/>
              <a:gd name="T34" fmla="*/ 103258 w 426"/>
              <a:gd name="T35" fmla="*/ 64029 h 426"/>
              <a:gd name="T36" fmla="*/ 103258 w 426"/>
              <a:gd name="T37" fmla="*/ 19840 h 426"/>
              <a:gd name="T38" fmla="*/ 171345 w 426"/>
              <a:gd name="T39" fmla="*/ 87927 h 426"/>
              <a:gd name="T40" fmla="*/ 131665 w 426"/>
              <a:gd name="T41" fmla="*/ 87927 h 426"/>
              <a:gd name="T42" fmla="*/ 131665 w 426"/>
              <a:gd name="T43" fmla="*/ 103709 h 426"/>
              <a:gd name="T44" fmla="*/ 171345 w 426"/>
              <a:gd name="T45" fmla="*/ 103709 h 426"/>
              <a:gd name="T46" fmla="*/ 103258 w 426"/>
              <a:gd name="T47" fmla="*/ 175854 h 4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rgbClr val="FF7E83"/>
          </a:solidFill>
          <a:ln>
            <a:noFill/>
          </a:ln>
          <a:effectLst/>
        </p:spPr>
        <p:txBody>
          <a:bodyPr wrap="none" lIns="34290" tIns="17145" rIns="34290" bIns="17145" anchor="ctr"/>
          <a:lstStyle/>
          <a:p>
            <a:pPr eaLnBrk="1" hangingPunct="1">
              <a:defRPr/>
            </a:pPr>
            <a:endParaRPr lang="fr-FR"/>
          </a:p>
        </p:txBody>
      </p:sp>
      <p:sp>
        <p:nvSpPr>
          <p:cNvPr id="104" name="Freeform 99">
            <a:extLst>
              <a:ext uri="{FF2B5EF4-FFF2-40B4-BE49-F238E27FC236}">
                <a16:creationId xmlns:a16="http://schemas.microsoft.com/office/drawing/2014/main" id="{38CC5050-9BD3-46DF-93CF-BC7BA3B9E05E}"/>
              </a:ext>
            </a:extLst>
          </p:cNvPr>
          <p:cNvSpPr>
            <a:spLocks noEditPoints="1"/>
          </p:cNvSpPr>
          <p:nvPr/>
        </p:nvSpPr>
        <p:spPr bwMode="auto">
          <a:xfrm>
            <a:off x="6731825" y="1408773"/>
            <a:ext cx="401467" cy="401466"/>
          </a:xfrm>
          <a:custGeom>
            <a:avLst/>
            <a:gdLst/>
            <a:ahLst/>
            <a:cxnLst>
              <a:cxn ang="0">
                <a:pos x="80" y="38"/>
              </a:cxn>
              <a:cxn ang="0">
                <a:pos x="62" y="0"/>
              </a:cxn>
              <a:cxn ang="0">
                <a:pos x="35" y="39"/>
              </a:cxn>
              <a:cxn ang="0">
                <a:pos x="31" y="41"/>
              </a:cxn>
              <a:cxn ang="0">
                <a:pos x="12" y="38"/>
              </a:cxn>
              <a:cxn ang="0">
                <a:pos x="0" y="111"/>
              </a:cxn>
              <a:cxn ang="0">
                <a:pos x="23" y="123"/>
              </a:cxn>
              <a:cxn ang="0">
                <a:pos x="34" y="116"/>
              </a:cxn>
              <a:cxn ang="0">
                <a:pos x="35" y="116"/>
              </a:cxn>
              <a:cxn ang="0">
                <a:pos x="73" y="123"/>
              </a:cxn>
              <a:cxn ang="0">
                <a:pos x="108" y="115"/>
              </a:cxn>
              <a:cxn ang="0">
                <a:pos x="110" y="104"/>
              </a:cxn>
              <a:cxn ang="0">
                <a:pos x="116" y="84"/>
              </a:cxn>
              <a:cxn ang="0">
                <a:pos x="120" y="64"/>
              </a:cxn>
              <a:cxn ang="0">
                <a:pos x="123" y="55"/>
              </a:cxn>
              <a:cxn ang="0">
                <a:pos x="112" y="40"/>
              </a:cxn>
              <a:cxn ang="0">
                <a:pos x="23" y="115"/>
              </a:cxn>
              <a:cxn ang="0">
                <a:pos x="8" y="111"/>
              </a:cxn>
              <a:cxn ang="0">
                <a:pos x="12" y="46"/>
              </a:cxn>
              <a:cxn ang="0">
                <a:pos x="27" y="50"/>
              </a:cxn>
              <a:cxn ang="0">
                <a:pos x="115" y="56"/>
              </a:cxn>
              <a:cxn ang="0">
                <a:pos x="100" y="61"/>
              </a:cxn>
              <a:cxn ang="0">
                <a:pos x="100" y="65"/>
              </a:cxn>
              <a:cxn ang="0">
                <a:pos x="114" y="72"/>
              </a:cxn>
              <a:cxn ang="0">
                <a:pos x="96" y="81"/>
              </a:cxn>
              <a:cxn ang="0">
                <a:pos x="96" y="84"/>
              </a:cxn>
              <a:cxn ang="0">
                <a:pos x="109" y="92"/>
              </a:cxn>
              <a:cxn ang="0">
                <a:pos x="92" y="100"/>
              </a:cxn>
              <a:cxn ang="0">
                <a:pos x="92" y="104"/>
              </a:cxn>
              <a:cxn ang="0">
                <a:pos x="102" y="109"/>
              </a:cxn>
              <a:cxn ang="0">
                <a:pos x="94" y="115"/>
              </a:cxn>
              <a:cxn ang="0">
                <a:pos x="52" y="113"/>
              </a:cxn>
              <a:cxn ang="0">
                <a:pos x="31" y="105"/>
              </a:cxn>
              <a:cxn ang="0">
                <a:pos x="34" y="48"/>
              </a:cxn>
              <a:cxn ang="0">
                <a:pos x="58" y="11"/>
              </a:cxn>
              <a:cxn ang="0">
                <a:pos x="73" y="26"/>
              </a:cxn>
              <a:cxn ang="0">
                <a:pos x="111" y="47"/>
              </a:cxn>
              <a:cxn ang="0">
                <a:pos x="115" y="56"/>
              </a:cxn>
              <a:cxn ang="0">
                <a:pos x="115" y="56"/>
              </a:cxn>
            </a:cxnLst>
            <a:rect l="0" t="0" r="r" b="b"/>
            <a:pathLst>
              <a:path w="123" h="123">
                <a:moveTo>
                  <a:pt x="112" y="40"/>
                </a:moveTo>
                <a:cubicBezTo>
                  <a:pt x="107" y="39"/>
                  <a:pt x="96" y="39"/>
                  <a:pt x="80" y="38"/>
                </a:cubicBezTo>
                <a:cubicBezTo>
                  <a:pt x="80" y="35"/>
                  <a:pt x="81" y="32"/>
                  <a:pt x="81" y="26"/>
                </a:cubicBezTo>
                <a:cubicBezTo>
                  <a:pt x="81" y="12"/>
                  <a:pt x="71" y="0"/>
                  <a:pt x="62" y="0"/>
                </a:cubicBezTo>
                <a:cubicBezTo>
                  <a:pt x="55" y="0"/>
                  <a:pt x="50" y="5"/>
                  <a:pt x="50" y="11"/>
                </a:cubicBezTo>
                <a:cubicBezTo>
                  <a:pt x="50" y="19"/>
                  <a:pt x="48" y="32"/>
                  <a:pt x="35" y="39"/>
                </a:cubicBezTo>
                <a:cubicBezTo>
                  <a:pt x="34" y="40"/>
                  <a:pt x="31" y="41"/>
                  <a:pt x="31" y="41"/>
                </a:cubicBezTo>
                <a:cubicBezTo>
                  <a:pt x="31" y="41"/>
                  <a:pt x="31" y="41"/>
                  <a:pt x="31" y="41"/>
                </a:cubicBezTo>
                <a:cubicBezTo>
                  <a:pt x="29" y="40"/>
                  <a:pt x="26" y="38"/>
                  <a:pt x="23" y="38"/>
                </a:cubicBezTo>
                <a:cubicBezTo>
                  <a:pt x="12" y="38"/>
                  <a:pt x="12" y="38"/>
                  <a:pt x="12" y="38"/>
                </a:cubicBezTo>
                <a:cubicBezTo>
                  <a:pt x="6" y="38"/>
                  <a:pt x="0" y="43"/>
                  <a:pt x="0" y="50"/>
                </a:cubicBezTo>
                <a:cubicBezTo>
                  <a:pt x="0" y="111"/>
                  <a:pt x="0" y="111"/>
                  <a:pt x="0" y="111"/>
                </a:cubicBezTo>
                <a:cubicBezTo>
                  <a:pt x="0" y="118"/>
                  <a:pt x="6" y="123"/>
                  <a:pt x="12" y="123"/>
                </a:cubicBezTo>
                <a:cubicBezTo>
                  <a:pt x="23" y="123"/>
                  <a:pt x="23" y="123"/>
                  <a:pt x="23" y="123"/>
                </a:cubicBezTo>
                <a:cubicBezTo>
                  <a:pt x="28" y="123"/>
                  <a:pt x="32" y="120"/>
                  <a:pt x="34" y="116"/>
                </a:cubicBezTo>
                <a:cubicBezTo>
                  <a:pt x="34" y="116"/>
                  <a:pt x="34" y="116"/>
                  <a:pt x="34" y="116"/>
                </a:cubicBezTo>
                <a:cubicBezTo>
                  <a:pt x="34" y="116"/>
                  <a:pt x="34" y="116"/>
                  <a:pt x="35" y="116"/>
                </a:cubicBezTo>
                <a:cubicBezTo>
                  <a:pt x="35" y="116"/>
                  <a:pt x="35" y="116"/>
                  <a:pt x="35" y="116"/>
                </a:cubicBezTo>
                <a:cubicBezTo>
                  <a:pt x="37" y="117"/>
                  <a:pt x="41" y="118"/>
                  <a:pt x="50" y="120"/>
                </a:cubicBezTo>
                <a:cubicBezTo>
                  <a:pt x="52" y="121"/>
                  <a:pt x="63" y="123"/>
                  <a:pt x="73" y="123"/>
                </a:cubicBezTo>
                <a:cubicBezTo>
                  <a:pt x="94" y="123"/>
                  <a:pt x="94" y="123"/>
                  <a:pt x="94" y="123"/>
                </a:cubicBezTo>
                <a:cubicBezTo>
                  <a:pt x="101" y="123"/>
                  <a:pt x="105" y="120"/>
                  <a:pt x="108" y="115"/>
                </a:cubicBezTo>
                <a:cubicBezTo>
                  <a:pt x="108" y="115"/>
                  <a:pt x="109" y="114"/>
                  <a:pt x="110" y="111"/>
                </a:cubicBezTo>
                <a:cubicBezTo>
                  <a:pt x="110" y="109"/>
                  <a:pt x="110" y="107"/>
                  <a:pt x="110" y="104"/>
                </a:cubicBezTo>
                <a:cubicBezTo>
                  <a:pt x="114" y="102"/>
                  <a:pt x="115" y="97"/>
                  <a:pt x="116" y="95"/>
                </a:cubicBezTo>
                <a:cubicBezTo>
                  <a:pt x="118" y="90"/>
                  <a:pt x="117" y="87"/>
                  <a:pt x="116" y="84"/>
                </a:cubicBezTo>
                <a:cubicBezTo>
                  <a:pt x="118" y="82"/>
                  <a:pt x="120" y="79"/>
                  <a:pt x="121" y="73"/>
                </a:cubicBezTo>
                <a:cubicBezTo>
                  <a:pt x="122" y="70"/>
                  <a:pt x="121" y="67"/>
                  <a:pt x="120" y="64"/>
                </a:cubicBezTo>
                <a:cubicBezTo>
                  <a:pt x="122" y="62"/>
                  <a:pt x="123" y="59"/>
                  <a:pt x="123" y="56"/>
                </a:cubicBezTo>
                <a:cubicBezTo>
                  <a:pt x="123" y="55"/>
                  <a:pt x="123" y="55"/>
                  <a:pt x="123" y="55"/>
                </a:cubicBezTo>
                <a:cubicBezTo>
                  <a:pt x="123" y="55"/>
                  <a:pt x="123" y="54"/>
                  <a:pt x="123" y="53"/>
                </a:cubicBezTo>
                <a:cubicBezTo>
                  <a:pt x="123" y="48"/>
                  <a:pt x="120" y="42"/>
                  <a:pt x="112" y="40"/>
                </a:cubicBezTo>
                <a:close/>
                <a:moveTo>
                  <a:pt x="27" y="111"/>
                </a:moveTo>
                <a:cubicBezTo>
                  <a:pt x="27" y="113"/>
                  <a:pt x="26" y="115"/>
                  <a:pt x="23" y="115"/>
                </a:cubicBezTo>
                <a:cubicBezTo>
                  <a:pt x="12" y="115"/>
                  <a:pt x="12" y="115"/>
                  <a:pt x="12" y="115"/>
                </a:cubicBezTo>
                <a:cubicBezTo>
                  <a:pt x="10" y="115"/>
                  <a:pt x="8" y="113"/>
                  <a:pt x="8" y="111"/>
                </a:cubicBezTo>
                <a:cubicBezTo>
                  <a:pt x="8" y="50"/>
                  <a:pt x="8" y="50"/>
                  <a:pt x="8" y="50"/>
                </a:cubicBezTo>
                <a:cubicBezTo>
                  <a:pt x="8" y="48"/>
                  <a:pt x="10" y="46"/>
                  <a:pt x="12" y="46"/>
                </a:cubicBezTo>
                <a:cubicBezTo>
                  <a:pt x="23" y="46"/>
                  <a:pt x="23" y="46"/>
                  <a:pt x="23" y="46"/>
                </a:cubicBezTo>
                <a:cubicBezTo>
                  <a:pt x="26" y="46"/>
                  <a:pt x="27" y="48"/>
                  <a:pt x="27" y="50"/>
                </a:cubicBezTo>
                <a:lnTo>
                  <a:pt x="27" y="111"/>
                </a:lnTo>
                <a:close/>
                <a:moveTo>
                  <a:pt x="115" y="56"/>
                </a:moveTo>
                <a:cubicBezTo>
                  <a:pt x="115" y="58"/>
                  <a:pt x="114" y="61"/>
                  <a:pt x="108" y="61"/>
                </a:cubicBezTo>
                <a:cubicBezTo>
                  <a:pt x="100" y="61"/>
                  <a:pt x="100" y="61"/>
                  <a:pt x="100" y="61"/>
                </a:cubicBezTo>
                <a:cubicBezTo>
                  <a:pt x="99" y="61"/>
                  <a:pt x="98" y="62"/>
                  <a:pt x="98" y="63"/>
                </a:cubicBezTo>
                <a:cubicBezTo>
                  <a:pt x="98" y="64"/>
                  <a:pt x="99" y="65"/>
                  <a:pt x="100" y="65"/>
                </a:cubicBezTo>
                <a:cubicBezTo>
                  <a:pt x="108" y="65"/>
                  <a:pt x="108" y="65"/>
                  <a:pt x="108" y="65"/>
                </a:cubicBezTo>
                <a:cubicBezTo>
                  <a:pt x="113" y="65"/>
                  <a:pt x="114" y="70"/>
                  <a:pt x="114" y="72"/>
                </a:cubicBezTo>
                <a:cubicBezTo>
                  <a:pt x="113" y="75"/>
                  <a:pt x="112" y="81"/>
                  <a:pt x="105" y="81"/>
                </a:cubicBezTo>
                <a:cubicBezTo>
                  <a:pt x="96" y="81"/>
                  <a:pt x="96" y="81"/>
                  <a:pt x="96" y="81"/>
                </a:cubicBezTo>
                <a:cubicBezTo>
                  <a:pt x="95" y="81"/>
                  <a:pt x="94" y="81"/>
                  <a:pt x="94" y="82"/>
                </a:cubicBezTo>
                <a:cubicBezTo>
                  <a:pt x="94" y="83"/>
                  <a:pt x="95" y="84"/>
                  <a:pt x="96" y="84"/>
                </a:cubicBezTo>
                <a:cubicBezTo>
                  <a:pt x="104" y="84"/>
                  <a:pt x="104" y="84"/>
                  <a:pt x="104" y="84"/>
                </a:cubicBezTo>
                <a:cubicBezTo>
                  <a:pt x="110" y="84"/>
                  <a:pt x="110" y="89"/>
                  <a:pt x="109" y="92"/>
                </a:cubicBezTo>
                <a:cubicBezTo>
                  <a:pt x="108" y="96"/>
                  <a:pt x="107" y="100"/>
                  <a:pt x="99" y="100"/>
                </a:cubicBezTo>
                <a:cubicBezTo>
                  <a:pt x="92" y="100"/>
                  <a:pt x="92" y="100"/>
                  <a:pt x="92" y="100"/>
                </a:cubicBezTo>
                <a:cubicBezTo>
                  <a:pt x="91" y="100"/>
                  <a:pt x="90" y="101"/>
                  <a:pt x="90" y="102"/>
                </a:cubicBezTo>
                <a:cubicBezTo>
                  <a:pt x="90" y="103"/>
                  <a:pt x="91" y="104"/>
                  <a:pt x="92" y="104"/>
                </a:cubicBezTo>
                <a:cubicBezTo>
                  <a:pt x="98" y="104"/>
                  <a:pt x="98" y="104"/>
                  <a:pt x="98" y="104"/>
                </a:cubicBezTo>
                <a:cubicBezTo>
                  <a:pt x="103" y="104"/>
                  <a:pt x="103" y="108"/>
                  <a:pt x="102" y="109"/>
                </a:cubicBezTo>
                <a:cubicBezTo>
                  <a:pt x="102" y="110"/>
                  <a:pt x="101" y="112"/>
                  <a:pt x="101" y="112"/>
                </a:cubicBezTo>
                <a:cubicBezTo>
                  <a:pt x="100" y="114"/>
                  <a:pt x="98" y="115"/>
                  <a:pt x="94" y="115"/>
                </a:cubicBezTo>
                <a:cubicBezTo>
                  <a:pt x="73" y="115"/>
                  <a:pt x="73" y="115"/>
                  <a:pt x="73" y="115"/>
                </a:cubicBezTo>
                <a:cubicBezTo>
                  <a:pt x="63" y="115"/>
                  <a:pt x="52" y="113"/>
                  <a:pt x="52" y="113"/>
                </a:cubicBezTo>
                <a:cubicBezTo>
                  <a:pt x="36" y="109"/>
                  <a:pt x="35" y="109"/>
                  <a:pt x="34" y="108"/>
                </a:cubicBezTo>
                <a:cubicBezTo>
                  <a:pt x="34" y="108"/>
                  <a:pt x="31" y="108"/>
                  <a:pt x="31" y="105"/>
                </a:cubicBezTo>
                <a:cubicBezTo>
                  <a:pt x="31" y="52"/>
                  <a:pt x="31" y="52"/>
                  <a:pt x="31" y="52"/>
                </a:cubicBezTo>
                <a:cubicBezTo>
                  <a:pt x="31" y="50"/>
                  <a:pt x="32" y="49"/>
                  <a:pt x="34" y="48"/>
                </a:cubicBezTo>
                <a:cubicBezTo>
                  <a:pt x="34" y="48"/>
                  <a:pt x="35" y="48"/>
                  <a:pt x="35" y="48"/>
                </a:cubicBezTo>
                <a:cubicBezTo>
                  <a:pt x="52" y="40"/>
                  <a:pt x="58" y="25"/>
                  <a:pt x="58" y="11"/>
                </a:cubicBezTo>
                <a:cubicBezTo>
                  <a:pt x="58" y="10"/>
                  <a:pt x="59" y="8"/>
                  <a:pt x="62" y="8"/>
                </a:cubicBezTo>
                <a:cubicBezTo>
                  <a:pt x="66" y="8"/>
                  <a:pt x="73" y="16"/>
                  <a:pt x="73" y="26"/>
                </a:cubicBezTo>
                <a:cubicBezTo>
                  <a:pt x="73" y="35"/>
                  <a:pt x="73" y="37"/>
                  <a:pt x="69" y="46"/>
                </a:cubicBezTo>
                <a:cubicBezTo>
                  <a:pt x="108" y="46"/>
                  <a:pt x="107" y="47"/>
                  <a:pt x="111" y="47"/>
                </a:cubicBezTo>
                <a:cubicBezTo>
                  <a:pt x="115" y="49"/>
                  <a:pt x="115" y="52"/>
                  <a:pt x="115" y="53"/>
                </a:cubicBezTo>
                <a:cubicBezTo>
                  <a:pt x="115" y="55"/>
                  <a:pt x="115" y="54"/>
                  <a:pt x="115" y="56"/>
                </a:cubicBezTo>
                <a:close/>
                <a:moveTo>
                  <a:pt x="115" y="56"/>
                </a:moveTo>
                <a:cubicBezTo>
                  <a:pt x="115" y="56"/>
                  <a:pt x="115" y="56"/>
                  <a:pt x="115" y="56"/>
                </a:cubicBezTo>
              </a:path>
            </a:pathLst>
          </a:custGeom>
          <a:solidFill>
            <a:srgbClr val="FF7E83"/>
          </a:solidFill>
          <a:ln w="9525">
            <a:noFill/>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25" name="Freeform 99">
            <a:extLst>
              <a:ext uri="{FF2B5EF4-FFF2-40B4-BE49-F238E27FC236}">
                <a16:creationId xmlns:a16="http://schemas.microsoft.com/office/drawing/2014/main" id="{72197197-3CDA-4298-9C50-908F21B985FF}"/>
              </a:ext>
            </a:extLst>
          </p:cNvPr>
          <p:cNvSpPr>
            <a:spLocks noEditPoints="1"/>
          </p:cNvSpPr>
          <p:nvPr/>
        </p:nvSpPr>
        <p:spPr bwMode="auto">
          <a:xfrm>
            <a:off x="8824615" y="2596235"/>
            <a:ext cx="401466" cy="401466"/>
          </a:xfrm>
          <a:custGeom>
            <a:avLst/>
            <a:gdLst/>
            <a:ahLst/>
            <a:cxnLst>
              <a:cxn ang="0">
                <a:pos x="80" y="38"/>
              </a:cxn>
              <a:cxn ang="0">
                <a:pos x="62" y="0"/>
              </a:cxn>
              <a:cxn ang="0">
                <a:pos x="35" y="39"/>
              </a:cxn>
              <a:cxn ang="0">
                <a:pos x="31" y="41"/>
              </a:cxn>
              <a:cxn ang="0">
                <a:pos x="12" y="38"/>
              </a:cxn>
              <a:cxn ang="0">
                <a:pos x="0" y="111"/>
              </a:cxn>
              <a:cxn ang="0">
                <a:pos x="23" y="123"/>
              </a:cxn>
              <a:cxn ang="0">
                <a:pos x="34" y="116"/>
              </a:cxn>
              <a:cxn ang="0">
                <a:pos x="35" y="116"/>
              </a:cxn>
              <a:cxn ang="0">
                <a:pos x="73" y="123"/>
              </a:cxn>
              <a:cxn ang="0">
                <a:pos x="108" y="115"/>
              </a:cxn>
              <a:cxn ang="0">
                <a:pos x="110" y="104"/>
              </a:cxn>
              <a:cxn ang="0">
                <a:pos x="116" y="84"/>
              </a:cxn>
              <a:cxn ang="0">
                <a:pos x="120" y="64"/>
              </a:cxn>
              <a:cxn ang="0">
                <a:pos x="123" y="55"/>
              </a:cxn>
              <a:cxn ang="0">
                <a:pos x="112" y="40"/>
              </a:cxn>
              <a:cxn ang="0">
                <a:pos x="23" y="115"/>
              </a:cxn>
              <a:cxn ang="0">
                <a:pos x="8" y="111"/>
              </a:cxn>
              <a:cxn ang="0">
                <a:pos x="12" y="46"/>
              </a:cxn>
              <a:cxn ang="0">
                <a:pos x="27" y="50"/>
              </a:cxn>
              <a:cxn ang="0">
                <a:pos x="115" y="56"/>
              </a:cxn>
              <a:cxn ang="0">
                <a:pos x="100" y="61"/>
              </a:cxn>
              <a:cxn ang="0">
                <a:pos x="100" y="65"/>
              </a:cxn>
              <a:cxn ang="0">
                <a:pos x="114" y="72"/>
              </a:cxn>
              <a:cxn ang="0">
                <a:pos x="96" y="81"/>
              </a:cxn>
              <a:cxn ang="0">
                <a:pos x="96" y="84"/>
              </a:cxn>
              <a:cxn ang="0">
                <a:pos x="109" y="92"/>
              </a:cxn>
              <a:cxn ang="0">
                <a:pos x="92" y="100"/>
              </a:cxn>
              <a:cxn ang="0">
                <a:pos x="92" y="104"/>
              </a:cxn>
              <a:cxn ang="0">
                <a:pos x="102" y="109"/>
              </a:cxn>
              <a:cxn ang="0">
                <a:pos x="94" y="115"/>
              </a:cxn>
              <a:cxn ang="0">
                <a:pos x="52" y="113"/>
              </a:cxn>
              <a:cxn ang="0">
                <a:pos x="31" y="105"/>
              </a:cxn>
              <a:cxn ang="0">
                <a:pos x="34" y="48"/>
              </a:cxn>
              <a:cxn ang="0">
                <a:pos x="58" y="11"/>
              </a:cxn>
              <a:cxn ang="0">
                <a:pos x="73" y="26"/>
              </a:cxn>
              <a:cxn ang="0">
                <a:pos x="111" y="47"/>
              </a:cxn>
              <a:cxn ang="0">
                <a:pos x="115" y="56"/>
              </a:cxn>
              <a:cxn ang="0">
                <a:pos x="115" y="56"/>
              </a:cxn>
            </a:cxnLst>
            <a:rect l="0" t="0" r="r" b="b"/>
            <a:pathLst>
              <a:path w="123" h="123">
                <a:moveTo>
                  <a:pt x="112" y="40"/>
                </a:moveTo>
                <a:cubicBezTo>
                  <a:pt x="107" y="39"/>
                  <a:pt x="96" y="39"/>
                  <a:pt x="80" y="38"/>
                </a:cubicBezTo>
                <a:cubicBezTo>
                  <a:pt x="80" y="35"/>
                  <a:pt x="81" y="32"/>
                  <a:pt x="81" y="26"/>
                </a:cubicBezTo>
                <a:cubicBezTo>
                  <a:pt x="81" y="12"/>
                  <a:pt x="71" y="0"/>
                  <a:pt x="62" y="0"/>
                </a:cubicBezTo>
                <a:cubicBezTo>
                  <a:pt x="55" y="0"/>
                  <a:pt x="50" y="5"/>
                  <a:pt x="50" y="11"/>
                </a:cubicBezTo>
                <a:cubicBezTo>
                  <a:pt x="50" y="19"/>
                  <a:pt x="48" y="32"/>
                  <a:pt x="35" y="39"/>
                </a:cubicBezTo>
                <a:cubicBezTo>
                  <a:pt x="34" y="40"/>
                  <a:pt x="31" y="41"/>
                  <a:pt x="31" y="41"/>
                </a:cubicBezTo>
                <a:cubicBezTo>
                  <a:pt x="31" y="41"/>
                  <a:pt x="31" y="41"/>
                  <a:pt x="31" y="41"/>
                </a:cubicBezTo>
                <a:cubicBezTo>
                  <a:pt x="29" y="40"/>
                  <a:pt x="26" y="38"/>
                  <a:pt x="23" y="38"/>
                </a:cubicBezTo>
                <a:cubicBezTo>
                  <a:pt x="12" y="38"/>
                  <a:pt x="12" y="38"/>
                  <a:pt x="12" y="38"/>
                </a:cubicBezTo>
                <a:cubicBezTo>
                  <a:pt x="6" y="38"/>
                  <a:pt x="0" y="43"/>
                  <a:pt x="0" y="50"/>
                </a:cubicBezTo>
                <a:cubicBezTo>
                  <a:pt x="0" y="111"/>
                  <a:pt x="0" y="111"/>
                  <a:pt x="0" y="111"/>
                </a:cubicBezTo>
                <a:cubicBezTo>
                  <a:pt x="0" y="118"/>
                  <a:pt x="6" y="123"/>
                  <a:pt x="12" y="123"/>
                </a:cubicBezTo>
                <a:cubicBezTo>
                  <a:pt x="23" y="123"/>
                  <a:pt x="23" y="123"/>
                  <a:pt x="23" y="123"/>
                </a:cubicBezTo>
                <a:cubicBezTo>
                  <a:pt x="28" y="123"/>
                  <a:pt x="32" y="120"/>
                  <a:pt x="34" y="116"/>
                </a:cubicBezTo>
                <a:cubicBezTo>
                  <a:pt x="34" y="116"/>
                  <a:pt x="34" y="116"/>
                  <a:pt x="34" y="116"/>
                </a:cubicBezTo>
                <a:cubicBezTo>
                  <a:pt x="34" y="116"/>
                  <a:pt x="34" y="116"/>
                  <a:pt x="35" y="116"/>
                </a:cubicBezTo>
                <a:cubicBezTo>
                  <a:pt x="35" y="116"/>
                  <a:pt x="35" y="116"/>
                  <a:pt x="35" y="116"/>
                </a:cubicBezTo>
                <a:cubicBezTo>
                  <a:pt x="37" y="117"/>
                  <a:pt x="41" y="118"/>
                  <a:pt x="50" y="120"/>
                </a:cubicBezTo>
                <a:cubicBezTo>
                  <a:pt x="52" y="121"/>
                  <a:pt x="63" y="123"/>
                  <a:pt x="73" y="123"/>
                </a:cubicBezTo>
                <a:cubicBezTo>
                  <a:pt x="94" y="123"/>
                  <a:pt x="94" y="123"/>
                  <a:pt x="94" y="123"/>
                </a:cubicBezTo>
                <a:cubicBezTo>
                  <a:pt x="101" y="123"/>
                  <a:pt x="105" y="120"/>
                  <a:pt x="108" y="115"/>
                </a:cubicBezTo>
                <a:cubicBezTo>
                  <a:pt x="108" y="115"/>
                  <a:pt x="109" y="114"/>
                  <a:pt x="110" y="111"/>
                </a:cubicBezTo>
                <a:cubicBezTo>
                  <a:pt x="110" y="109"/>
                  <a:pt x="110" y="107"/>
                  <a:pt x="110" y="104"/>
                </a:cubicBezTo>
                <a:cubicBezTo>
                  <a:pt x="114" y="102"/>
                  <a:pt x="115" y="97"/>
                  <a:pt x="116" y="95"/>
                </a:cubicBezTo>
                <a:cubicBezTo>
                  <a:pt x="118" y="90"/>
                  <a:pt x="117" y="87"/>
                  <a:pt x="116" y="84"/>
                </a:cubicBezTo>
                <a:cubicBezTo>
                  <a:pt x="118" y="82"/>
                  <a:pt x="120" y="79"/>
                  <a:pt x="121" y="73"/>
                </a:cubicBezTo>
                <a:cubicBezTo>
                  <a:pt x="122" y="70"/>
                  <a:pt x="121" y="67"/>
                  <a:pt x="120" y="64"/>
                </a:cubicBezTo>
                <a:cubicBezTo>
                  <a:pt x="122" y="62"/>
                  <a:pt x="123" y="59"/>
                  <a:pt x="123" y="56"/>
                </a:cubicBezTo>
                <a:cubicBezTo>
                  <a:pt x="123" y="55"/>
                  <a:pt x="123" y="55"/>
                  <a:pt x="123" y="55"/>
                </a:cubicBezTo>
                <a:cubicBezTo>
                  <a:pt x="123" y="55"/>
                  <a:pt x="123" y="54"/>
                  <a:pt x="123" y="53"/>
                </a:cubicBezTo>
                <a:cubicBezTo>
                  <a:pt x="123" y="48"/>
                  <a:pt x="120" y="42"/>
                  <a:pt x="112" y="40"/>
                </a:cubicBezTo>
                <a:close/>
                <a:moveTo>
                  <a:pt x="27" y="111"/>
                </a:moveTo>
                <a:cubicBezTo>
                  <a:pt x="27" y="113"/>
                  <a:pt x="26" y="115"/>
                  <a:pt x="23" y="115"/>
                </a:cubicBezTo>
                <a:cubicBezTo>
                  <a:pt x="12" y="115"/>
                  <a:pt x="12" y="115"/>
                  <a:pt x="12" y="115"/>
                </a:cubicBezTo>
                <a:cubicBezTo>
                  <a:pt x="10" y="115"/>
                  <a:pt x="8" y="113"/>
                  <a:pt x="8" y="111"/>
                </a:cubicBezTo>
                <a:cubicBezTo>
                  <a:pt x="8" y="50"/>
                  <a:pt x="8" y="50"/>
                  <a:pt x="8" y="50"/>
                </a:cubicBezTo>
                <a:cubicBezTo>
                  <a:pt x="8" y="48"/>
                  <a:pt x="10" y="46"/>
                  <a:pt x="12" y="46"/>
                </a:cubicBezTo>
                <a:cubicBezTo>
                  <a:pt x="23" y="46"/>
                  <a:pt x="23" y="46"/>
                  <a:pt x="23" y="46"/>
                </a:cubicBezTo>
                <a:cubicBezTo>
                  <a:pt x="26" y="46"/>
                  <a:pt x="27" y="48"/>
                  <a:pt x="27" y="50"/>
                </a:cubicBezTo>
                <a:lnTo>
                  <a:pt x="27" y="111"/>
                </a:lnTo>
                <a:close/>
                <a:moveTo>
                  <a:pt x="115" y="56"/>
                </a:moveTo>
                <a:cubicBezTo>
                  <a:pt x="115" y="58"/>
                  <a:pt x="114" y="61"/>
                  <a:pt x="108" y="61"/>
                </a:cubicBezTo>
                <a:cubicBezTo>
                  <a:pt x="100" y="61"/>
                  <a:pt x="100" y="61"/>
                  <a:pt x="100" y="61"/>
                </a:cubicBezTo>
                <a:cubicBezTo>
                  <a:pt x="99" y="61"/>
                  <a:pt x="98" y="62"/>
                  <a:pt x="98" y="63"/>
                </a:cubicBezTo>
                <a:cubicBezTo>
                  <a:pt x="98" y="64"/>
                  <a:pt x="99" y="65"/>
                  <a:pt x="100" y="65"/>
                </a:cubicBezTo>
                <a:cubicBezTo>
                  <a:pt x="108" y="65"/>
                  <a:pt x="108" y="65"/>
                  <a:pt x="108" y="65"/>
                </a:cubicBezTo>
                <a:cubicBezTo>
                  <a:pt x="113" y="65"/>
                  <a:pt x="114" y="70"/>
                  <a:pt x="114" y="72"/>
                </a:cubicBezTo>
                <a:cubicBezTo>
                  <a:pt x="113" y="75"/>
                  <a:pt x="112" y="81"/>
                  <a:pt x="105" y="81"/>
                </a:cubicBezTo>
                <a:cubicBezTo>
                  <a:pt x="96" y="81"/>
                  <a:pt x="96" y="81"/>
                  <a:pt x="96" y="81"/>
                </a:cubicBezTo>
                <a:cubicBezTo>
                  <a:pt x="95" y="81"/>
                  <a:pt x="94" y="81"/>
                  <a:pt x="94" y="82"/>
                </a:cubicBezTo>
                <a:cubicBezTo>
                  <a:pt x="94" y="83"/>
                  <a:pt x="95" y="84"/>
                  <a:pt x="96" y="84"/>
                </a:cubicBezTo>
                <a:cubicBezTo>
                  <a:pt x="104" y="84"/>
                  <a:pt x="104" y="84"/>
                  <a:pt x="104" y="84"/>
                </a:cubicBezTo>
                <a:cubicBezTo>
                  <a:pt x="110" y="84"/>
                  <a:pt x="110" y="89"/>
                  <a:pt x="109" y="92"/>
                </a:cubicBezTo>
                <a:cubicBezTo>
                  <a:pt x="108" y="96"/>
                  <a:pt x="107" y="100"/>
                  <a:pt x="99" y="100"/>
                </a:cubicBezTo>
                <a:cubicBezTo>
                  <a:pt x="92" y="100"/>
                  <a:pt x="92" y="100"/>
                  <a:pt x="92" y="100"/>
                </a:cubicBezTo>
                <a:cubicBezTo>
                  <a:pt x="91" y="100"/>
                  <a:pt x="90" y="101"/>
                  <a:pt x="90" y="102"/>
                </a:cubicBezTo>
                <a:cubicBezTo>
                  <a:pt x="90" y="103"/>
                  <a:pt x="91" y="104"/>
                  <a:pt x="92" y="104"/>
                </a:cubicBezTo>
                <a:cubicBezTo>
                  <a:pt x="98" y="104"/>
                  <a:pt x="98" y="104"/>
                  <a:pt x="98" y="104"/>
                </a:cubicBezTo>
                <a:cubicBezTo>
                  <a:pt x="103" y="104"/>
                  <a:pt x="103" y="108"/>
                  <a:pt x="102" y="109"/>
                </a:cubicBezTo>
                <a:cubicBezTo>
                  <a:pt x="102" y="110"/>
                  <a:pt x="101" y="112"/>
                  <a:pt x="101" y="112"/>
                </a:cubicBezTo>
                <a:cubicBezTo>
                  <a:pt x="100" y="114"/>
                  <a:pt x="98" y="115"/>
                  <a:pt x="94" y="115"/>
                </a:cubicBezTo>
                <a:cubicBezTo>
                  <a:pt x="73" y="115"/>
                  <a:pt x="73" y="115"/>
                  <a:pt x="73" y="115"/>
                </a:cubicBezTo>
                <a:cubicBezTo>
                  <a:pt x="63" y="115"/>
                  <a:pt x="52" y="113"/>
                  <a:pt x="52" y="113"/>
                </a:cubicBezTo>
                <a:cubicBezTo>
                  <a:pt x="36" y="109"/>
                  <a:pt x="35" y="109"/>
                  <a:pt x="34" y="108"/>
                </a:cubicBezTo>
                <a:cubicBezTo>
                  <a:pt x="34" y="108"/>
                  <a:pt x="31" y="108"/>
                  <a:pt x="31" y="105"/>
                </a:cubicBezTo>
                <a:cubicBezTo>
                  <a:pt x="31" y="52"/>
                  <a:pt x="31" y="52"/>
                  <a:pt x="31" y="52"/>
                </a:cubicBezTo>
                <a:cubicBezTo>
                  <a:pt x="31" y="50"/>
                  <a:pt x="32" y="49"/>
                  <a:pt x="34" y="48"/>
                </a:cubicBezTo>
                <a:cubicBezTo>
                  <a:pt x="34" y="48"/>
                  <a:pt x="35" y="48"/>
                  <a:pt x="35" y="48"/>
                </a:cubicBezTo>
                <a:cubicBezTo>
                  <a:pt x="52" y="40"/>
                  <a:pt x="58" y="25"/>
                  <a:pt x="58" y="11"/>
                </a:cubicBezTo>
                <a:cubicBezTo>
                  <a:pt x="58" y="10"/>
                  <a:pt x="59" y="8"/>
                  <a:pt x="62" y="8"/>
                </a:cubicBezTo>
                <a:cubicBezTo>
                  <a:pt x="66" y="8"/>
                  <a:pt x="73" y="16"/>
                  <a:pt x="73" y="26"/>
                </a:cubicBezTo>
                <a:cubicBezTo>
                  <a:pt x="73" y="35"/>
                  <a:pt x="73" y="37"/>
                  <a:pt x="69" y="46"/>
                </a:cubicBezTo>
                <a:cubicBezTo>
                  <a:pt x="108" y="46"/>
                  <a:pt x="107" y="47"/>
                  <a:pt x="111" y="47"/>
                </a:cubicBezTo>
                <a:cubicBezTo>
                  <a:pt x="115" y="49"/>
                  <a:pt x="115" y="52"/>
                  <a:pt x="115" y="53"/>
                </a:cubicBezTo>
                <a:cubicBezTo>
                  <a:pt x="115" y="55"/>
                  <a:pt x="115" y="54"/>
                  <a:pt x="115" y="56"/>
                </a:cubicBezTo>
                <a:close/>
                <a:moveTo>
                  <a:pt x="115" y="56"/>
                </a:moveTo>
                <a:cubicBezTo>
                  <a:pt x="115" y="56"/>
                  <a:pt x="115" y="56"/>
                  <a:pt x="115" y="56"/>
                </a:cubicBezTo>
              </a:path>
            </a:pathLst>
          </a:custGeom>
          <a:solidFill>
            <a:srgbClr val="0F999C"/>
          </a:solidFill>
          <a:ln w="9525">
            <a:noFill/>
            <a:round/>
            <a:headEnd/>
            <a:tailEnd/>
          </a:ln>
        </p:spPr>
        <p:txBody>
          <a:bodyPr/>
          <a:lstStyle/>
          <a:p>
            <a:pPr eaLnBrk="1" fontAlgn="auto" hangingPunct="1">
              <a:spcBef>
                <a:spcPts val="0"/>
              </a:spcBef>
              <a:spcAft>
                <a:spcPts val="0"/>
              </a:spcAft>
              <a:defRPr/>
            </a:pPr>
            <a:endParaRPr lang="en-US">
              <a:latin typeface="+mn-lt"/>
              <a:ea typeface="+mn-ea"/>
            </a:endParaRPr>
          </a:p>
        </p:txBody>
      </p:sp>
      <p:grpSp>
        <p:nvGrpSpPr>
          <p:cNvPr id="3" name="Groupe 2">
            <a:extLst>
              <a:ext uri="{FF2B5EF4-FFF2-40B4-BE49-F238E27FC236}">
                <a16:creationId xmlns:a16="http://schemas.microsoft.com/office/drawing/2014/main" id="{9975DDC6-33D9-1D46-8D04-143C01861497}"/>
              </a:ext>
            </a:extLst>
          </p:cNvPr>
          <p:cNvGrpSpPr/>
          <p:nvPr/>
        </p:nvGrpSpPr>
        <p:grpSpPr>
          <a:xfrm>
            <a:off x="1386445" y="3411092"/>
            <a:ext cx="3434763" cy="2411672"/>
            <a:chOff x="591789" y="3411092"/>
            <a:chExt cx="3434763" cy="2411672"/>
          </a:xfrm>
        </p:grpSpPr>
        <p:sp>
          <p:nvSpPr>
            <p:cNvPr id="79" name="Titre 2">
              <a:extLst>
                <a:ext uri="{FF2B5EF4-FFF2-40B4-BE49-F238E27FC236}">
                  <a16:creationId xmlns:a16="http://schemas.microsoft.com/office/drawing/2014/main" id="{C04F76A3-F3E0-0C46-A783-93955D8D65ED}"/>
                </a:ext>
              </a:extLst>
            </p:cNvPr>
            <p:cNvSpPr txBox="1">
              <a:spLocks/>
            </p:cNvSpPr>
            <p:nvPr/>
          </p:nvSpPr>
          <p:spPr>
            <a:xfrm>
              <a:off x="591789" y="3411092"/>
              <a:ext cx="3434763" cy="2411672"/>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algn="ctr"/>
              <a:r>
                <a:rPr lang="en-US" sz="1100" b="1" u="sng" dirty="0">
                  <a:solidFill>
                    <a:schemeClr val="tx2"/>
                  </a:solidFill>
                </a:rPr>
                <a:t>Target</a:t>
              </a:r>
              <a:r>
                <a:rPr lang="en-US" sz="1100" dirty="0">
                  <a:solidFill>
                    <a:schemeClr val="tx2"/>
                  </a:solidFill>
                </a:rPr>
                <a:t>: For every review of the restaurant, use the text to predict if the associated </a:t>
              </a:r>
              <a:r>
                <a:rPr lang="en-US" sz="1100" b="1" dirty="0">
                  <a:solidFill>
                    <a:schemeClr val="tx2"/>
                  </a:solidFill>
                </a:rPr>
                <a:t>rating is positive (4 or 5) or negative (3 or less)</a:t>
              </a:r>
            </a:p>
            <a:p>
              <a:pPr algn="ctr"/>
              <a:endParaRPr lang="en-US" sz="1100" dirty="0">
                <a:solidFill>
                  <a:schemeClr val="tx2"/>
                </a:solidFill>
              </a:endParaRPr>
            </a:p>
            <a:p>
              <a:pPr algn="ctr"/>
              <a:r>
                <a:rPr lang="en-US" sz="1100" b="1" u="sng" dirty="0">
                  <a:solidFill>
                    <a:schemeClr val="tx2"/>
                  </a:solidFill>
                </a:rPr>
                <a:t>Evaluation</a:t>
              </a:r>
              <a:r>
                <a:rPr lang="en-US" sz="1100" dirty="0">
                  <a:solidFill>
                    <a:schemeClr val="tx2"/>
                  </a:solidFill>
                </a:rPr>
                <a:t>: We evaluate your </a:t>
              </a:r>
              <a:r>
                <a:rPr lang="en-US" sz="1100" b="1" dirty="0">
                  <a:solidFill>
                    <a:schemeClr val="tx2"/>
                  </a:solidFill>
                </a:rPr>
                <a:t>F1 SCORE</a:t>
              </a:r>
            </a:p>
            <a:p>
              <a:pPr algn="ctr"/>
              <a:endParaRPr lang="en-US" sz="1100" dirty="0">
                <a:solidFill>
                  <a:schemeClr val="tx2"/>
                </a:solidFill>
              </a:endParaRPr>
            </a:p>
            <a:p>
              <a:pPr algn="ctr"/>
              <a:r>
                <a:rPr lang="en-US" sz="1100" dirty="0">
                  <a:solidFill>
                    <a:schemeClr val="tx2"/>
                  </a:solidFill>
                </a:rPr>
                <a:t>Use the following Kaggle link to submit your predictions :</a:t>
              </a:r>
            </a:p>
            <a:p>
              <a:pPr algn="ctr"/>
              <a:endParaRPr lang="en-US" sz="1100" dirty="0">
                <a:solidFill>
                  <a:schemeClr val="tx2"/>
                </a:solidFill>
              </a:endParaRPr>
            </a:p>
            <a:p>
              <a:pPr algn="ctr"/>
              <a:r>
                <a:rPr lang="fr-FR" sz="1100" dirty="0">
                  <a:hlinkClick r:id="rId2"/>
                </a:rPr>
                <a:t>https://www.kaggle.com/c/restaurants-ratings-prediction/overview</a:t>
              </a:r>
              <a:endParaRPr lang="fr-FR" sz="1100" dirty="0"/>
            </a:p>
            <a:p>
              <a:pPr algn="ctr"/>
              <a:endParaRPr lang="en-US" sz="1100" dirty="0">
                <a:solidFill>
                  <a:schemeClr val="tx2"/>
                </a:solidFill>
              </a:endParaRPr>
            </a:p>
            <a:p>
              <a:pPr algn="ctr"/>
              <a:endParaRPr lang="en-US" sz="1100" dirty="0">
                <a:solidFill>
                  <a:schemeClr val="tx2"/>
                </a:solidFill>
              </a:endParaRPr>
            </a:p>
            <a:p>
              <a:pPr algn="ctr"/>
              <a:r>
                <a:rPr lang="en-US" sz="900" i="1" dirty="0">
                  <a:solidFill>
                    <a:srgbClr val="FF0000"/>
                  </a:solidFill>
                </a:rPr>
                <a:t>No limitation on the number of </a:t>
              </a:r>
            </a:p>
            <a:p>
              <a:pPr algn="ctr"/>
              <a:r>
                <a:rPr lang="en-US" sz="900" i="1" dirty="0">
                  <a:solidFill>
                    <a:srgbClr val="FF0000"/>
                  </a:solidFill>
                </a:rPr>
                <a:t>submissions, do not hesitate !</a:t>
              </a:r>
            </a:p>
          </p:txBody>
        </p:sp>
        <p:pic>
          <p:nvPicPr>
            <p:cNvPr id="4" name="Graphique 3" descr="Avertissement">
              <a:extLst>
                <a:ext uri="{FF2B5EF4-FFF2-40B4-BE49-F238E27FC236}">
                  <a16:creationId xmlns:a16="http://schemas.microsoft.com/office/drawing/2014/main" id="{662BF3B4-4929-FE4E-BC77-5227B3EE9C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859" y="5447374"/>
              <a:ext cx="288000" cy="288000"/>
            </a:xfrm>
            <a:prstGeom prst="rect">
              <a:avLst/>
            </a:prstGeom>
          </p:spPr>
        </p:pic>
      </p:grpSp>
      <p:cxnSp>
        <p:nvCxnSpPr>
          <p:cNvPr id="83" name="Gerade Verbindung 120">
            <a:extLst>
              <a:ext uri="{FF2B5EF4-FFF2-40B4-BE49-F238E27FC236}">
                <a16:creationId xmlns:a16="http://schemas.microsoft.com/office/drawing/2014/main" id="{91088FD2-0884-6640-B453-C94AE10F7DC5}"/>
              </a:ext>
            </a:extLst>
          </p:cNvPr>
          <p:cNvCxnSpPr>
            <a:cxnSpLocks/>
          </p:cNvCxnSpPr>
          <p:nvPr/>
        </p:nvCxnSpPr>
        <p:spPr bwMode="gray">
          <a:xfrm flipH="1" flipV="1">
            <a:off x="6176830" y="3368719"/>
            <a:ext cx="0" cy="252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Gerade Verbindung 120">
            <a:extLst>
              <a:ext uri="{FF2B5EF4-FFF2-40B4-BE49-F238E27FC236}">
                <a16:creationId xmlns:a16="http://schemas.microsoft.com/office/drawing/2014/main" id="{7D7E1BE3-59E5-DF40-B321-31F331236EF6}"/>
              </a:ext>
            </a:extLst>
          </p:cNvPr>
          <p:cNvCxnSpPr>
            <a:cxnSpLocks/>
          </p:cNvCxnSpPr>
          <p:nvPr/>
        </p:nvCxnSpPr>
        <p:spPr bwMode="gray">
          <a:xfrm flipV="1">
            <a:off x="9863485" y="3368719"/>
            <a:ext cx="0" cy="252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7" name="Titre 2">
            <a:extLst>
              <a:ext uri="{FF2B5EF4-FFF2-40B4-BE49-F238E27FC236}">
                <a16:creationId xmlns:a16="http://schemas.microsoft.com/office/drawing/2014/main" id="{9EFBE5C9-E41F-8144-96A9-FA6D0A1AFEA5}"/>
              </a:ext>
            </a:extLst>
          </p:cNvPr>
          <p:cNvSpPr txBox="1">
            <a:spLocks/>
          </p:cNvSpPr>
          <p:nvPr/>
        </p:nvSpPr>
        <p:spPr>
          <a:xfrm>
            <a:off x="6625179" y="3474899"/>
            <a:ext cx="2777236" cy="2281781"/>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algn="ctr"/>
            <a:r>
              <a:rPr lang="en-GB" sz="1100">
                <a:solidFill>
                  <a:schemeClr val="tx2"/>
                </a:solidFill>
              </a:rPr>
              <a:t>Use interpretability methods to identify Strengths &amp; Weaknesses of the restaurant and use it to make some recommendations</a:t>
            </a:r>
          </a:p>
          <a:p>
            <a:pPr algn="ctr"/>
            <a:endParaRPr lang="en-GB" sz="1100">
              <a:solidFill>
                <a:schemeClr val="tx2"/>
              </a:solidFill>
            </a:endParaRPr>
          </a:p>
          <a:p>
            <a:pPr algn="ctr"/>
            <a:r>
              <a:rPr lang="en-GB" sz="1100">
                <a:solidFill>
                  <a:schemeClr val="tx2"/>
                </a:solidFill>
              </a:rPr>
              <a:t>Prepare your presentation !</a:t>
            </a:r>
          </a:p>
          <a:p>
            <a:pPr algn="ctr"/>
            <a:r>
              <a:rPr lang="en-GB" sz="1100">
                <a:solidFill>
                  <a:schemeClr val="tx2"/>
                </a:solidFill>
              </a:rPr>
              <a:t>We are interested in :</a:t>
            </a:r>
          </a:p>
          <a:p>
            <a:pPr algn="ctr"/>
            <a:endParaRPr lang="en-GB" sz="1050"/>
          </a:p>
          <a:p>
            <a:pPr marL="171450" indent="-171450">
              <a:buFont typeface="Arial" panose="020B0604020202020204" pitchFamily="34" charset="0"/>
              <a:buChar char="•"/>
            </a:pPr>
            <a:r>
              <a:rPr lang="en-GB" sz="1050">
                <a:solidFill>
                  <a:schemeClr val="tx2"/>
                </a:solidFill>
              </a:rPr>
              <a:t>Conciseness​</a:t>
            </a:r>
          </a:p>
          <a:p>
            <a:pPr marL="171450" indent="-171450">
              <a:buFont typeface="Arial" panose="020B0604020202020204" pitchFamily="34" charset="0"/>
              <a:buChar char="•"/>
            </a:pPr>
            <a:r>
              <a:rPr lang="en-GB" sz="1050">
                <a:solidFill>
                  <a:schemeClr val="tx2"/>
                </a:solidFill>
              </a:rPr>
              <a:t>Clarity​</a:t>
            </a:r>
          </a:p>
          <a:p>
            <a:pPr marL="171450" indent="-171450">
              <a:buFont typeface="Arial" panose="020B0604020202020204" pitchFamily="34" charset="0"/>
              <a:buChar char="•"/>
            </a:pPr>
            <a:r>
              <a:rPr lang="en-GB" sz="1050">
                <a:solidFill>
                  <a:schemeClr val="tx2"/>
                </a:solidFill>
              </a:rPr>
              <a:t>Persuasiveness​</a:t>
            </a:r>
          </a:p>
          <a:p>
            <a:pPr marL="171450" indent="-171450">
              <a:buFont typeface="Arial" panose="020B0604020202020204" pitchFamily="34" charset="0"/>
              <a:buChar char="•"/>
            </a:pPr>
            <a:r>
              <a:rPr lang="en-GB" sz="1050">
                <a:solidFill>
                  <a:schemeClr val="tx2"/>
                </a:solidFill>
              </a:rPr>
              <a:t>Being innovative on the scientific approach (methodology)​</a:t>
            </a:r>
          </a:p>
        </p:txBody>
      </p:sp>
      <p:sp>
        <p:nvSpPr>
          <p:cNvPr id="89" name="Titre 2">
            <a:extLst>
              <a:ext uri="{FF2B5EF4-FFF2-40B4-BE49-F238E27FC236}">
                <a16:creationId xmlns:a16="http://schemas.microsoft.com/office/drawing/2014/main" id="{B5DD4804-3105-AB4A-AEFE-01A8AE47DC55}"/>
              </a:ext>
            </a:extLst>
          </p:cNvPr>
          <p:cNvSpPr txBox="1">
            <a:spLocks/>
          </p:cNvSpPr>
          <p:nvPr/>
        </p:nvSpPr>
        <p:spPr>
          <a:xfrm>
            <a:off x="10035696" y="3759439"/>
            <a:ext cx="1510036" cy="1741644"/>
          </a:xfrm>
          <a:prstGeom prst="rect">
            <a:avLst/>
          </a:prstGeom>
        </p:spPr>
        <p:txBody>
          <a:bodyPr vert="horz" lIns="0" tIns="0" rIns="0" bIns="0" rtlCol="0" anchor="ctr">
            <a:noAutofit/>
          </a:bodyPr>
          <a:lstStyle>
            <a:defPPr>
              <a:defRPr lang="fr-FR"/>
            </a:defPPr>
            <a:lvl1pPr marR="0" indent="0" algn="ctr" fontAlgn="auto">
              <a:lnSpc>
                <a:spcPct val="90000"/>
              </a:lnSpc>
              <a:spcBef>
                <a:spcPct val="0"/>
              </a:spcBef>
              <a:spcAft>
                <a:spcPts val="0"/>
              </a:spcAft>
              <a:buClrTx/>
              <a:buSzTx/>
              <a:buFontTx/>
              <a:buNone/>
              <a:tabLst/>
              <a:defRPr kumimoji="0" sz="1100" b="0" i="0" u="none" strike="noStrike" cap="none" spc="0" normalizeH="0" baseline="0">
                <a:ln>
                  <a:noFill/>
                </a:ln>
                <a:solidFill>
                  <a:schemeClr val="tx2"/>
                </a:solidFill>
                <a:effectLst/>
                <a:uLnTx/>
                <a:uFillTx/>
                <a:latin typeface="+mj-lt"/>
                <a:ea typeface="+mj-ea"/>
                <a:cs typeface="+mj-cs"/>
              </a:defRPr>
            </a:lvl1pPr>
          </a:lstStyle>
          <a:p>
            <a:r>
              <a:rPr lang="en-US" dirty="0"/>
              <a:t>You have </a:t>
            </a:r>
          </a:p>
          <a:p>
            <a:r>
              <a:rPr lang="en-US" b="1" dirty="0"/>
              <a:t>20 minutes </a:t>
            </a:r>
            <a:r>
              <a:rPr lang="en-US" dirty="0"/>
              <a:t>to present your slides &amp; convince us!​</a:t>
            </a:r>
          </a:p>
          <a:p>
            <a:r>
              <a:rPr lang="en-US" dirty="0"/>
              <a:t>​</a:t>
            </a:r>
          </a:p>
          <a:p>
            <a:r>
              <a:rPr lang="en-US" dirty="0"/>
              <a:t>Free format</a:t>
            </a:r>
          </a:p>
          <a:p>
            <a:r>
              <a:rPr lang="en-US" dirty="0"/>
              <a:t>Be innovative !</a:t>
            </a:r>
          </a:p>
          <a:p>
            <a:endParaRPr lang="en-US" dirty="0"/>
          </a:p>
          <a:p>
            <a:r>
              <a:rPr lang="en-US" dirty="0"/>
              <a:t>Before leaving, do not forget to give us some feedbacks !</a:t>
            </a:r>
          </a:p>
        </p:txBody>
      </p:sp>
      <p:pic>
        <p:nvPicPr>
          <p:cNvPr id="20" name="Graphique 19" descr="Poignée de main">
            <a:extLst>
              <a:ext uri="{FF2B5EF4-FFF2-40B4-BE49-F238E27FC236}">
                <a16:creationId xmlns:a16="http://schemas.microsoft.com/office/drawing/2014/main" id="{DA204C34-1CC8-5F47-8310-5E3D5392F9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59192" y="1360988"/>
            <a:ext cx="612000" cy="612000"/>
          </a:xfrm>
          <a:prstGeom prst="rect">
            <a:avLst/>
          </a:prstGeom>
        </p:spPr>
      </p:pic>
      <p:sp>
        <p:nvSpPr>
          <p:cNvPr id="44" name="Freeform 9">
            <a:extLst>
              <a:ext uri="{FF2B5EF4-FFF2-40B4-BE49-F238E27FC236}">
                <a16:creationId xmlns:a16="http://schemas.microsoft.com/office/drawing/2014/main" id="{09C4A77E-691A-BC4D-AFE2-975BAEAB6C42}"/>
              </a:ext>
            </a:extLst>
          </p:cNvPr>
          <p:cNvSpPr>
            <a:spLocks noChangeAspect="1" noChangeArrowheads="1"/>
          </p:cNvSpPr>
          <p:nvPr/>
        </p:nvSpPr>
        <p:spPr bwMode="auto">
          <a:xfrm>
            <a:off x="1197545" y="2596235"/>
            <a:ext cx="324000" cy="324000"/>
          </a:xfrm>
          <a:custGeom>
            <a:avLst/>
            <a:gdLst>
              <a:gd name="T0" fmla="*/ 95593 w 426"/>
              <a:gd name="T1" fmla="*/ 0 h 426"/>
              <a:gd name="T2" fmla="*/ 95593 w 426"/>
              <a:gd name="T3" fmla="*/ 0 h 426"/>
              <a:gd name="T4" fmla="*/ 0 w 426"/>
              <a:gd name="T5" fmla="*/ 96044 h 426"/>
              <a:gd name="T6" fmla="*/ 95593 w 426"/>
              <a:gd name="T7" fmla="*/ 191636 h 426"/>
              <a:gd name="T8" fmla="*/ 191636 w 426"/>
              <a:gd name="T9" fmla="*/ 96044 h 426"/>
              <a:gd name="T10" fmla="*/ 95593 w 426"/>
              <a:gd name="T11" fmla="*/ 0 h 426"/>
              <a:gd name="T12" fmla="*/ 103258 w 426"/>
              <a:gd name="T13" fmla="*/ 175854 h 426"/>
              <a:gd name="T14" fmla="*/ 103258 w 426"/>
              <a:gd name="T15" fmla="*/ 175854 h 426"/>
              <a:gd name="T16" fmla="*/ 103258 w 426"/>
              <a:gd name="T17" fmla="*/ 131665 h 426"/>
              <a:gd name="T18" fmla="*/ 87476 w 426"/>
              <a:gd name="T19" fmla="*/ 131665 h 426"/>
              <a:gd name="T20" fmla="*/ 87476 w 426"/>
              <a:gd name="T21" fmla="*/ 175854 h 426"/>
              <a:gd name="T22" fmla="*/ 15782 w 426"/>
              <a:gd name="T23" fmla="*/ 103709 h 426"/>
              <a:gd name="T24" fmla="*/ 59520 w 426"/>
              <a:gd name="T25" fmla="*/ 103709 h 426"/>
              <a:gd name="T26" fmla="*/ 59520 w 426"/>
              <a:gd name="T27" fmla="*/ 87927 h 426"/>
              <a:gd name="T28" fmla="*/ 15782 w 426"/>
              <a:gd name="T29" fmla="*/ 87927 h 426"/>
              <a:gd name="T30" fmla="*/ 87476 w 426"/>
              <a:gd name="T31" fmla="*/ 19840 h 426"/>
              <a:gd name="T32" fmla="*/ 87476 w 426"/>
              <a:gd name="T33" fmla="*/ 64029 h 426"/>
              <a:gd name="T34" fmla="*/ 103258 w 426"/>
              <a:gd name="T35" fmla="*/ 64029 h 426"/>
              <a:gd name="T36" fmla="*/ 103258 w 426"/>
              <a:gd name="T37" fmla="*/ 19840 h 426"/>
              <a:gd name="T38" fmla="*/ 171345 w 426"/>
              <a:gd name="T39" fmla="*/ 87927 h 426"/>
              <a:gd name="T40" fmla="*/ 131665 w 426"/>
              <a:gd name="T41" fmla="*/ 87927 h 426"/>
              <a:gd name="T42" fmla="*/ 131665 w 426"/>
              <a:gd name="T43" fmla="*/ 103709 h 426"/>
              <a:gd name="T44" fmla="*/ 171345 w 426"/>
              <a:gd name="T45" fmla="*/ 103709 h 426"/>
              <a:gd name="T46" fmla="*/ 103258 w 426"/>
              <a:gd name="T47" fmla="*/ 175854 h 4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rgbClr val="69AFD3"/>
          </a:solidFill>
          <a:ln>
            <a:noFill/>
          </a:ln>
          <a:effectLst/>
        </p:spPr>
        <p:txBody>
          <a:bodyPr wrap="none" lIns="34290" tIns="17145" rIns="34290" bIns="17145" anchor="ctr"/>
          <a:lstStyle/>
          <a:p>
            <a:pPr eaLnBrk="1" hangingPunct="1">
              <a:defRPr/>
            </a:pPr>
            <a:endParaRPr lang="fr-FR"/>
          </a:p>
        </p:txBody>
      </p:sp>
    </p:spTree>
    <p:extLst>
      <p:ext uri="{BB962C8B-B14F-4D97-AF65-F5344CB8AC3E}">
        <p14:creationId xmlns:p14="http://schemas.microsoft.com/office/powerpoint/2010/main" val="156396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24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355E9AA3068DE4686A0568AF61E8D69" ma:contentTypeVersion="2" ma:contentTypeDescription="Crée un document." ma:contentTypeScope="" ma:versionID="4fea647ebfae777aaab4e3f797d62243">
  <xsd:schema xmlns:xsd="http://www.w3.org/2001/XMLSchema" xmlns:xs="http://www.w3.org/2001/XMLSchema" xmlns:p="http://schemas.microsoft.com/office/2006/metadata/properties" xmlns:ns2="0c315efd-d2d8-4e68-acc5-f2e3ad15b9d0" targetNamespace="http://schemas.microsoft.com/office/2006/metadata/properties" ma:root="true" ma:fieldsID="191084aab16b064715e421f0ac8e5bca" ns2:_="">
    <xsd:import namespace="0c315efd-d2d8-4e68-acc5-f2e3ad15b9d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315efd-d2d8-4e68-acc5-f2e3ad15b9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B5F5E9-B5F9-4BB7-AFFF-3C5B8964528B}">
  <ds:schemaRefs>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purl.org/dc/dcmitype/"/>
    <ds:schemaRef ds:uri="0c315efd-d2d8-4e68-acc5-f2e3ad15b9d0"/>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C7670EF2-8B6F-41DE-B1EC-DD6674EF0AE7}">
  <ds:schemaRefs>
    <ds:schemaRef ds:uri="http://schemas.microsoft.com/sharepoint/v3/contenttype/forms"/>
  </ds:schemaRefs>
</ds:datastoreItem>
</file>

<file path=customXml/itemProps3.xml><?xml version="1.0" encoding="utf-8"?>
<ds:datastoreItem xmlns:ds="http://schemas.openxmlformats.org/officeDocument/2006/customXml" ds:itemID="{A734D0F2-6315-4329-B2E5-1334EC5FAF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315efd-d2d8-4e68-acc5-f2e3ad15b9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3431</TotalTime>
  <Words>248</Words>
  <Application>Microsoft Macintosh PowerPoint</Application>
  <PresentationFormat>Grand écran</PresentationFormat>
  <Paragraphs>61</Paragraphs>
  <Slides>4</Slides>
  <Notes>2</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4</vt:i4>
      </vt:variant>
    </vt:vector>
  </HeadingPairs>
  <TitlesOfParts>
    <vt:vector size="10" baseType="lpstr">
      <vt:lpstr>Arial</vt:lpstr>
      <vt:lpstr>Calibri</vt:lpstr>
      <vt:lpstr>Verdana</vt:lpstr>
      <vt:lpstr>Wingdings</vt:lpstr>
      <vt:lpstr>Capgemini Master</vt:lpstr>
      <vt:lpstr>think-cell Slide</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VACHELARD, Marie</dc:creator>
  <cp:lastModifiedBy>VIVANT, Valentin</cp:lastModifiedBy>
  <cp:revision>55</cp:revision>
  <dcterms:created xsi:type="dcterms:W3CDTF">2019-02-01T15:53:49Z</dcterms:created>
  <dcterms:modified xsi:type="dcterms:W3CDTF">2020-03-24T19:53:21Z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0x0101007355E9AA3068DE4686A0568AF61E8D69</vt:lpwstr>
  </property>
  <property fmtid="{D5CDD505-2E9C-101B-9397-08002B2CF9AE}" pid="3" name="AuthorIds_UIVersion_1024">
    <vt:lpwstr>6</vt:lpwstr>
  </property>
</Properties>
</file>