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  <p:sldMasterId id="2147483771" r:id="rId2"/>
    <p:sldMasterId id="2147483786" r:id="rId3"/>
    <p:sldMasterId id="2147483808" r:id="rId4"/>
    <p:sldMasterId id="2147483814" r:id="rId5"/>
    <p:sldMasterId id="2147483801" r:id="rId6"/>
  </p:sldMasterIdLst>
  <p:notesMasterIdLst>
    <p:notesMasterId r:id="rId36"/>
  </p:notesMasterIdLst>
  <p:handoutMasterIdLst>
    <p:handoutMasterId r:id="rId37"/>
  </p:handoutMasterIdLst>
  <p:sldIdLst>
    <p:sldId id="302" r:id="rId7"/>
    <p:sldId id="320" r:id="rId8"/>
    <p:sldId id="326" r:id="rId9"/>
    <p:sldId id="328" r:id="rId10"/>
    <p:sldId id="327" r:id="rId11"/>
    <p:sldId id="322" r:id="rId12"/>
    <p:sldId id="334" r:id="rId13"/>
    <p:sldId id="336" r:id="rId14"/>
    <p:sldId id="329" r:id="rId15"/>
    <p:sldId id="323" r:id="rId16"/>
    <p:sldId id="330" r:id="rId17"/>
    <p:sldId id="337" r:id="rId18"/>
    <p:sldId id="338" r:id="rId19"/>
    <p:sldId id="339" r:id="rId20"/>
    <p:sldId id="340" r:id="rId21"/>
    <p:sldId id="342" r:id="rId22"/>
    <p:sldId id="345" r:id="rId23"/>
    <p:sldId id="346" r:id="rId24"/>
    <p:sldId id="344" r:id="rId25"/>
    <p:sldId id="331" r:id="rId26"/>
    <p:sldId id="343" r:id="rId27"/>
    <p:sldId id="335" r:id="rId28"/>
    <p:sldId id="333" r:id="rId29"/>
    <p:sldId id="347" r:id="rId30"/>
    <p:sldId id="348" r:id="rId31"/>
    <p:sldId id="349" r:id="rId32"/>
    <p:sldId id="332" r:id="rId33"/>
    <p:sldId id="321" r:id="rId34"/>
    <p:sldId id="275" r:id="rId35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222464"/>
    <a:srgbClr val="9E9F9E"/>
    <a:srgbClr val="47432A"/>
    <a:srgbClr val="318738"/>
    <a:srgbClr val="84BF41"/>
    <a:srgbClr val="1FB09B"/>
    <a:srgbClr val="4B6362"/>
    <a:srgbClr val="94636A"/>
    <a:srgbClr val="842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43" autoAdjust="0"/>
    <p:restoredTop sz="88871" autoAdjust="0"/>
  </p:normalViewPr>
  <p:slideViewPr>
    <p:cSldViewPr snapToGrid="0" snapToObjects="1">
      <p:cViewPr>
        <p:scale>
          <a:sx n="77" d="100"/>
          <a:sy n="77" d="100"/>
        </p:scale>
        <p:origin x="400" y="61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350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8AABD-FA88-FB4D-A40D-073A42D4798B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D296D-691C-2146-ABDF-1279B71505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259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A43AB-327A-3542-ACDA-75EF7C9A5B7D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DA2F2-D236-5F46-B4D4-FDCE34D49D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460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819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563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361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812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416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061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458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150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383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92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 txBox="1">
            <a:spLocks/>
          </p:cNvSpPr>
          <p:nvPr userDrawn="1"/>
        </p:nvSpPr>
        <p:spPr>
          <a:xfrm>
            <a:off x="9438968" y="635635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mtClean="0">
                <a:solidFill>
                  <a:schemeClr val="bg1"/>
                </a:solidFill>
              </a:rPr>
              <a:pPr/>
              <a:t>‹N°›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681036" y="2208813"/>
            <a:ext cx="5247815" cy="1419285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Cliquez pour ajouter un titre à votre présentation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is-IS" dirty="0"/>
              <a:t>…</a:t>
            </a:r>
            <a:endParaRPr lang="fr-FR" dirty="0"/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0" y="3702240"/>
            <a:ext cx="56463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5631775" y="1831976"/>
            <a:ext cx="3799563" cy="59191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  <a:br>
              <a:rPr lang="fr-FR" dirty="0"/>
            </a:b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5631775" y="2423887"/>
            <a:ext cx="3799562" cy="3839372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endParaRPr lang="fr-FR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430645" y="1832547"/>
            <a:ext cx="0" cy="44307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pour une image  11"/>
          <p:cNvSpPr>
            <a:spLocks noGrp="1"/>
          </p:cNvSpPr>
          <p:nvPr>
            <p:ph type="pic" sz="quarter" idx="19" hasCustomPrompt="1"/>
          </p:nvPr>
        </p:nvSpPr>
        <p:spPr>
          <a:xfrm>
            <a:off x="398463" y="1831976"/>
            <a:ext cx="4826680" cy="3654423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charset="0"/>
              <a:buNone/>
              <a:defRPr sz="140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Insérez votre image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398463" y="5615084"/>
            <a:ext cx="4826680" cy="55916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</a:t>
            </a:r>
            <a:br>
              <a:rPr lang="fr-FR" dirty="0"/>
            </a:br>
            <a:endParaRPr lang="fr-FR" dirty="0"/>
          </a:p>
        </p:txBody>
      </p:sp>
      <p:sp>
        <p:nvSpPr>
          <p:cNvPr id="1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8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5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26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70081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page.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3776256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</p:txBody>
      </p:sp>
      <p:sp>
        <p:nvSpPr>
          <p:cNvPr id="20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6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3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8" name="Espace réservé du texte 7"/>
          <p:cNvSpPr>
            <a:spLocks noGrp="1"/>
          </p:cNvSpPr>
          <p:nvPr>
            <p:ph type="body" sz="quarter" idx="24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465044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140" y="1671336"/>
            <a:ext cx="9015912" cy="3405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2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40140" y="1987248"/>
            <a:ext cx="9015912" cy="4263654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</p:txBody>
      </p:sp>
      <p:sp>
        <p:nvSpPr>
          <p:cNvPr id="10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14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564932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5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page.</a:t>
            </a:r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228818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.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67200" y="4674030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4989942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pPr lvl="0"/>
            <a:endParaRPr lang="fr-FR" dirty="0"/>
          </a:p>
          <a:p>
            <a:pPr lvl="0"/>
            <a:endParaRPr lang="fr-FR" dirty="0" err="1"/>
          </a:p>
        </p:txBody>
      </p:sp>
      <p:sp>
        <p:nvSpPr>
          <p:cNvPr id="14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2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704326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s +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8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16757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  <a:p>
            <a:pPr lvl="0"/>
            <a:br>
              <a:rPr lang="fr-FR" dirty="0"/>
            </a:b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graphique 14"/>
          <p:cNvSpPr>
            <a:spLocks noGrp="1"/>
          </p:cNvSpPr>
          <p:nvPr>
            <p:ph type="chart" sz="quarter" idx="19" hasCustomPrompt="1"/>
          </p:nvPr>
        </p:nvSpPr>
        <p:spPr>
          <a:xfrm>
            <a:off x="398463" y="3709988"/>
            <a:ext cx="3536950" cy="2863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Insérez votre graphique</a:t>
            </a:r>
          </a:p>
        </p:txBody>
      </p:sp>
      <p:sp>
        <p:nvSpPr>
          <p:cNvPr id="17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3507698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pPr lvl="0"/>
            <a:endParaRPr lang="fr-FR" dirty="0"/>
          </a:p>
          <a:p>
            <a:pPr lvl="0"/>
            <a:endParaRPr lang="fr-FR" dirty="0" err="1"/>
          </a:p>
        </p:txBody>
      </p:sp>
      <p:sp>
        <p:nvSpPr>
          <p:cNvPr id="21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4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5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2125562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5631775" y="1831976"/>
            <a:ext cx="3799563" cy="59191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  <a:br>
              <a:rPr lang="fr-FR" dirty="0"/>
            </a:b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5631775" y="2423887"/>
            <a:ext cx="3799562" cy="3839372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endParaRPr lang="fr-FR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430645" y="1832547"/>
            <a:ext cx="0" cy="44307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pour une image  11"/>
          <p:cNvSpPr>
            <a:spLocks noGrp="1"/>
          </p:cNvSpPr>
          <p:nvPr>
            <p:ph type="pic" sz="quarter" idx="19" hasCustomPrompt="1"/>
          </p:nvPr>
        </p:nvSpPr>
        <p:spPr>
          <a:xfrm>
            <a:off x="398463" y="1831976"/>
            <a:ext cx="4826680" cy="3654423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charset="0"/>
              <a:buNone/>
              <a:defRPr sz="140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Insérez votre image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398463" y="5615084"/>
            <a:ext cx="4826680" cy="55916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</a:t>
            </a:r>
            <a:br>
              <a:rPr lang="fr-FR" dirty="0"/>
            </a:br>
            <a:endParaRPr lang="fr-FR" dirty="0"/>
          </a:p>
        </p:txBody>
      </p:sp>
      <p:sp>
        <p:nvSpPr>
          <p:cNvPr id="1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8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5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26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436220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page.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3776256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</p:txBody>
      </p:sp>
      <p:sp>
        <p:nvSpPr>
          <p:cNvPr id="20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6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3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8" name="Espace réservé du texte 7"/>
          <p:cNvSpPr>
            <a:spLocks noGrp="1"/>
          </p:cNvSpPr>
          <p:nvPr>
            <p:ph type="body" sz="quarter" idx="24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045976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140" y="1671336"/>
            <a:ext cx="9015912" cy="3405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2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40140" y="1987248"/>
            <a:ext cx="9015912" cy="4263654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</p:txBody>
      </p:sp>
      <p:sp>
        <p:nvSpPr>
          <p:cNvPr id="10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14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26404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5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page.</a:t>
            </a:r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228818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.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67200" y="4674030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4989942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pPr lvl="0"/>
            <a:endParaRPr lang="fr-FR" dirty="0"/>
          </a:p>
          <a:p>
            <a:pPr lvl="0"/>
            <a:endParaRPr lang="fr-FR" dirty="0" err="1"/>
          </a:p>
        </p:txBody>
      </p:sp>
      <p:sp>
        <p:nvSpPr>
          <p:cNvPr id="14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2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094094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s +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8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16757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  <a:p>
            <a:pPr lvl="0"/>
            <a:br>
              <a:rPr lang="fr-FR" dirty="0"/>
            </a:b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graphique 14"/>
          <p:cNvSpPr>
            <a:spLocks noGrp="1"/>
          </p:cNvSpPr>
          <p:nvPr>
            <p:ph type="chart" sz="quarter" idx="19" hasCustomPrompt="1"/>
          </p:nvPr>
        </p:nvSpPr>
        <p:spPr>
          <a:xfrm>
            <a:off x="398463" y="3709988"/>
            <a:ext cx="3536950" cy="2863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Insérez votre graphique</a:t>
            </a:r>
          </a:p>
        </p:txBody>
      </p:sp>
      <p:sp>
        <p:nvSpPr>
          <p:cNvPr id="17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3507698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pPr lvl="0"/>
            <a:endParaRPr lang="fr-FR" dirty="0"/>
          </a:p>
          <a:p>
            <a:pPr lvl="0"/>
            <a:endParaRPr lang="fr-FR" dirty="0" err="1"/>
          </a:p>
        </p:txBody>
      </p:sp>
      <p:sp>
        <p:nvSpPr>
          <p:cNvPr id="21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4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5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53737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 titre + sou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2126249" y="4813491"/>
            <a:ext cx="2458562" cy="281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12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3926860"/>
            <a:ext cx="4126489" cy="7917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Cliquez pour ajouter du </a:t>
            </a:r>
            <a:r>
              <a:rPr lang="fr-FR"/>
              <a:t>texte </a:t>
            </a:r>
            <a:br>
              <a:rPr lang="fr-FR"/>
            </a:br>
            <a:r>
              <a:rPr lang="fr-FR"/>
              <a:t>à </a:t>
            </a:r>
            <a:r>
              <a:rPr lang="fr-FR" dirty="0"/>
              <a:t>votre présentation</a:t>
            </a:r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681036" y="2208813"/>
            <a:ext cx="5247815" cy="1419285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Cliquez pour ajouter un titre à votre présentation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is-IS" dirty="0"/>
              <a:t>…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681036" y="4816785"/>
            <a:ext cx="1323348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6" hasCustomPrompt="1"/>
          </p:nvPr>
        </p:nvSpPr>
        <p:spPr>
          <a:xfrm>
            <a:off x="1887842" y="4816785"/>
            <a:ext cx="191970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/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0" y="3702240"/>
            <a:ext cx="56463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515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5631775" y="1831976"/>
            <a:ext cx="3799563" cy="59191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  <a:br>
              <a:rPr lang="fr-FR" dirty="0"/>
            </a:b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5631775" y="2423887"/>
            <a:ext cx="3799562" cy="3839372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endParaRPr lang="fr-FR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430645" y="1832547"/>
            <a:ext cx="0" cy="44307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pour une image  11"/>
          <p:cNvSpPr>
            <a:spLocks noGrp="1"/>
          </p:cNvSpPr>
          <p:nvPr>
            <p:ph type="pic" sz="quarter" idx="19" hasCustomPrompt="1"/>
          </p:nvPr>
        </p:nvSpPr>
        <p:spPr>
          <a:xfrm>
            <a:off x="398463" y="1831976"/>
            <a:ext cx="4826680" cy="3654423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charset="0"/>
              <a:buNone/>
              <a:defRPr sz="140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Insérez votre image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398463" y="5615084"/>
            <a:ext cx="4826680" cy="55916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</a:t>
            </a:r>
            <a:br>
              <a:rPr lang="fr-FR" dirty="0"/>
            </a:br>
            <a:endParaRPr lang="fr-FR" dirty="0"/>
          </a:p>
        </p:txBody>
      </p:sp>
      <p:sp>
        <p:nvSpPr>
          <p:cNvPr id="1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8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5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26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423254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09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2126249" y="4813491"/>
            <a:ext cx="2458562" cy="281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4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3926860"/>
            <a:ext cx="4126489" cy="7917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Cliquez pour ajouter du </a:t>
            </a:r>
            <a:r>
              <a:rPr lang="fr-FR"/>
              <a:t>texte </a:t>
            </a:r>
            <a:br>
              <a:rPr lang="fr-FR"/>
            </a:br>
            <a:r>
              <a:rPr lang="fr-FR"/>
              <a:t>à </a:t>
            </a:r>
            <a:r>
              <a:rPr lang="fr-FR" dirty="0"/>
              <a:t>votre présentation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681036" y="2208813"/>
            <a:ext cx="5247815" cy="1419285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Cliquez pour ajouter un titre à votre présentation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is-IS" dirty="0"/>
              <a:t>…</a:t>
            </a:r>
            <a:endParaRPr lang="fr-FR" dirty="0"/>
          </a:p>
        </p:txBody>
      </p:sp>
      <p:sp>
        <p:nvSpPr>
          <p:cNvPr id="6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681036" y="4816785"/>
            <a:ext cx="1323348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6" hasCustomPrompt="1"/>
          </p:nvPr>
        </p:nvSpPr>
        <p:spPr>
          <a:xfrm>
            <a:off x="1887842" y="4816785"/>
            <a:ext cx="191970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/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3702240"/>
            <a:ext cx="56463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avec coin rogné  11"/>
          <p:cNvSpPr/>
          <p:nvPr userDrawn="1"/>
        </p:nvSpPr>
        <p:spPr>
          <a:xfrm>
            <a:off x="1026743" y="-10332"/>
            <a:ext cx="8890860" cy="2783954"/>
          </a:xfrm>
          <a:custGeom>
            <a:avLst/>
            <a:gdLst>
              <a:gd name="connsiteX0" fmla="*/ 0 w 6214820"/>
              <a:gd name="connsiteY0" fmla="*/ 0 h 1022888"/>
              <a:gd name="connsiteX1" fmla="*/ 6044335 w 6214820"/>
              <a:gd name="connsiteY1" fmla="*/ 0 h 1022888"/>
              <a:gd name="connsiteX2" fmla="*/ 6214820 w 6214820"/>
              <a:gd name="connsiteY2" fmla="*/ 170485 h 1022888"/>
              <a:gd name="connsiteX3" fmla="*/ 6214820 w 6214820"/>
              <a:gd name="connsiteY3" fmla="*/ 1022888 h 1022888"/>
              <a:gd name="connsiteX4" fmla="*/ 0 w 6214820"/>
              <a:gd name="connsiteY4" fmla="*/ 1022888 h 1022888"/>
              <a:gd name="connsiteX5" fmla="*/ 0 w 6214820"/>
              <a:gd name="connsiteY5" fmla="*/ 0 h 1022888"/>
              <a:gd name="connsiteX0" fmla="*/ 0 w 6757260"/>
              <a:gd name="connsiteY0" fmla="*/ 0 h 1332854"/>
              <a:gd name="connsiteX1" fmla="*/ 6586775 w 6757260"/>
              <a:gd name="connsiteY1" fmla="*/ 309966 h 1332854"/>
              <a:gd name="connsiteX2" fmla="*/ 6757260 w 6757260"/>
              <a:gd name="connsiteY2" fmla="*/ 480451 h 1332854"/>
              <a:gd name="connsiteX3" fmla="*/ 6757260 w 6757260"/>
              <a:gd name="connsiteY3" fmla="*/ 1332854 h 1332854"/>
              <a:gd name="connsiteX4" fmla="*/ 542440 w 6757260"/>
              <a:gd name="connsiteY4" fmla="*/ 1332854 h 1332854"/>
              <a:gd name="connsiteX5" fmla="*/ 0 w 6757260"/>
              <a:gd name="connsiteY5" fmla="*/ 0 h 1332854"/>
              <a:gd name="connsiteX0" fmla="*/ 0 w 6757260"/>
              <a:gd name="connsiteY0" fmla="*/ 0 h 1332854"/>
              <a:gd name="connsiteX1" fmla="*/ 6586775 w 6757260"/>
              <a:gd name="connsiteY1" fmla="*/ 309966 h 1332854"/>
              <a:gd name="connsiteX2" fmla="*/ 6757260 w 6757260"/>
              <a:gd name="connsiteY2" fmla="*/ 480451 h 1332854"/>
              <a:gd name="connsiteX3" fmla="*/ 6757260 w 6757260"/>
              <a:gd name="connsiteY3" fmla="*/ 1332854 h 1332854"/>
              <a:gd name="connsiteX4" fmla="*/ 247973 w 6757260"/>
              <a:gd name="connsiteY4" fmla="*/ 960895 h 1332854"/>
              <a:gd name="connsiteX5" fmla="*/ 0 w 6757260"/>
              <a:gd name="connsiteY5" fmla="*/ 0 h 1332854"/>
              <a:gd name="connsiteX0" fmla="*/ 0 w 6583089"/>
              <a:gd name="connsiteY0" fmla="*/ 0 h 1255445"/>
              <a:gd name="connsiteX1" fmla="*/ 6412604 w 6583089"/>
              <a:gd name="connsiteY1" fmla="*/ 232557 h 1255445"/>
              <a:gd name="connsiteX2" fmla="*/ 6583089 w 6583089"/>
              <a:gd name="connsiteY2" fmla="*/ 403042 h 1255445"/>
              <a:gd name="connsiteX3" fmla="*/ 6583089 w 6583089"/>
              <a:gd name="connsiteY3" fmla="*/ 1255445 h 1255445"/>
              <a:gd name="connsiteX4" fmla="*/ 73802 w 6583089"/>
              <a:gd name="connsiteY4" fmla="*/ 883486 h 1255445"/>
              <a:gd name="connsiteX5" fmla="*/ 0 w 6583089"/>
              <a:gd name="connsiteY5" fmla="*/ 0 h 1255445"/>
              <a:gd name="connsiteX0" fmla="*/ 0 w 6737908"/>
              <a:gd name="connsiteY0" fmla="*/ 0 h 1318340"/>
              <a:gd name="connsiteX1" fmla="*/ 6567423 w 6737908"/>
              <a:gd name="connsiteY1" fmla="*/ 295452 h 1318340"/>
              <a:gd name="connsiteX2" fmla="*/ 6737908 w 6737908"/>
              <a:gd name="connsiteY2" fmla="*/ 465937 h 1318340"/>
              <a:gd name="connsiteX3" fmla="*/ 6737908 w 6737908"/>
              <a:gd name="connsiteY3" fmla="*/ 1318340 h 1318340"/>
              <a:gd name="connsiteX4" fmla="*/ 228621 w 6737908"/>
              <a:gd name="connsiteY4" fmla="*/ 946381 h 1318340"/>
              <a:gd name="connsiteX5" fmla="*/ 0 w 6737908"/>
              <a:gd name="connsiteY5" fmla="*/ 0 h 1318340"/>
              <a:gd name="connsiteX0" fmla="*/ 0 w 6737908"/>
              <a:gd name="connsiteY0" fmla="*/ 0 h 1318340"/>
              <a:gd name="connsiteX1" fmla="*/ 6567423 w 6737908"/>
              <a:gd name="connsiteY1" fmla="*/ 295452 h 1318340"/>
              <a:gd name="connsiteX2" fmla="*/ 6737908 w 6737908"/>
              <a:gd name="connsiteY2" fmla="*/ 465937 h 1318340"/>
              <a:gd name="connsiteX3" fmla="*/ 6737908 w 6737908"/>
              <a:gd name="connsiteY3" fmla="*/ 1318340 h 1318340"/>
              <a:gd name="connsiteX4" fmla="*/ 204430 w 6737908"/>
              <a:gd name="connsiteY4" fmla="*/ 946381 h 1318340"/>
              <a:gd name="connsiteX5" fmla="*/ 0 w 6737908"/>
              <a:gd name="connsiteY5" fmla="*/ 0 h 1318340"/>
              <a:gd name="connsiteX0" fmla="*/ 0 w 6737908"/>
              <a:gd name="connsiteY0" fmla="*/ 0 h 2774606"/>
              <a:gd name="connsiteX1" fmla="*/ 6567423 w 6737908"/>
              <a:gd name="connsiteY1" fmla="*/ 295452 h 2774606"/>
              <a:gd name="connsiteX2" fmla="*/ 6737908 w 6737908"/>
              <a:gd name="connsiteY2" fmla="*/ 465937 h 2774606"/>
              <a:gd name="connsiteX3" fmla="*/ 6099279 w 6737908"/>
              <a:gd name="connsiteY3" fmla="*/ 2774606 h 2774606"/>
              <a:gd name="connsiteX4" fmla="*/ 204430 w 6737908"/>
              <a:gd name="connsiteY4" fmla="*/ 946381 h 2774606"/>
              <a:gd name="connsiteX5" fmla="*/ 0 w 6737908"/>
              <a:gd name="connsiteY5" fmla="*/ 0 h 2774606"/>
              <a:gd name="connsiteX0" fmla="*/ 0 w 8890860"/>
              <a:gd name="connsiteY0" fmla="*/ 0 h 2774606"/>
              <a:gd name="connsiteX1" fmla="*/ 6567423 w 8890860"/>
              <a:gd name="connsiteY1" fmla="*/ 295452 h 2774606"/>
              <a:gd name="connsiteX2" fmla="*/ 8890860 w 8890860"/>
              <a:gd name="connsiteY2" fmla="*/ 219194 h 2774606"/>
              <a:gd name="connsiteX3" fmla="*/ 6099279 w 8890860"/>
              <a:gd name="connsiteY3" fmla="*/ 2774606 h 2774606"/>
              <a:gd name="connsiteX4" fmla="*/ 204430 w 8890860"/>
              <a:gd name="connsiteY4" fmla="*/ 946381 h 2774606"/>
              <a:gd name="connsiteX5" fmla="*/ 0 w 8890860"/>
              <a:gd name="connsiteY5" fmla="*/ 0 h 2774606"/>
              <a:gd name="connsiteX0" fmla="*/ 0 w 8890860"/>
              <a:gd name="connsiteY0" fmla="*/ 9348 h 2783954"/>
              <a:gd name="connsiteX1" fmla="*/ 8889709 w 8890860"/>
              <a:gd name="connsiteY1" fmla="*/ 0 h 2783954"/>
              <a:gd name="connsiteX2" fmla="*/ 8890860 w 8890860"/>
              <a:gd name="connsiteY2" fmla="*/ 228542 h 2783954"/>
              <a:gd name="connsiteX3" fmla="*/ 6099279 w 8890860"/>
              <a:gd name="connsiteY3" fmla="*/ 2783954 h 2783954"/>
              <a:gd name="connsiteX4" fmla="*/ 204430 w 8890860"/>
              <a:gd name="connsiteY4" fmla="*/ 955729 h 2783954"/>
              <a:gd name="connsiteX5" fmla="*/ 0 w 8890860"/>
              <a:gd name="connsiteY5" fmla="*/ 9348 h 2783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90860" h="2783954">
                <a:moveTo>
                  <a:pt x="0" y="9348"/>
                </a:moveTo>
                <a:lnTo>
                  <a:pt x="8889709" y="0"/>
                </a:lnTo>
                <a:cubicBezTo>
                  <a:pt x="8890093" y="76181"/>
                  <a:pt x="8890476" y="152361"/>
                  <a:pt x="8890860" y="228542"/>
                </a:cubicBezTo>
                <a:lnTo>
                  <a:pt x="6099279" y="2783954"/>
                </a:lnTo>
                <a:lnTo>
                  <a:pt x="204430" y="955729"/>
                </a:lnTo>
                <a:lnTo>
                  <a:pt x="0" y="9348"/>
                </a:lnTo>
                <a:close/>
              </a:path>
            </a:pathLst>
          </a:custGeom>
          <a:blipFill>
            <a:blip r:embed="rId2"/>
            <a:stretch>
              <a:fillRect l="-405" t="-60216" r="-405" b="-628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17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 txBox="1">
            <a:spLocks/>
          </p:cNvSpPr>
          <p:nvPr userDrawn="1"/>
        </p:nvSpPr>
        <p:spPr>
          <a:xfrm>
            <a:off x="9438968" y="635635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mtClean="0">
                <a:solidFill>
                  <a:schemeClr val="bg1"/>
                </a:solidFill>
              </a:rPr>
              <a:pPr/>
              <a:t>‹N°›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3926860"/>
            <a:ext cx="4126489" cy="7917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Cliquez pour ajouter du texte </a:t>
            </a:r>
            <a:br>
              <a:rPr lang="fr-FR" dirty="0"/>
            </a:br>
            <a:r>
              <a:rPr lang="fr-FR" dirty="0"/>
              <a:t>à votre présentation</a:t>
            </a:r>
          </a:p>
        </p:txBody>
      </p:sp>
      <p:sp>
        <p:nvSpPr>
          <p:cNvPr id="17" name="Titre 1"/>
          <p:cNvSpPr>
            <a:spLocks noGrp="1"/>
          </p:cNvSpPr>
          <p:nvPr>
            <p:ph type="title" hasCustomPrompt="1"/>
          </p:nvPr>
        </p:nvSpPr>
        <p:spPr>
          <a:xfrm>
            <a:off x="681036" y="2208813"/>
            <a:ext cx="5247815" cy="1419285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Cliquez pour ajouter un titre à votre présentation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is-IS" dirty="0"/>
              <a:t>…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2126249" y="4813491"/>
            <a:ext cx="2458562" cy="281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681036" y="4816785"/>
            <a:ext cx="1323348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sz="quarter" idx="16" hasCustomPrompt="1"/>
          </p:nvPr>
        </p:nvSpPr>
        <p:spPr>
          <a:xfrm>
            <a:off x="1887842" y="4816785"/>
            <a:ext cx="191970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/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sz="quarter" idx="17"/>
          </p:nvPr>
        </p:nvSpPr>
        <p:spPr>
          <a:xfrm>
            <a:off x="1028193" y="-30210"/>
            <a:ext cx="8923162" cy="2800187"/>
          </a:xfrm>
          <a:custGeom>
            <a:avLst/>
            <a:gdLst>
              <a:gd name="connsiteX0" fmla="*/ 0 w 8938889"/>
              <a:gd name="connsiteY0" fmla="*/ 0 h 2781526"/>
              <a:gd name="connsiteX1" fmla="*/ 8475292 w 8938889"/>
              <a:gd name="connsiteY1" fmla="*/ 0 h 2781526"/>
              <a:gd name="connsiteX2" fmla="*/ 8938889 w 8938889"/>
              <a:gd name="connsiteY2" fmla="*/ 463597 h 2781526"/>
              <a:gd name="connsiteX3" fmla="*/ 8938889 w 8938889"/>
              <a:gd name="connsiteY3" fmla="*/ 2781526 h 2781526"/>
              <a:gd name="connsiteX4" fmla="*/ 0 w 8938889"/>
              <a:gd name="connsiteY4" fmla="*/ 2781526 h 2781526"/>
              <a:gd name="connsiteX5" fmla="*/ 0 w 8938889"/>
              <a:gd name="connsiteY5" fmla="*/ 0 h 2781526"/>
              <a:gd name="connsiteX0" fmla="*/ 0 w 8938889"/>
              <a:gd name="connsiteY0" fmla="*/ 0 h 2781526"/>
              <a:gd name="connsiteX1" fmla="*/ 8475292 w 8938889"/>
              <a:gd name="connsiteY1" fmla="*/ 0 h 2781526"/>
              <a:gd name="connsiteX2" fmla="*/ 8938889 w 8938889"/>
              <a:gd name="connsiteY2" fmla="*/ 463597 h 2781526"/>
              <a:gd name="connsiteX3" fmla="*/ 8938889 w 8938889"/>
              <a:gd name="connsiteY3" fmla="*/ 2781526 h 2781526"/>
              <a:gd name="connsiteX4" fmla="*/ 186613 w 8938889"/>
              <a:gd name="connsiteY4" fmla="*/ 971387 h 2781526"/>
              <a:gd name="connsiteX5" fmla="*/ 0 w 8938889"/>
              <a:gd name="connsiteY5" fmla="*/ 0 h 2781526"/>
              <a:gd name="connsiteX0" fmla="*/ 0 w 8938889"/>
              <a:gd name="connsiteY0" fmla="*/ 0 h 2800187"/>
              <a:gd name="connsiteX1" fmla="*/ 8475292 w 8938889"/>
              <a:gd name="connsiteY1" fmla="*/ 0 h 2800187"/>
              <a:gd name="connsiteX2" fmla="*/ 8938889 w 8938889"/>
              <a:gd name="connsiteY2" fmla="*/ 463597 h 2800187"/>
              <a:gd name="connsiteX3" fmla="*/ 6065060 w 8938889"/>
              <a:gd name="connsiteY3" fmla="*/ 2800187 h 2800187"/>
              <a:gd name="connsiteX4" fmla="*/ 186613 w 8938889"/>
              <a:gd name="connsiteY4" fmla="*/ 971387 h 2800187"/>
              <a:gd name="connsiteX5" fmla="*/ 0 w 8938889"/>
              <a:gd name="connsiteY5" fmla="*/ 0 h 2800187"/>
              <a:gd name="connsiteX0" fmla="*/ 0 w 8920227"/>
              <a:gd name="connsiteY0" fmla="*/ 0 h 2800187"/>
              <a:gd name="connsiteX1" fmla="*/ 8475292 w 8920227"/>
              <a:gd name="connsiteY1" fmla="*/ 0 h 2800187"/>
              <a:gd name="connsiteX2" fmla="*/ 8920227 w 8920227"/>
              <a:gd name="connsiteY2" fmla="*/ 221002 h 2800187"/>
              <a:gd name="connsiteX3" fmla="*/ 6065060 w 8920227"/>
              <a:gd name="connsiteY3" fmla="*/ 2800187 h 2800187"/>
              <a:gd name="connsiteX4" fmla="*/ 186613 w 8920227"/>
              <a:gd name="connsiteY4" fmla="*/ 971387 h 2800187"/>
              <a:gd name="connsiteX5" fmla="*/ 0 w 8920227"/>
              <a:gd name="connsiteY5" fmla="*/ 0 h 2800187"/>
              <a:gd name="connsiteX0" fmla="*/ 0 w 8923162"/>
              <a:gd name="connsiteY0" fmla="*/ 0 h 2800187"/>
              <a:gd name="connsiteX1" fmla="*/ 8923162 w 8923162"/>
              <a:gd name="connsiteY1" fmla="*/ 0 h 2800187"/>
              <a:gd name="connsiteX2" fmla="*/ 8920227 w 8923162"/>
              <a:gd name="connsiteY2" fmla="*/ 221002 h 2800187"/>
              <a:gd name="connsiteX3" fmla="*/ 6065060 w 8923162"/>
              <a:gd name="connsiteY3" fmla="*/ 2800187 h 2800187"/>
              <a:gd name="connsiteX4" fmla="*/ 186613 w 8923162"/>
              <a:gd name="connsiteY4" fmla="*/ 971387 h 2800187"/>
              <a:gd name="connsiteX5" fmla="*/ 0 w 8923162"/>
              <a:gd name="connsiteY5" fmla="*/ 0 h 280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23162" h="2800187">
                <a:moveTo>
                  <a:pt x="0" y="0"/>
                </a:moveTo>
                <a:lnTo>
                  <a:pt x="8923162" y="0"/>
                </a:lnTo>
                <a:cubicBezTo>
                  <a:pt x="8922184" y="73667"/>
                  <a:pt x="8921205" y="147335"/>
                  <a:pt x="8920227" y="221002"/>
                </a:cubicBezTo>
                <a:lnTo>
                  <a:pt x="6065060" y="2800187"/>
                </a:lnTo>
                <a:lnTo>
                  <a:pt x="186613" y="971387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fr-FR" dirty="0"/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0" y="3702240"/>
            <a:ext cx="56463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î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81037" y="2179320"/>
            <a:ext cx="4126489" cy="501968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2879725"/>
            <a:ext cx="4126489" cy="7917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00" b="0" i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Et </a:t>
            </a:r>
            <a:r>
              <a:rPr lang="fr-FR" dirty="0" err="1"/>
              <a:t>expliquidem</a:t>
            </a:r>
            <a:endParaRPr lang="fr-FR" dirty="0"/>
          </a:p>
          <a:p>
            <a:pPr lvl="0"/>
            <a:r>
              <a:rPr lang="fr-FR" dirty="0" err="1"/>
              <a:t>Venitas</a:t>
            </a:r>
            <a:r>
              <a:rPr lang="fr-FR" dirty="0"/>
              <a:t> </a:t>
            </a:r>
            <a:r>
              <a:rPr lang="fr-FR" dirty="0" err="1"/>
              <a:t>imaio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134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page.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3776256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</p:txBody>
      </p:sp>
      <p:sp>
        <p:nvSpPr>
          <p:cNvPr id="19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25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23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4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</p:spTree>
    <p:extLst>
      <p:ext uri="{BB962C8B-B14F-4D97-AF65-F5344CB8AC3E}">
        <p14:creationId xmlns:p14="http://schemas.microsoft.com/office/powerpoint/2010/main" val="141358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140" y="1671336"/>
            <a:ext cx="9015912" cy="3405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2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40140" y="1987248"/>
            <a:ext cx="9015912" cy="4263654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</p:txBody>
      </p:sp>
      <p:sp>
        <p:nvSpPr>
          <p:cNvPr id="10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14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51278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5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page.</a:t>
            </a:r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228818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.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67200" y="4674030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4989942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pPr lvl="0"/>
            <a:endParaRPr lang="fr-FR" dirty="0"/>
          </a:p>
          <a:p>
            <a:pPr lvl="0"/>
            <a:endParaRPr lang="fr-FR" dirty="0" err="1"/>
          </a:p>
        </p:txBody>
      </p:sp>
      <p:sp>
        <p:nvSpPr>
          <p:cNvPr id="14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2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207862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s +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8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16757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  <a:p>
            <a:pPr lvl="0"/>
            <a:br>
              <a:rPr lang="fr-FR" dirty="0"/>
            </a:b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graphique 14"/>
          <p:cNvSpPr>
            <a:spLocks noGrp="1"/>
          </p:cNvSpPr>
          <p:nvPr>
            <p:ph type="chart" sz="quarter" idx="19" hasCustomPrompt="1"/>
          </p:nvPr>
        </p:nvSpPr>
        <p:spPr>
          <a:xfrm>
            <a:off x="398463" y="3709988"/>
            <a:ext cx="3536950" cy="2863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Insérez votre graphique</a:t>
            </a:r>
          </a:p>
        </p:txBody>
      </p:sp>
      <p:sp>
        <p:nvSpPr>
          <p:cNvPr id="17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3507698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pPr lvl="0"/>
            <a:endParaRPr lang="fr-FR" dirty="0"/>
          </a:p>
          <a:p>
            <a:pPr lvl="0"/>
            <a:endParaRPr lang="fr-FR" dirty="0" err="1"/>
          </a:p>
        </p:txBody>
      </p:sp>
      <p:sp>
        <p:nvSpPr>
          <p:cNvPr id="21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4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5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53521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17" y="5448097"/>
            <a:ext cx="1306764" cy="7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1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85" r:id="rId2"/>
    <p:sldLayoutId id="2147483820" r:id="rId3"/>
    <p:sldLayoutId id="2147483770" r:id="rId4"/>
  </p:sldLayoutIdLst>
  <p:hf sldNum="0" hdr="0" ft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Georgia" charset="0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/>
          <p:cNvCxnSpPr/>
          <p:nvPr/>
        </p:nvCxnSpPr>
        <p:spPr>
          <a:xfrm>
            <a:off x="779228" y="2775680"/>
            <a:ext cx="82034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2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803" r:id="rId3"/>
    <p:sldLayoutId id="2147483789" r:id="rId4"/>
    <p:sldLayoutId id="2147483790" r:id="rId5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2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2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7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17" y="5448097"/>
            <a:ext cx="1306764" cy="793244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Espace réservé du texte 2"/>
          <p:cNvSpPr txBox="1">
            <a:spLocks/>
          </p:cNvSpPr>
          <p:nvPr/>
        </p:nvSpPr>
        <p:spPr>
          <a:xfrm>
            <a:off x="481068" y="2594158"/>
            <a:ext cx="3621179" cy="1970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100" b="1" kern="120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Institut Supérieur de l’Aéronautique et de l’Espace</a:t>
            </a:r>
            <a:endParaRPr lang="fr-FR" dirty="0"/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481068" y="2791195"/>
            <a:ext cx="3621179" cy="5360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100" b="0" kern="120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10, avenue Édouard-Belin – BP 54032</a:t>
            </a:r>
            <a:br>
              <a:rPr lang="fr-FR"/>
            </a:br>
            <a:r>
              <a:rPr lang="fr-FR"/>
              <a:t>31055 Toulouse Cedex 4 – France</a:t>
            </a:r>
            <a:br>
              <a:rPr lang="fr-FR"/>
            </a:br>
            <a:r>
              <a:rPr lang="fr-FR"/>
              <a:t>T   +33 5 61 33 80 80</a:t>
            </a:r>
            <a:endParaRPr lang="fr-FR" dirty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>
          <a:xfrm>
            <a:off x="481068" y="3327261"/>
            <a:ext cx="3621179" cy="1970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100" b="1" kern="1200" baseline="0">
                <a:solidFill>
                  <a:schemeClr val="accent2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www.isae-supaero.fr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84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81038" y="3926860"/>
            <a:ext cx="5503862" cy="1517010"/>
          </a:xfrm>
        </p:spPr>
        <p:txBody>
          <a:bodyPr/>
          <a:lstStyle/>
          <a:p>
            <a:r>
              <a:rPr lang="fr-FR" dirty="0"/>
              <a:t>Alois BLARRE, Felipe SILVA</a:t>
            </a:r>
          </a:p>
          <a:p>
            <a:r>
              <a:rPr lang="fr-FR" dirty="0" err="1"/>
              <a:t>Supervisors</a:t>
            </a:r>
            <a:r>
              <a:rPr lang="fr-FR" dirty="0"/>
              <a:t>: </a:t>
            </a:r>
          </a:p>
          <a:p>
            <a:r>
              <a:rPr lang="fr-FR" dirty="0"/>
              <a:t>     Caroline CHANEL</a:t>
            </a:r>
          </a:p>
          <a:p>
            <a:r>
              <a:rPr lang="fr-FR" dirty="0"/>
              <a:t>     Nicolas DROUGARD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81036" y="2057360"/>
            <a:ext cx="5247815" cy="1419285"/>
          </a:xfrm>
        </p:spPr>
        <p:txBody>
          <a:bodyPr/>
          <a:lstStyle/>
          <a:p>
            <a:r>
              <a:rPr lang="fr-FR" sz="2800" dirty="0"/>
              <a:t>Projet &lt;DCAS-14&gt;</a:t>
            </a:r>
            <a:br>
              <a:rPr lang="fr-FR" sz="2800" dirty="0"/>
            </a:br>
            <a:r>
              <a:rPr lang="en-US" sz="2800" dirty="0"/>
              <a:t>Improving Human-Robot Interactions with Deep Reinforcement Learning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09169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State-of-the-art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971020-1161-4CA9-BE33-A74EB42874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74066" y="2011890"/>
            <a:ext cx="5943600" cy="375221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E077AC7-68C2-4A1B-A672-220C5EFE0105}"/>
              </a:ext>
            </a:extLst>
          </p:cNvPr>
          <p:cNvSpPr/>
          <p:nvPr/>
        </p:nvSpPr>
        <p:spPr>
          <a:xfrm>
            <a:off x="701749" y="2473814"/>
            <a:ext cx="1307804" cy="669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0BF7E6-9A7C-480E-A5D0-EE2B11C43E5F}"/>
              </a:ext>
            </a:extLst>
          </p:cNvPr>
          <p:cNvSpPr/>
          <p:nvPr/>
        </p:nvSpPr>
        <p:spPr>
          <a:xfrm>
            <a:off x="701749" y="4486141"/>
            <a:ext cx="1307804" cy="669851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 NET</a:t>
            </a:r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CF60AA1B-BD9C-4FD5-B55F-31AF18295B3E}"/>
              </a:ext>
            </a:extLst>
          </p:cNvPr>
          <p:cNvSpPr/>
          <p:nvPr/>
        </p:nvSpPr>
        <p:spPr>
          <a:xfrm>
            <a:off x="1020371" y="3608597"/>
            <a:ext cx="670560" cy="558800"/>
          </a:xfrm>
          <a:prstGeom prst="mathPlus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AFF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AF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</a:rPr>
              <a:t>Treat the data </a:t>
            </a:r>
          </a:p>
          <a:p>
            <a:pPr marL="0" indent="0">
              <a:buNone/>
            </a:pPr>
            <a:endParaRPr lang="en-US" sz="2800" b="1" dirty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Phase 1: DATA TREATMENT</a:t>
            </a:r>
          </a:p>
        </p:txBody>
      </p:sp>
    </p:spTree>
    <p:extLst>
      <p:ext uri="{BB962C8B-B14F-4D97-AF65-F5344CB8AC3E}">
        <p14:creationId xmlns:p14="http://schemas.microsoft.com/office/powerpoint/2010/main" val="1486152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Treat the data</a:t>
            </a:r>
          </a:p>
          <a:p>
            <a:pPr marL="514350" indent="-514350">
              <a:buFont typeface="+mj-lt"/>
              <a:buAutoNum type="arabicPeriod"/>
            </a:pPr>
            <a:endParaRPr lang="en-US" sz="2800" b="1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</a:rPr>
              <a:t>Divide the dataset : movements of the robot</a:t>
            </a:r>
            <a:endParaRPr lang="en-US" sz="2800" b="1" strike="sngStrike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Phase 1: DATA TREATMENT</a:t>
            </a:r>
          </a:p>
        </p:txBody>
      </p:sp>
    </p:spTree>
    <p:extLst>
      <p:ext uri="{BB962C8B-B14F-4D97-AF65-F5344CB8AC3E}">
        <p14:creationId xmlns:p14="http://schemas.microsoft.com/office/powerpoint/2010/main" val="3185855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Treat the data</a:t>
            </a:r>
          </a:p>
          <a:p>
            <a:pPr marL="514350" indent="-514350">
              <a:buFont typeface="+mj-lt"/>
              <a:buAutoNum type="arabicPeriod"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Divide the dataset :movements of the robot</a:t>
            </a:r>
          </a:p>
          <a:p>
            <a:pPr marL="514350" indent="-514350">
              <a:buFont typeface="+mj-lt"/>
              <a:buAutoNum type="arabicPeriod"/>
            </a:pP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</a:rPr>
              <a:t>Simplify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Phase 1: DATA TREATMENT</a:t>
            </a:r>
          </a:p>
        </p:txBody>
      </p:sp>
    </p:spTree>
    <p:extLst>
      <p:ext uri="{BB962C8B-B14F-4D97-AF65-F5344CB8AC3E}">
        <p14:creationId xmlns:p14="http://schemas.microsoft.com/office/powerpoint/2010/main" val="1045697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Phase 1: DATA TREATMENT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EED047-4133-40C2-96AF-E8E84B6B2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04" y="1987248"/>
            <a:ext cx="9906000" cy="118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47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Phase 1: DATA TREATMENT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EED047-4133-40C2-96AF-E8E84B6B28A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-4904" y="1987248"/>
            <a:ext cx="9906000" cy="11825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0D3567-9E63-4910-A6D5-B805284363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34" r="-4879" b="4895"/>
          <a:stretch/>
        </p:blipFill>
        <p:spPr>
          <a:xfrm>
            <a:off x="4301837" y="2763297"/>
            <a:ext cx="4679763" cy="3218780"/>
          </a:xfrm>
          <a:prstGeom prst="ellipse">
            <a:avLst/>
          </a:prstGeom>
          <a:ln w="57150">
            <a:solidFill>
              <a:srgbClr val="FF0000"/>
            </a:solidFill>
          </a:ln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B19343-4EA2-4F9A-870B-61B27904B11B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431701" y="2763297"/>
            <a:ext cx="1870136" cy="16093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074190-82E6-4330-8341-3CCDA27A14BC}"/>
              </a:ext>
            </a:extLst>
          </p:cNvPr>
          <p:cNvCxnSpPr>
            <a:cxnSpLocks/>
          </p:cNvCxnSpPr>
          <p:nvPr/>
        </p:nvCxnSpPr>
        <p:spPr>
          <a:xfrm>
            <a:off x="2562330" y="2509722"/>
            <a:ext cx="3888712" cy="2535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832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239EC8-499E-4E1B-B121-C5DB2F9BAB6F}"/>
              </a:ext>
            </a:extLst>
          </p:cNvPr>
          <p:cNvSpPr/>
          <p:nvPr/>
        </p:nvSpPr>
        <p:spPr>
          <a:xfrm>
            <a:off x="281354" y="4626262"/>
            <a:ext cx="3295859" cy="1182560"/>
          </a:xfrm>
          <a:prstGeom prst="roundRect">
            <a:avLst>
              <a:gd name="adj" fmla="val 34511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Phase 1: DATA TREATMENT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EED047-4133-40C2-96AF-E8E84B6B28A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-4904" y="1987248"/>
            <a:ext cx="9906000" cy="11825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0D3567-9E63-4910-A6D5-B805284363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t="2034" r="-4879" b="4895"/>
          <a:stretch/>
        </p:blipFill>
        <p:spPr>
          <a:xfrm>
            <a:off x="4301837" y="2763297"/>
            <a:ext cx="4679763" cy="3218780"/>
          </a:xfrm>
          <a:prstGeom prst="ellipse">
            <a:avLst/>
          </a:prstGeom>
          <a:ln w="57150">
            <a:solidFill>
              <a:schemeClr val="bg2">
                <a:lumMod val="60000"/>
                <a:lumOff val="40000"/>
              </a:schemeClr>
            </a:solidFill>
          </a:ln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B19343-4EA2-4F9A-870B-61B27904B11B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431701" y="2763297"/>
            <a:ext cx="1870136" cy="1609390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074190-82E6-4330-8341-3CCDA27A14BC}"/>
              </a:ext>
            </a:extLst>
          </p:cNvPr>
          <p:cNvCxnSpPr>
            <a:cxnSpLocks/>
          </p:cNvCxnSpPr>
          <p:nvPr/>
        </p:nvCxnSpPr>
        <p:spPr>
          <a:xfrm>
            <a:off x="2562330" y="2509722"/>
            <a:ext cx="3888712" cy="253575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100BECE-C549-46AB-B630-AFDC3AD607E2}"/>
              </a:ext>
            </a:extLst>
          </p:cNvPr>
          <p:cNvSpPr txBox="1"/>
          <p:nvPr/>
        </p:nvSpPr>
        <p:spPr>
          <a:xfrm>
            <a:off x="440140" y="4832821"/>
            <a:ext cx="30068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14 653 files</a:t>
            </a:r>
          </a:p>
        </p:txBody>
      </p:sp>
    </p:spTree>
    <p:extLst>
      <p:ext uri="{BB962C8B-B14F-4D97-AF65-F5344CB8AC3E}">
        <p14:creationId xmlns:p14="http://schemas.microsoft.com/office/powerpoint/2010/main" val="3697658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6AF1EF4-8A21-0147-8EBB-2B447F6BA736}"/>
              </a:ext>
            </a:extLst>
          </p:cNvPr>
          <p:cNvCxnSpPr/>
          <p:nvPr/>
        </p:nvCxnSpPr>
        <p:spPr>
          <a:xfrm flipV="1">
            <a:off x="3567025" y="2886814"/>
            <a:ext cx="1687131" cy="2230717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34D01AD-DA69-2747-B2C0-6CA9C75A21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Generate user’s input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CC5700-C119-CA44-B58F-219D4E175CE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A5DAED3-1EF4-3D40-A455-421F68D9CF7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57BA100-5216-EA41-B2B3-CB5290B5AD8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A7136FC-1AB6-4C43-9300-451CE614CC0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3B65AFBD-6DFA-FA45-876B-2AFFA2E57F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approach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8EF3FB8-E42A-3044-9646-A1608DC06790}"/>
              </a:ext>
            </a:extLst>
          </p:cNvPr>
          <p:cNvSpPr>
            <a:spLocks noChangeAspect="1"/>
          </p:cNvSpPr>
          <p:nvPr/>
        </p:nvSpPr>
        <p:spPr>
          <a:xfrm>
            <a:off x="3207025" y="4757531"/>
            <a:ext cx="720000" cy="72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77A5A25-DA55-7A46-B2F7-A6308AE49592}"/>
              </a:ext>
            </a:extLst>
          </p:cNvPr>
          <p:cNvSpPr>
            <a:spLocks noChangeAspect="1"/>
          </p:cNvSpPr>
          <p:nvPr/>
        </p:nvSpPr>
        <p:spPr>
          <a:xfrm>
            <a:off x="4894156" y="2526814"/>
            <a:ext cx="720000" cy="72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n+1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984C1CD-ED29-E844-8EE3-2B1EE9EF7158}"/>
              </a:ext>
            </a:extLst>
          </p:cNvPr>
          <p:cNvCxnSpPr>
            <a:stCxn id="9" idx="6"/>
          </p:cNvCxnSpPr>
          <p:nvPr/>
        </p:nvCxnSpPr>
        <p:spPr>
          <a:xfrm>
            <a:off x="3927025" y="5117531"/>
            <a:ext cx="4112444" cy="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DCDC45F-3BF1-A64E-8EDD-2B097EABA71F}"/>
              </a:ext>
            </a:extLst>
          </p:cNvPr>
          <p:cNvCxnSpPr>
            <a:cxnSpLocks/>
          </p:cNvCxnSpPr>
          <p:nvPr/>
        </p:nvCxnSpPr>
        <p:spPr>
          <a:xfrm flipV="1">
            <a:off x="3127513" y="2556466"/>
            <a:ext cx="1707874" cy="2267326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D984A3C3-81E2-4342-8F53-EDCF8089272B}"/>
              </a:ext>
            </a:extLst>
          </p:cNvPr>
          <p:cNvSpPr/>
          <p:nvPr/>
        </p:nvSpPr>
        <p:spPr>
          <a:xfrm>
            <a:off x="2774536" y="4447278"/>
            <a:ext cx="1618407" cy="1340506"/>
          </a:xfrm>
          <a:prstGeom prst="arc">
            <a:avLst>
              <a:gd name="adj1" fmla="val 18416281"/>
              <a:gd name="adj2" fmla="val 0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299B249-2D90-2A43-BBEE-F68E4A0B414A}"/>
              </a:ext>
            </a:extLst>
          </p:cNvPr>
          <p:cNvSpPr txBox="1"/>
          <p:nvPr/>
        </p:nvSpPr>
        <p:spPr>
          <a:xfrm rot="18458882">
            <a:off x="3094759" y="3428603"/>
            <a:ext cx="148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Advancement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FFCAAE8-A5A5-C84F-8BE3-BDF6FF9B89B3}"/>
              </a:ext>
            </a:extLst>
          </p:cNvPr>
          <p:cNvSpPr txBox="1"/>
          <p:nvPr/>
        </p:nvSpPr>
        <p:spPr>
          <a:xfrm rot="20602928">
            <a:off x="4257733" y="4456110"/>
            <a:ext cx="10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Direction</a:t>
            </a:r>
          </a:p>
        </p:txBody>
      </p:sp>
    </p:spTree>
    <p:extLst>
      <p:ext uri="{BB962C8B-B14F-4D97-AF65-F5344CB8AC3E}">
        <p14:creationId xmlns:p14="http://schemas.microsoft.com/office/powerpoint/2010/main" val="2283314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117C764-DE6B-774B-8411-AA798FD289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DCGAN’s architecture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6B4516-86A1-1B4F-BE6E-2838F38EE53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F8D92F9-FC82-A349-9FED-779CD0BDF1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0F12846-019B-F24F-8FA7-1256EA29228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16850FD-C789-ED4E-94A5-7B6F5A06D58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DA6A8E3-A127-0442-AE46-BD5F850712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approach</a:t>
            </a:r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056F7D30-1E93-814A-B381-EB064D7464DB}"/>
              </a:ext>
            </a:extLst>
          </p:cNvPr>
          <p:cNvGrpSpPr/>
          <p:nvPr/>
        </p:nvGrpSpPr>
        <p:grpSpPr>
          <a:xfrm>
            <a:off x="133418" y="1248707"/>
            <a:ext cx="9446001" cy="5425715"/>
            <a:chOff x="133418" y="1248707"/>
            <a:chExt cx="9446001" cy="5425715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F3647AB4-C846-D441-B212-10FC19CFB67B}"/>
                </a:ext>
              </a:extLst>
            </p:cNvPr>
            <p:cNvGrpSpPr/>
            <p:nvPr/>
          </p:nvGrpSpPr>
          <p:grpSpPr>
            <a:xfrm>
              <a:off x="133418" y="3111918"/>
              <a:ext cx="9446001" cy="3562504"/>
              <a:chOff x="133418" y="2570200"/>
              <a:chExt cx="9446001" cy="3562504"/>
            </a:xfrm>
          </p:grpSpPr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3B3C823E-E3D9-9240-8123-A3CC3D35783E}"/>
                  </a:ext>
                </a:extLst>
              </p:cNvPr>
              <p:cNvGrpSpPr/>
              <p:nvPr/>
            </p:nvGrpSpPr>
            <p:grpSpPr>
              <a:xfrm>
                <a:off x="133418" y="2570200"/>
                <a:ext cx="9446001" cy="3562504"/>
                <a:chOff x="133418" y="2570200"/>
                <a:chExt cx="9446001" cy="3562504"/>
              </a:xfrm>
            </p:grpSpPr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219545C0-A6ED-8542-954B-2A367C8E0AF1}"/>
                    </a:ext>
                  </a:extLst>
                </p:cNvPr>
                <p:cNvSpPr txBox="1"/>
                <p:nvPr/>
              </p:nvSpPr>
              <p:spPr>
                <a:xfrm>
                  <a:off x="5564076" y="4275064"/>
                  <a:ext cx="29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+</a:t>
                  </a:r>
                </a:p>
              </p:txBody>
            </p:sp>
            <p:grpSp>
              <p:nvGrpSpPr>
                <p:cNvPr id="35" name="Groupe 34">
                  <a:extLst>
                    <a:ext uri="{FF2B5EF4-FFF2-40B4-BE49-F238E27FC236}">
                      <a16:creationId xmlns:a16="http://schemas.microsoft.com/office/drawing/2014/main" id="{72DCA148-B7B6-5540-8699-76569FD09AC2}"/>
                    </a:ext>
                  </a:extLst>
                </p:cNvPr>
                <p:cNvGrpSpPr/>
                <p:nvPr/>
              </p:nvGrpSpPr>
              <p:grpSpPr>
                <a:xfrm>
                  <a:off x="133418" y="2570200"/>
                  <a:ext cx="9446001" cy="3562504"/>
                  <a:chOff x="398462" y="2625840"/>
                  <a:chExt cx="9446001" cy="3562504"/>
                </a:xfrm>
              </p:grpSpPr>
              <p:cxnSp>
                <p:nvCxnSpPr>
                  <p:cNvPr id="14" name="Connecteur droit avec flèche 13">
                    <a:extLst>
                      <a:ext uri="{FF2B5EF4-FFF2-40B4-BE49-F238E27FC236}">
                        <a16:creationId xmlns:a16="http://schemas.microsoft.com/office/drawing/2014/main" id="{A2984A40-691B-3E45-AD50-963C135427F5}"/>
                      </a:ext>
                    </a:extLst>
                  </p:cNvPr>
                  <p:cNvCxnSpPr/>
                  <p:nvPr/>
                </p:nvCxnSpPr>
                <p:spPr>
                  <a:xfrm>
                    <a:off x="2239617" y="3613127"/>
                    <a:ext cx="596348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Rectangle à coins arrondis 14">
                    <a:extLst>
                      <a:ext uri="{FF2B5EF4-FFF2-40B4-BE49-F238E27FC236}">
                        <a16:creationId xmlns:a16="http://schemas.microsoft.com/office/drawing/2014/main" id="{00854841-BD28-874F-8686-DBF803C122E7}"/>
                      </a:ext>
                    </a:extLst>
                  </p:cNvPr>
                  <p:cNvSpPr/>
                  <p:nvPr/>
                </p:nvSpPr>
                <p:spPr>
                  <a:xfrm>
                    <a:off x="2886558" y="2625840"/>
                    <a:ext cx="2279374" cy="1974574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ysClr val="windowText" lastClr="000000"/>
                        </a:solidFill>
                      </a:rPr>
                      <a:t>Generator</a:t>
                    </a:r>
                  </a:p>
                </p:txBody>
              </p:sp>
              <p:cxnSp>
                <p:nvCxnSpPr>
                  <p:cNvPr id="16" name="Connecteur droit avec flèche 15">
                    <a:extLst>
                      <a:ext uri="{FF2B5EF4-FFF2-40B4-BE49-F238E27FC236}">
                        <a16:creationId xmlns:a16="http://schemas.microsoft.com/office/drawing/2014/main" id="{A7260E85-3619-7B40-8536-415226FFC5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36470" y="3601784"/>
                    <a:ext cx="390938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4BC930F1-6640-E04B-A903-9BEB1C38C4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39786" y="3357976"/>
                    <a:ext cx="1484243" cy="519739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ysClr val="windowText" lastClr="000000"/>
                        </a:solidFill>
                      </a:rPr>
                      <a:t>Direction</a:t>
                    </a:r>
                  </a:p>
                  <a:p>
                    <a:pPr algn="ctr"/>
                    <a:r>
                      <a:rPr lang="en-US" dirty="0">
                        <a:solidFill>
                          <a:sysClr val="windowText" lastClr="000000"/>
                        </a:solidFill>
                      </a:rPr>
                      <a:t>Advancement</a:t>
                    </a:r>
                  </a:p>
                </p:txBody>
              </p:sp>
              <p:cxnSp>
                <p:nvCxnSpPr>
                  <p:cNvPr id="20" name="Connecteur en angle 19">
                    <a:extLst>
                      <a:ext uri="{FF2B5EF4-FFF2-40B4-BE49-F238E27FC236}">
                        <a16:creationId xmlns:a16="http://schemas.microsoft.com/office/drawing/2014/main" id="{2E718DCE-87D0-9549-A3CF-0612FCCA21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60174" y="4843670"/>
                    <a:ext cx="4172778" cy="587372"/>
                  </a:xfrm>
                  <a:prstGeom prst="bentConnector3">
                    <a:avLst>
                      <a:gd name="adj1" fmla="val 10"/>
                    </a:avLst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8E6D84F2-18DD-624D-81E4-ED0A4DF8745B}"/>
                      </a:ext>
                    </a:extLst>
                  </p:cNvPr>
                  <p:cNvSpPr/>
                  <p:nvPr/>
                </p:nvSpPr>
                <p:spPr>
                  <a:xfrm>
                    <a:off x="5327581" y="4704101"/>
                    <a:ext cx="1308651" cy="1484243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ysClr val="windowText" lastClr="000000"/>
                        </a:solidFill>
                      </a:rPr>
                      <a:t>Situation</a:t>
                    </a:r>
                  </a:p>
                </p:txBody>
              </p:sp>
              <p:grpSp>
                <p:nvGrpSpPr>
                  <p:cNvPr id="34" name="Groupe 33">
                    <a:extLst>
                      <a:ext uri="{FF2B5EF4-FFF2-40B4-BE49-F238E27FC236}">
                        <a16:creationId xmlns:a16="http://schemas.microsoft.com/office/drawing/2014/main" id="{F8031C86-2504-ED46-BAE8-8EF21C66E07E}"/>
                      </a:ext>
                    </a:extLst>
                  </p:cNvPr>
                  <p:cNvGrpSpPr/>
                  <p:nvPr/>
                </p:nvGrpSpPr>
                <p:grpSpPr>
                  <a:xfrm>
                    <a:off x="398462" y="2875724"/>
                    <a:ext cx="9446001" cy="2464629"/>
                    <a:chOff x="398462" y="2875724"/>
                    <a:chExt cx="9446001" cy="2464629"/>
                  </a:xfrm>
                </p:grpSpPr>
                <p:grpSp>
                  <p:nvGrpSpPr>
                    <p:cNvPr id="12" name="Groupe 11">
                      <a:extLst>
                        <a:ext uri="{FF2B5EF4-FFF2-40B4-BE49-F238E27FC236}">
                          <a16:creationId xmlns:a16="http://schemas.microsoft.com/office/drawing/2014/main" id="{C0782630-F7BE-D14B-A271-3851E37309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8462" y="2875724"/>
                      <a:ext cx="1775236" cy="1484244"/>
                      <a:chOff x="398462" y="2875724"/>
                      <a:chExt cx="1775236" cy="1484244"/>
                    </a:xfrm>
                  </p:grpSpPr>
                  <p:sp>
                    <p:nvSpPr>
                      <p:cNvPr id="9" name="Rectangle 8">
                        <a:extLst>
                          <a:ext uri="{FF2B5EF4-FFF2-40B4-BE49-F238E27FC236}">
                            <a16:creationId xmlns:a16="http://schemas.microsoft.com/office/drawing/2014/main" id="{783025D0-3452-D146-AE50-8099405EAC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8462" y="2875724"/>
                        <a:ext cx="1308651" cy="148424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ysClr val="windowText" lastClr="000000"/>
                            </a:solidFill>
                          </a:rPr>
                          <a:t>Situation</a:t>
                        </a:r>
                      </a:p>
                    </p:txBody>
                  </p:sp>
                  <p:sp>
                    <p:nvSpPr>
                      <p:cNvPr id="10" name="Rectangle 9">
                        <a:extLst>
                          <a:ext uri="{FF2B5EF4-FFF2-40B4-BE49-F238E27FC236}">
                            <a16:creationId xmlns:a16="http://schemas.microsoft.com/office/drawing/2014/main" id="{73683270-EDF0-CE44-A336-F8EB3BF9FD8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304430" y="3490700"/>
                        <a:ext cx="1473151" cy="26538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ysClr val="windowText" lastClr="000000"/>
                            </a:solidFill>
                          </a:rPr>
                          <a:t>Random</a:t>
                        </a:r>
                      </a:p>
                    </p:txBody>
                  </p:sp>
                  <p:sp>
                    <p:nvSpPr>
                      <p:cNvPr id="11" name="ZoneTexte 10">
                        <a:extLst>
                          <a:ext uri="{FF2B5EF4-FFF2-40B4-BE49-F238E27FC236}">
                            <a16:creationId xmlns:a16="http://schemas.microsoft.com/office/drawing/2014/main" id="{0AC0DDB8-69DE-454F-A5AA-60EC6CB683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67357" y="3428461"/>
                        <a:ext cx="29907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+</a:t>
                        </a:r>
                      </a:p>
                    </p:txBody>
                  </p:sp>
                </p:grpSp>
                <p:sp>
                  <p:nvSpPr>
                    <p:cNvPr id="27" name="Accolade ouvrante 26">
                      <a:extLst>
                        <a:ext uri="{FF2B5EF4-FFF2-40B4-BE49-F238E27FC236}">
                          <a16:creationId xmlns:a16="http://schemas.microsoft.com/office/drawing/2014/main" id="{8F7CA825-5FEA-8D48-BE88-B4C126067C2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880714" y="3930789"/>
                      <a:ext cx="355394" cy="1297404"/>
                    </a:xfrm>
                    <a:prstGeom prst="leftBrac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Rectangle à coins arrondis 32">
                      <a:extLst>
                        <a:ext uri="{FF2B5EF4-FFF2-40B4-BE49-F238E27FC236}">
                          <a16:creationId xmlns:a16="http://schemas.microsoft.com/office/drawing/2014/main" id="{47DBAC38-C76B-F74D-B4AB-A10FD9AC58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65089" y="3365779"/>
                      <a:ext cx="2279374" cy="1974574"/>
                    </a:xfrm>
                    <a:prstGeom prst="round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Discriminator</a:t>
                      </a:r>
                    </a:p>
                  </p:txBody>
                </p:sp>
              </p:grpSp>
            </p:grpSp>
          </p:grpSp>
          <p:sp>
            <p:nvSpPr>
              <p:cNvPr id="37" name="Accolade ouvrante 36">
                <a:extLst>
                  <a:ext uri="{FF2B5EF4-FFF2-40B4-BE49-F238E27FC236}">
                    <a16:creationId xmlns:a16="http://schemas.microsoft.com/office/drawing/2014/main" id="{D7A378C3-1AEC-D14F-B0F9-4147A1689B50}"/>
                  </a:ext>
                </a:extLst>
              </p:cNvPr>
              <p:cNvSpPr/>
              <p:nvPr/>
            </p:nvSpPr>
            <p:spPr>
              <a:xfrm rot="10800000">
                <a:off x="6479655" y="2635026"/>
                <a:ext cx="330482" cy="3486708"/>
              </a:xfrm>
              <a:prstGeom prst="leftBrac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Connecteur droit avec flèche 37">
                <a:extLst>
                  <a:ext uri="{FF2B5EF4-FFF2-40B4-BE49-F238E27FC236}">
                    <a16:creationId xmlns:a16="http://schemas.microsoft.com/office/drawing/2014/main" id="{870A98BB-5BDA-4644-A7C9-C6A7C73EF8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2534" y="4372581"/>
                <a:ext cx="39093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68BD5358-5934-8447-A13B-517C44759253}"/>
                </a:ext>
              </a:extLst>
            </p:cNvPr>
            <p:cNvGrpSpPr/>
            <p:nvPr/>
          </p:nvGrpSpPr>
          <p:grpSpPr>
            <a:xfrm>
              <a:off x="4260573" y="1248707"/>
              <a:ext cx="3001700" cy="3387889"/>
              <a:chOff x="4260573" y="1248707"/>
              <a:chExt cx="3001700" cy="338788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F8EAD29-28D8-024C-9DD7-B1173D120AF4}"/>
                  </a:ext>
                </a:extLst>
              </p:cNvPr>
              <p:cNvSpPr/>
              <p:nvPr/>
            </p:nvSpPr>
            <p:spPr>
              <a:xfrm>
                <a:off x="4260573" y="1248707"/>
                <a:ext cx="1308651" cy="148424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Situation</a:t>
                </a:r>
              </a:p>
            </p:txBody>
          </p:sp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B413A27A-E275-8F49-9E12-3E2FD049D4B1}"/>
                  </a:ext>
                </a:extLst>
              </p:cNvPr>
              <p:cNvSpPr txBox="1"/>
              <p:nvPr/>
            </p:nvSpPr>
            <p:spPr>
              <a:xfrm>
                <a:off x="5587652" y="1806162"/>
                <a:ext cx="299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6913437-56BB-FD43-A091-BF38D6D07433}"/>
                  </a:ext>
                </a:extLst>
              </p:cNvPr>
              <p:cNvSpPr/>
              <p:nvPr/>
            </p:nvSpPr>
            <p:spPr>
              <a:xfrm rot="5400000">
                <a:off x="5430979" y="1730959"/>
                <a:ext cx="1484243" cy="5197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Direction</a:t>
                </a:r>
              </a:p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Advancement</a:t>
                </a:r>
              </a:p>
            </p:txBody>
          </p:sp>
          <p:cxnSp>
            <p:nvCxnSpPr>
              <p:cNvPr id="55" name="Connecteur droit avec flèche 54">
                <a:extLst>
                  <a:ext uri="{FF2B5EF4-FFF2-40B4-BE49-F238E27FC236}">
                    <a16:creationId xmlns:a16="http://schemas.microsoft.com/office/drawing/2014/main" id="{7A670BF9-546B-324E-AB95-E7FAA11B7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1335" y="4636596"/>
                <a:ext cx="39093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3E9FE44D-09C7-E546-81CC-004DD80C0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1367" y="1997808"/>
                <a:ext cx="32694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E5C8EBE8-A5D3-8543-AD36-F334FC2910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8315" y="1990828"/>
                <a:ext cx="0" cy="26457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290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8130E2-7D0D-4093-BB10-122CE2DC62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Discriminator’s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A8D72-EF4D-482E-9311-D425827E27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5C7E7-BF9D-4208-B1FC-C3B7293CB73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5C4647-FE15-43FA-9996-676882D3AC9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18F764-6D71-45E6-8F0E-57200D5C26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81E663-B3F4-410A-944B-E558BB5D449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Phase 2: IMPLEMENTATION</a:t>
            </a:r>
          </a:p>
        </p:txBody>
      </p:sp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594395B9-581C-4142-84B6-C71DEED586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24" b="3834"/>
          <a:stretch/>
        </p:blipFill>
        <p:spPr>
          <a:xfrm>
            <a:off x="982751" y="1964306"/>
            <a:ext cx="8151201" cy="443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5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13959B2-30B4-4062-BCC7-A66E0C8D9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5482"/>
            <a:ext cx="6315296" cy="3824757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457A96-BF6F-4EEF-9649-800B7663F8E4}"/>
              </a:ext>
            </a:extLst>
          </p:cNvPr>
          <p:cNvSpPr/>
          <p:nvPr/>
        </p:nvSpPr>
        <p:spPr>
          <a:xfrm>
            <a:off x="6315296" y="2027962"/>
            <a:ext cx="34666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pursue the study of the interaction of human and automated systems a huge amount of data is necessary</a:t>
            </a:r>
            <a:endParaRPr lang="en-US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103BE4-321E-4B6C-A017-AB8B4E03F1D6}"/>
              </a:ext>
            </a:extLst>
          </p:cNvPr>
          <p:cNvCxnSpPr>
            <a:cxnSpLocks/>
          </p:cNvCxnSpPr>
          <p:nvPr/>
        </p:nvCxnSpPr>
        <p:spPr>
          <a:xfrm>
            <a:off x="8700788" y="4279895"/>
            <a:ext cx="889591" cy="775531"/>
          </a:xfrm>
          <a:prstGeom prst="straightConnector1">
            <a:avLst/>
          </a:prstGeom>
          <a:ln w="57150">
            <a:solidFill>
              <a:srgbClr val="22246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Hourglass">
            <a:extLst>
              <a:ext uri="{FF2B5EF4-FFF2-40B4-BE49-F238E27FC236}">
                <a16:creationId xmlns:a16="http://schemas.microsoft.com/office/drawing/2014/main" id="{802148DF-D3B9-4ADA-AF3F-2053D11D8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7345" y="4092513"/>
            <a:ext cx="914400" cy="914400"/>
          </a:xfrm>
          <a:prstGeom prst="rect">
            <a:avLst/>
          </a:prstGeom>
        </p:spPr>
      </p:pic>
      <p:pic>
        <p:nvPicPr>
          <p:cNvPr id="20" name="Graphic 19" descr="Group of people">
            <a:extLst>
              <a:ext uri="{FF2B5EF4-FFF2-40B4-BE49-F238E27FC236}">
                <a16:creationId xmlns:a16="http://schemas.microsoft.com/office/drawing/2014/main" id="{F565478F-50DB-4EF8-B550-B5EE589760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1166" y="4108684"/>
            <a:ext cx="914400" cy="914400"/>
          </a:xfrm>
          <a:prstGeom prst="rect">
            <a:avLst/>
          </a:prstGeom>
        </p:spPr>
      </p:pic>
      <p:pic>
        <p:nvPicPr>
          <p:cNvPr id="22" name="Graphic 21" descr="Euro">
            <a:extLst>
              <a:ext uri="{FF2B5EF4-FFF2-40B4-BE49-F238E27FC236}">
                <a16:creationId xmlns:a16="http://schemas.microsoft.com/office/drawing/2014/main" id="{C46A9F75-6FE5-442A-AEEA-74555CB72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43664" y="4076342"/>
            <a:ext cx="914400" cy="9144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E4163E-94DC-4C35-A715-1B3FF3543528}"/>
              </a:ext>
            </a:extLst>
          </p:cNvPr>
          <p:cNvCxnSpPr>
            <a:cxnSpLocks/>
          </p:cNvCxnSpPr>
          <p:nvPr/>
        </p:nvCxnSpPr>
        <p:spPr>
          <a:xfrm>
            <a:off x="8375914" y="4279895"/>
            <a:ext cx="873313" cy="775531"/>
          </a:xfrm>
          <a:prstGeom prst="straightConnector1">
            <a:avLst/>
          </a:prstGeom>
          <a:ln w="57150">
            <a:solidFill>
              <a:srgbClr val="22246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984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8130E2-7D0D-4093-BB10-122CE2DC62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Generator’s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A8D72-EF4D-482E-9311-D425827E27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5C7E7-BF9D-4208-B1FC-C3B7293CB73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5C4647-FE15-43FA-9996-676882D3AC9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18F764-6D71-45E6-8F0E-57200D5C26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81E663-B3F4-410A-944B-E558BB5D449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Phase 2: IMPLEMENTATION</a:t>
            </a:r>
          </a:p>
        </p:txBody>
      </p:sp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C7803E42-9DE7-4133-9C95-7F1EE69EA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39" y="2036532"/>
            <a:ext cx="9786361" cy="423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1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8130E2-7D0D-4093-BB10-122CE2DC62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Key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FC3EB-E680-4591-B1F6-0B16AAFE6C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A8D72-EF4D-482E-9311-D425827E27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5C7E7-BF9D-4208-B1FC-C3B7293CB73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5C4647-FE15-43FA-9996-676882D3AC9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18F764-6D71-45E6-8F0E-57200D5C26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81E663-B3F4-410A-944B-E558BB5D449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Phase 2: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940643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8130E2-7D0D-4093-BB10-122CE2DC62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Chosen Layers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FC3EB-E680-4591-B1F6-0B16AAFE6C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A8D72-EF4D-482E-9311-D425827E27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5C7E7-BF9D-4208-B1FC-C3B7293CB73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5C4647-FE15-43FA-9996-676882D3AC9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18F764-6D71-45E6-8F0E-57200D5C26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81E663-B3F4-410A-944B-E558BB5D449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Phase 2: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626619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7E6EE3-DB4C-421D-A66F-17C4F84BC8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90251-91EC-4B27-9FC9-A2FC89FC66D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08B59-AFB8-46A5-88E4-4BA27A32489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D7862B-14CA-43F4-8B9E-3940E63C8F4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ABD189-09F6-4C9A-AD07-E0CD4036AD7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0C9060-E92B-4485-9DCB-EC622FF8368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Phase 3: VALIDATION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67A0479-EDA8-3640-9FBF-9E2CE5F45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76" y="1987205"/>
            <a:ext cx="8051439" cy="444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5440C43-7C2D-2E41-85A8-2F55FA5C9E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Visual validation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61ADBB-1C4F-6643-AEA0-56AE633A39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66695" y="3566666"/>
            <a:ext cx="2042571" cy="95545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Evolution of the results throughout the epochs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AC4165-7063-5E4B-8E25-30BA7EBA36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44A44BE-AF00-3B49-957F-A52112AC7F3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7AA13C5-4341-2842-97A3-1A4B4726192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40664F3-9887-F54A-972D-101E99EB646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1ADBBBC-9DE0-9E4E-AA26-EBA9F1C65ED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Phase 3: VALIDATION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4840847-FE57-5045-9C8D-5408F8D20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092" y="1307071"/>
            <a:ext cx="5400000" cy="541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10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EE45C15-EBE5-B044-8B32-939DB45DEB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Visual validation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34721F-C49D-9C4C-A56D-9A56844459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32000" y="3700643"/>
            <a:ext cx="1545251" cy="58150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baseline="30000" dirty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 approach results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F7B283-3339-CF47-BA03-0EDF9DA9586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A99333-DBFA-AC40-A69E-A1753B8E82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1DD43D0-B3C3-EC4F-8484-11DFF75E0C3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209C9E4-F9D2-714B-9377-9C5F9B3CF39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6A66C3F4-EAE9-9A47-9989-5521DEC488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Phase 3: VALIDATION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8FDF7A0-5A4B-0047-A716-9EC99FAFA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00" y="1306801"/>
            <a:ext cx="5400000" cy="536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05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82AE9E9-95E4-1543-BEC0-DE1181D51A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Visual validation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2BFC6B-0F2D-C34D-BAA1-7FD545181EA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227D0D-7DF6-0444-B11B-AE58A72E55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DEA82BF-9DCF-A542-8659-FD9D1292E81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51C5566-05B3-BA43-B140-AA4EC97D905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2570C67-D6D7-2947-8A58-CDACD8762F4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Phase 3: VALIDATION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7F13682-5E7D-2A49-9B7B-2CF89533B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00" y="1306800"/>
            <a:ext cx="5400000" cy="5369175"/>
          </a:xfrm>
          <a:prstGeom prst="rect">
            <a:avLst/>
          </a:prstGeom>
        </p:spPr>
      </p:pic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4FA8C14A-BEC9-3140-A957-DBA12C1F5B05}"/>
              </a:ext>
            </a:extLst>
          </p:cNvPr>
          <p:cNvSpPr txBox="1">
            <a:spLocks/>
          </p:cNvSpPr>
          <p:nvPr/>
        </p:nvSpPr>
        <p:spPr>
          <a:xfrm>
            <a:off x="7632000" y="3700643"/>
            <a:ext cx="1545251" cy="581502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charset="0"/>
              <a:buChar char="•"/>
              <a:defRPr sz="1800" b="0" kern="120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>
                <a:solidFill>
                  <a:schemeClr val="tx1"/>
                </a:solidFill>
              </a:rPr>
              <a:t>1</a:t>
            </a:r>
            <a:r>
              <a:rPr lang="en-US" baseline="30000">
                <a:solidFill>
                  <a:schemeClr val="tx1"/>
                </a:solidFill>
              </a:rPr>
              <a:t>st</a:t>
            </a:r>
            <a:r>
              <a:rPr lang="en-US">
                <a:solidFill>
                  <a:schemeClr val="tx1"/>
                </a:solidFill>
              </a:rPr>
              <a:t> approach results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825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5456BC-32FA-457D-AF82-5B18DF2B07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03730-93B8-4EE8-A3E4-77CE9002E7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1B2CE-3B23-46A3-8DFF-1149A6336A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82634-F40C-4924-91C9-8594D3AC0A0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AA3DC5-A8A4-43B7-B81A-390662F5C1E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B036A9-4ABB-4A1C-819A-7EAA9F1A3CE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187E1C7-929F-46ED-AA51-33E5CE57C1B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81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thanks</a:t>
            </a:r>
            <a:r>
              <a:rPr lang="fr-FR" dirty="0"/>
              <a:t>!</a:t>
            </a:r>
            <a:br>
              <a:rPr lang="fr-FR" dirty="0"/>
            </a:br>
            <a:r>
              <a:rPr lang="fr-FR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43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142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13959B2-30B4-4062-BCC7-A66E0C8D9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5482"/>
            <a:ext cx="6315296" cy="3824757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457A96-BF6F-4EEF-9649-800B7663F8E4}"/>
              </a:ext>
            </a:extLst>
          </p:cNvPr>
          <p:cNvSpPr/>
          <p:nvPr/>
        </p:nvSpPr>
        <p:spPr>
          <a:xfrm>
            <a:off x="6315296" y="2027962"/>
            <a:ext cx="34666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pursue the study of the interaction of human and automated systems a huge amount of data is necessary</a:t>
            </a: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103BE4-321E-4B6C-A017-AB8B4E03F1D6}"/>
              </a:ext>
            </a:extLst>
          </p:cNvPr>
          <p:cNvCxnSpPr>
            <a:cxnSpLocks/>
          </p:cNvCxnSpPr>
          <p:nvPr/>
        </p:nvCxnSpPr>
        <p:spPr>
          <a:xfrm>
            <a:off x="8700788" y="4279895"/>
            <a:ext cx="889591" cy="775531"/>
          </a:xfrm>
          <a:prstGeom prst="straightConnector1">
            <a:avLst/>
          </a:prstGeom>
          <a:ln w="5715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Hourglass">
            <a:extLst>
              <a:ext uri="{FF2B5EF4-FFF2-40B4-BE49-F238E27FC236}">
                <a16:creationId xmlns:a16="http://schemas.microsoft.com/office/drawing/2014/main" id="{802148DF-D3B9-4ADA-AF3F-2053D11D8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7345" y="4092513"/>
            <a:ext cx="914400" cy="914400"/>
          </a:xfrm>
          <a:prstGeom prst="rect">
            <a:avLst/>
          </a:prstGeom>
        </p:spPr>
      </p:pic>
      <p:pic>
        <p:nvPicPr>
          <p:cNvPr id="20" name="Graphic 19" descr="Group of people">
            <a:extLst>
              <a:ext uri="{FF2B5EF4-FFF2-40B4-BE49-F238E27FC236}">
                <a16:creationId xmlns:a16="http://schemas.microsoft.com/office/drawing/2014/main" id="{F565478F-50DB-4EF8-B550-B5EE589760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1166" y="4108684"/>
            <a:ext cx="914400" cy="914400"/>
          </a:xfrm>
          <a:prstGeom prst="rect">
            <a:avLst/>
          </a:prstGeom>
        </p:spPr>
      </p:pic>
      <p:pic>
        <p:nvPicPr>
          <p:cNvPr id="22" name="Graphic 21" descr="Euro">
            <a:extLst>
              <a:ext uri="{FF2B5EF4-FFF2-40B4-BE49-F238E27FC236}">
                <a16:creationId xmlns:a16="http://schemas.microsoft.com/office/drawing/2014/main" id="{C46A9F75-6FE5-442A-AEEA-74555CB72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43664" y="4076342"/>
            <a:ext cx="914400" cy="9144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E4163E-94DC-4C35-A715-1B3FF3543528}"/>
              </a:ext>
            </a:extLst>
          </p:cNvPr>
          <p:cNvCxnSpPr>
            <a:cxnSpLocks/>
          </p:cNvCxnSpPr>
          <p:nvPr/>
        </p:nvCxnSpPr>
        <p:spPr>
          <a:xfrm>
            <a:off x="8375914" y="4279895"/>
            <a:ext cx="873313" cy="775531"/>
          </a:xfrm>
          <a:prstGeom prst="straightConnector1">
            <a:avLst/>
          </a:prstGeom>
          <a:ln w="5715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45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13959B2-30B4-4062-BCC7-A66E0C8D9E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1785482"/>
            <a:ext cx="6315296" cy="3824757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457A96-BF6F-4EEF-9649-800B7663F8E4}"/>
              </a:ext>
            </a:extLst>
          </p:cNvPr>
          <p:cNvSpPr/>
          <p:nvPr/>
        </p:nvSpPr>
        <p:spPr>
          <a:xfrm>
            <a:off x="6315296" y="2027962"/>
            <a:ext cx="34666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pursue the study of the interaction of human and automated systems a huge amount of data is necessary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103BE4-321E-4B6C-A017-AB8B4E03F1D6}"/>
              </a:ext>
            </a:extLst>
          </p:cNvPr>
          <p:cNvCxnSpPr>
            <a:cxnSpLocks/>
          </p:cNvCxnSpPr>
          <p:nvPr/>
        </p:nvCxnSpPr>
        <p:spPr>
          <a:xfrm>
            <a:off x="8700788" y="4279895"/>
            <a:ext cx="889591" cy="775531"/>
          </a:xfrm>
          <a:prstGeom prst="straightConnector1">
            <a:avLst/>
          </a:prstGeom>
          <a:ln w="5715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Hourglass">
            <a:extLst>
              <a:ext uri="{FF2B5EF4-FFF2-40B4-BE49-F238E27FC236}">
                <a16:creationId xmlns:a16="http://schemas.microsoft.com/office/drawing/2014/main" id="{802148DF-D3B9-4ADA-AF3F-2053D11D8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7345" y="4092513"/>
            <a:ext cx="914400" cy="914400"/>
          </a:xfrm>
          <a:prstGeom prst="rect">
            <a:avLst/>
          </a:prstGeom>
        </p:spPr>
      </p:pic>
      <p:pic>
        <p:nvPicPr>
          <p:cNvPr id="20" name="Graphic 19" descr="Group of people">
            <a:extLst>
              <a:ext uri="{FF2B5EF4-FFF2-40B4-BE49-F238E27FC236}">
                <a16:creationId xmlns:a16="http://schemas.microsoft.com/office/drawing/2014/main" id="{F565478F-50DB-4EF8-B550-B5EE589760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1166" y="4108684"/>
            <a:ext cx="914400" cy="914400"/>
          </a:xfrm>
          <a:prstGeom prst="rect">
            <a:avLst/>
          </a:prstGeom>
        </p:spPr>
      </p:pic>
      <p:pic>
        <p:nvPicPr>
          <p:cNvPr id="22" name="Graphic 21" descr="Euro">
            <a:extLst>
              <a:ext uri="{FF2B5EF4-FFF2-40B4-BE49-F238E27FC236}">
                <a16:creationId xmlns:a16="http://schemas.microsoft.com/office/drawing/2014/main" id="{C46A9F75-6FE5-442A-AEEA-74555CB72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43664" y="4076342"/>
            <a:ext cx="914400" cy="9144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E4163E-94DC-4C35-A715-1B3FF3543528}"/>
              </a:ext>
            </a:extLst>
          </p:cNvPr>
          <p:cNvCxnSpPr>
            <a:cxnSpLocks/>
          </p:cNvCxnSpPr>
          <p:nvPr/>
        </p:nvCxnSpPr>
        <p:spPr>
          <a:xfrm>
            <a:off x="8375914" y="4279895"/>
            <a:ext cx="873313" cy="775531"/>
          </a:xfrm>
          <a:prstGeom prst="straightConnector1">
            <a:avLst/>
          </a:prstGeom>
          <a:ln w="57150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74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13959B2-30B4-4062-BCC7-A66E0C8D9E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1785482"/>
            <a:ext cx="6315296" cy="3824757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457A96-BF6F-4EEF-9649-800B7663F8E4}"/>
              </a:ext>
            </a:extLst>
          </p:cNvPr>
          <p:cNvSpPr/>
          <p:nvPr/>
        </p:nvSpPr>
        <p:spPr>
          <a:xfrm>
            <a:off x="6315296" y="2027962"/>
            <a:ext cx="34666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pursue the study of the interaction of human and automated systems a huge amount of data is necessary</a:t>
            </a: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103BE4-321E-4B6C-A017-AB8B4E03F1D6}"/>
              </a:ext>
            </a:extLst>
          </p:cNvPr>
          <p:cNvCxnSpPr>
            <a:cxnSpLocks/>
          </p:cNvCxnSpPr>
          <p:nvPr/>
        </p:nvCxnSpPr>
        <p:spPr>
          <a:xfrm>
            <a:off x="8700788" y="4279895"/>
            <a:ext cx="889591" cy="775531"/>
          </a:xfrm>
          <a:prstGeom prst="straightConnector1">
            <a:avLst/>
          </a:prstGeom>
          <a:ln w="57150">
            <a:solidFill>
              <a:srgbClr val="22246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Hourglass">
            <a:extLst>
              <a:ext uri="{FF2B5EF4-FFF2-40B4-BE49-F238E27FC236}">
                <a16:creationId xmlns:a16="http://schemas.microsoft.com/office/drawing/2014/main" id="{802148DF-D3B9-4ADA-AF3F-2053D11D8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7345" y="4092513"/>
            <a:ext cx="914400" cy="914400"/>
          </a:xfrm>
          <a:prstGeom prst="rect">
            <a:avLst/>
          </a:prstGeom>
        </p:spPr>
      </p:pic>
      <p:pic>
        <p:nvPicPr>
          <p:cNvPr id="20" name="Graphic 19" descr="Group of people">
            <a:extLst>
              <a:ext uri="{FF2B5EF4-FFF2-40B4-BE49-F238E27FC236}">
                <a16:creationId xmlns:a16="http://schemas.microsoft.com/office/drawing/2014/main" id="{F565478F-50DB-4EF8-B550-B5EE589760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1166" y="4108684"/>
            <a:ext cx="914400" cy="914400"/>
          </a:xfrm>
          <a:prstGeom prst="rect">
            <a:avLst/>
          </a:prstGeom>
        </p:spPr>
      </p:pic>
      <p:pic>
        <p:nvPicPr>
          <p:cNvPr id="22" name="Graphic 21" descr="Euro">
            <a:extLst>
              <a:ext uri="{FF2B5EF4-FFF2-40B4-BE49-F238E27FC236}">
                <a16:creationId xmlns:a16="http://schemas.microsoft.com/office/drawing/2014/main" id="{C46A9F75-6FE5-442A-AEEA-74555CB72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43664" y="4076342"/>
            <a:ext cx="914400" cy="9144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E4163E-94DC-4C35-A715-1B3FF3543528}"/>
              </a:ext>
            </a:extLst>
          </p:cNvPr>
          <p:cNvCxnSpPr>
            <a:cxnSpLocks/>
          </p:cNvCxnSpPr>
          <p:nvPr/>
        </p:nvCxnSpPr>
        <p:spPr>
          <a:xfrm>
            <a:off x="8375914" y="4279895"/>
            <a:ext cx="873313" cy="775531"/>
          </a:xfrm>
          <a:prstGeom prst="straightConnector1">
            <a:avLst/>
          </a:prstGeom>
          <a:ln w="57150">
            <a:solidFill>
              <a:srgbClr val="22246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29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>
          <a:xfrm>
            <a:off x="398463" y="2372966"/>
            <a:ext cx="8958870" cy="3103274"/>
          </a:xfrm>
        </p:spPr>
        <p:txBody>
          <a:bodyPr anchor="ctr"/>
          <a:lstStyle/>
          <a:p>
            <a:pPr algn="ctr"/>
            <a:r>
              <a:rPr lang="en-US" sz="3200" dirty="0"/>
              <a:t>Can recent deep learning algorithms be used to generate artificial results of simulations ?</a:t>
            </a:r>
            <a:endParaRPr lang="fr-FR" sz="3200" dirty="0"/>
          </a:p>
          <a:p>
            <a:pPr algn="ctr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statement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865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statement</a:t>
            </a:r>
            <a:endParaRPr lang="fr-F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5A842A-F45C-4ABD-B852-F823FACD9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6763"/>
            <a:ext cx="9906000" cy="148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4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statement</a:t>
            </a:r>
            <a:endParaRPr lang="fr-F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5A842A-F45C-4ABD-B852-F823FACD98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2686763"/>
            <a:ext cx="9906000" cy="148447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7EA61C-A3E5-4AC2-8808-1437E50F7376}"/>
              </a:ext>
            </a:extLst>
          </p:cNvPr>
          <p:cNvCxnSpPr>
            <a:cxnSpLocks/>
            <a:endCxn id="12" idx="1"/>
          </p:cNvCxnSpPr>
          <p:nvPr/>
        </p:nvCxnSpPr>
        <p:spPr>
          <a:xfrm flipH="1">
            <a:off x="4926860" y="3190240"/>
            <a:ext cx="1758420" cy="10132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27300A-D63B-42BD-9076-B0BC58AA6D54}"/>
              </a:ext>
            </a:extLst>
          </p:cNvPr>
          <p:cNvCxnSpPr>
            <a:cxnSpLocks/>
            <a:endCxn id="12" idx="6"/>
          </p:cNvCxnSpPr>
          <p:nvPr/>
        </p:nvCxnSpPr>
        <p:spPr>
          <a:xfrm>
            <a:off x="8483600" y="3190240"/>
            <a:ext cx="465693" cy="183293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C8BDC97-5FD2-4E10-B699-A2FAD8E5B3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21" r="4717"/>
          <a:stretch/>
        </p:blipFill>
        <p:spPr>
          <a:xfrm>
            <a:off x="4236720" y="3863992"/>
            <a:ext cx="4712573" cy="2318357"/>
          </a:xfrm>
          <a:prstGeom prst="ellipse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2602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State-of-the-art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971020-1161-4CA9-BE33-A74EB4287491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4066" y="2011890"/>
            <a:ext cx="5943600" cy="375221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E077AC7-68C2-4A1B-A672-220C5EFE0105}"/>
              </a:ext>
            </a:extLst>
          </p:cNvPr>
          <p:cNvSpPr/>
          <p:nvPr/>
        </p:nvSpPr>
        <p:spPr>
          <a:xfrm>
            <a:off x="701749" y="2473814"/>
            <a:ext cx="1307804" cy="669851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0BF7E6-9A7C-480E-A5D0-EE2B11C43E5F}"/>
              </a:ext>
            </a:extLst>
          </p:cNvPr>
          <p:cNvSpPr/>
          <p:nvPr/>
        </p:nvSpPr>
        <p:spPr>
          <a:xfrm>
            <a:off x="701749" y="4486141"/>
            <a:ext cx="1307804" cy="669851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 NET</a:t>
            </a:r>
          </a:p>
        </p:txBody>
      </p:sp>
      <p:sp>
        <p:nvSpPr>
          <p:cNvPr id="14" name="Plus Sign 13">
            <a:extLst>
              <a:ext uri="{FF2B5EF4-FFF2-40B4-BE49-F238E27FC236}">
                <a16:creationId xmlns:a16="http://schemas.microsoft.com/office/drawing/2014/main" id="{67B2E4E5-E2DD-4592-BAA0-CD908C1BD41E}"/>
              </a:ext>
            </a:extLst>
          </p:cNvPr>
          <p:cNvSpPr/>
          <p:nvPr/>
        </p:nvSpPr>
        <p:spPr>
          <a:xfrm>
            <a:off x="1020371" y="3608597"/>
            <a:ext cx="670560" cy="558800"/>
          </a:xfrm>
          <a:prstGeom prst="mathPlus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4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AFF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XXX-XX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AE_PPT Presentation V2" id="{1BA90467-E615-0A4F-B12F-0D22F7770CF7}" vid="{A9EBB06A-3E52-514C-8677-34E32D75C47F}"/>
    </a:ext>
  </a:extLst>
</a:theme>
</file>

<file path=ppt/theme/theme2.xml><?xml version="1.0" encoding="utf-8"?>
<a:theme xmlns:a="http://schemas.openxmlformats.org/drawingml/2006/main" name="Chapitres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AE_PPT Presentation V2" id="{1BA90467-E615-0A4F-B12F-0D22F7770CF7}" vid="{FF8C8519-2E2E-E749-B773-DDAC4E1EC29B}"/>
    </a:ext>
  </a:extLst>
</a:theme>
</file>

<file path=ppt/theme/theme3.xml><?xml version="1.0" encoding="utf-8"?>
<a:theme xmlns:a="http://schemas.openxmlformats.org/drawingml/2006/main" name="Pages contenus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AE_PPT Presentation V2" id="{1BA90467-E615-0A4F-B12F-0D22F7770CF7}" vid="{D9735536-27B0-8F4B-AECE-1C09CDE86162}"/>
    </a:ext>
  </a:extLst>
</a:theme>
</file>

<file path=ppt/theme/theme4.xml><?xml version="1.0" encoding="utf-8"?>
<a:theme xmlns:a="http://schemas.openxmlformats.org/drawingml/2006/main" name="1_Pages contenus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AE_PPT Presentation V2" id="{1BA90467-E615-0A4F-B12F-0D22F7770CF7}" vid="{1C8CCDAE-07F4-E644-AA45-696010F18F17}"/>
    </a:ext>
  </a:extLst>
</a:theme>
</file>

<file path=ppt/theme/theme5.xml><?xml version="1.0" encoding="utf-8"?>
<a:theme xmlns:a="http://schemas.openxmlformats.org/drawingml/2006/main" name="2_Pages contenus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AE_PPT Presentation V2" id="{1BA90467-E615-0A4F-B12F-0D22F7770CF7}" vid="{0A26298B-11E4-564E-8E02-E7A3FCF8CEB7}"/>
    </a:ext>
  </a:extLst>
</a:theme>
</file>

<file path=ppt/theme/theme6.xml><?xml version="1.0" encoding="utf-8"?>
<a:theme xmlns:a="http://schemas.openxmlformats.org/drawingml/2006/main" name="Dos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AE_PPT Presentation V2" id="{1BA90467-E615-0A4F-B12F-0D22F7770CF7}" vid="{6F6B3DE8-3DE1-4E47-A288-83EA81365884}"/>
    </a:ext>
  </a:extLst>
</a:theme>
</file>

<file path=ppt/theme/theme7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DXXX-XX</Template>
  <TotalTime>509</TotalTime>
  <Words>286</Words>
  <Application>Microsoft Macintosh PowerPoint</Application>
  <PresentationFormat>Format A4 (210 x 297 mm)</PresentationFormat>
  <Paragraphs>97</Paragraphs>
  <Slides>29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6</vt:i4>
      </vt:variant>
      <vt:variant>
        <vt:lpstr>Titres des diapositives</vt:lpstr>
      </vt:variant>
      <vt:variant>
        <vt:i4>29</vt:i4>
      </vt:variant>
    </vt:vector>
  </HeadingPairs>
  <TitlesOfParts>
    <vt:vector size="39" baseType="lpstr">
      <vt:lpstr>Arial</vt:lpstr>
      <vt:lpstr>Calibri</vt:lpstr>
      <vt:lpstr>Georgia</vt:lpstr>
      <vt:lpstr>Times New Roman</vt:lpstr>
      <vt:lpstr>DXXX-XX</vt:lpstr>
      <vt:lpstr>Chapitres</vt:lpstr>
      <vt:lpstr>Pages contenus</vt:lpstr>
      <vt:lpstr>1_Pages contenus</vt:lpstr>
      <vt:lpstr>2_Pages contenus</vt:lpstr>
      <vt:lpstr>Dos</vt:lpstr>
      <vt:lpstr>Projet &lt;DCAS-14&gt; Improving Human-Robot Interactions with Deep Reinforcement Learning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Many thanks! Questions?</vt:lpstr>
      <vt:lpstr>Présentation PowerPoint</vt:lpstr>
    </vt:vector>
  </TitlesOfParts>
  <Company>ISAE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v.peysakhovich</dc:creator>
  <cp:lastModifiedBy>Aloïs Blarre</cp:lastModifiedBy>
  <cp:revision>30</cp:revision>
  <dcterms:created xsi:type="dcterms:W3CDTF">2019-05-13T08:16:53Z</dcterms:created>
  <dcterms:modified xsi:type="dcterms:W3CDTF">2019-06-27T07:31:00Z</dcterms:modified>
</cp:coreProperties>
</file>