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>
        <p:scale>
          <a:sx n="75" d="100"/>
          <a:sy n="75" d="100"/>
        </p:scale>
        <p:origin x="82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516-461C-4430-9F82-23C246F31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F6EE-465E-4D71-9614-45F619275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C7E1-A66A-4623-B177-331EE2DC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BF22-0B53-4E78-870A-1E8687A6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C3FB-0040-431C-8755-C3EB49C1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78C4-362F-4061-B671-98A95F2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298A8-5A18-41F7-A900-76EC4D90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920C-553A-4E65-A560-77FED92A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1703-0814-4AD7-B323-FFB8587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85EE-2874-4D72-83AE-4508EAF4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F5EF1-63A5-47C4-AEFC-607C1FA5C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E1E80-FB68-4A9C-A626-45E5F5D9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B9C2-1AD7-47D7-ACB8-8C955BF4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C3EC-68CF-496C-AC58-E0DE4CE0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619F-7508-408E-AB19-137D47B3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165C-4C2A-4D32-A155-2B506A81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93A8-7E00-49ED-9AFC-45573C20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2182-41DD-42CD-95DD-E075FE45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D97B-B409-4B80-8B63-4343BFF9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BC31-F916-4CF7-B00F-D0FB6F00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835C-1CBE-4398-8180-72737EFA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55F6-DBC8-4128-AB79-CF44C0FB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0CDD-95B6-4E2D-BECD-6D17ACA9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2C5C-0203-4185-B185-3890F184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D30C-4136-4A7D-AD4D-F64A4D27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1CB9-3A7F-4F77-A658-0912B80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564F-993C-4870-ABD2-6711DB875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D6008-E569-4EE3-86FA-141B9660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DA8F8-D26F-4E44-98E7-77265305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395D-CB38-4B7C-A2B9-4161DE2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9D3E7-FBD0-4CCF-B960-ABE93F62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BC6A-FB45-4A16-BCAA-C60B0F73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052EE-9401-4198-80BB-844178E6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84D48-9CB2-48AA-9211-02F5C0D7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B1EDA-C45C-417F-BDF0-64C0A758F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7438F-CDA4-4F23-8F79-CCF1140E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EE6A-ECD8-46C1-94C5-12125C09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FF3AE-D93F-4FBB-A249-884F30D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4741F-D28C-4209-BD63-2A91E33E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0D20-A118-4FD7-85A1-C312544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37639-C4F0-4AA4-A489-ED05BC0A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F55F-DD12-4004-A88C-2B327C0B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0E68-9430-4DC0-8CCB-E5236E19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587C9-349A-4D57-A3CF-D17143A8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A7AB2-B7D0-420E-ABCE-1A6BC926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C6F57-BEB4-430D-B1D6-98EF80C8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6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C391-9E12-46F1-82A3-A1DECE57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BFFE-3AD9-4030-BA32-4D49C2D9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4D8F-04A3-4A9E-964A-757E4702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8B60-E4D8-41A5-BF77-96D10372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6915-A0F7-48D6-91E9-F6B4A799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7524-4E4C-464C-88FF-44C4F14E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2F6C-CB90-4042-B571-B103B5F6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EF201-0954-4A22-8816-AC4162C9A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0F6CF-9CC0-474D-948E-0D15EC6A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C86B-E10E-4368-B6C1-480504AD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97E4-1983-40EB-81B1-DD6642AD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3939-BDFC-4569-985F-4790A813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2C82-BD83-48BD-A94B-38359CCD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CB91-CF99-46FD-958D-39CDB598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7D35-A841-4AD0-B8E8-5CFE2ACA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5BAC-F184-4913-8AAB-2D2D18CF2E6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185E-DF80-43FB-8FCC-4A5E906D9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D8B6-D514-4F3F-9DA5-62244B32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B406-E9EC-4C1E-AC6C-41FE20CA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0D93F-1982-42F2-9F4D-64C86230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03" y="899832"/>
            <a:ext cx="3891100" cy="22990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ED297-EF3B-49F3-A4EB-DBABFA43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" y="1052232"/>
            <a:ext cx="3891100" cy="22990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4549F-312A-40D7-A943-AEF2BCB0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7" y="1204632"/>
            <a:ext cx="3891100" cy="22990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54026-C356-4E18-A8EA-118E1E1D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7" y="1357032"/>
            <a:ext cx="3891100" cy="22990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D55CD-955F-4E2B-9ABE-68F722F43B48}"/>
              </a:ext>
            </a:extLst>
          </p:cNvPr>
          <p:cNvSpPr txBox="1"/>
          <p:nvPr/>
        </p:nvSpPr>
        <p:spPr>
          <a:xfrm>
            <a:off x="710985" y="3883390"/>
            <a:ext cx="295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recorded_csv_data2 folder</a:t>
            </a:r>
          </a:p>
          <a:p>
            <a:r>
              <a:rPr lang="en-US" dirty="0"/>
              <a:t>1192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5312E-507E-4051-BA95-8B81DD7F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78" y="2333642"/>
            <a:ext cx="2800350" cy="58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1770B-97EC-453A-98BF-3B01CEA3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934" y="779392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18C48-0246-40E2-9910-9AFFDDC8A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334" y="931792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21DA21-605B-44B2-A520-2DD886545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1" y="1052232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FB58D2-7F4C-4BBC-915E-069C373CE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134" y="1236592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673AD-D9BF-4B03-BE8B-B93508EAFF7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346553" y="1686758"/>
            <a:ext cx="1069478" cy="646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3C581B-6A55-4DA0-942D-16C36F06A58A}"/>
              </a:ext>
            </a:extLst>
          </p:cNvPr>
          <p:cNvCxnSpPr>
            <a:cxnSpLocks/>
          </p:cNvCxnSpPr>
          <p:nvPr/>
        </p:nvCxnSpPr>
        <p:spPr>
          <a:xfrm>
            <a:off x="7346553" y="2998134"/>
            <a:ext cx="945191" cy="4308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A6667-2D9D-4792-804C-E079D7F7C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553" y="3730990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81B40F-7C5B-4A04-9B9E-538290F2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953" y="3883390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54F8AE-D0F3-4A20-9358-68D4C8D2C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90" y="4003830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04D54F-18A5-425B-82F5-E2D5AD4FD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753" y="4188190"/>
            <a:ext cx="4273117" cy="55137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0D46CC-3999-4A80-AB2A-0BF642D573A3}"/>
              </a:ext>
            </a:extLst>
          </p:cNvPr>
          <p:cNvSpPr txBox="1"/>
          <p:nvPr/>
        </p:nvSpPr>
        <p:spPr>
          <a:xfrm>
            <a:off x="8699409" y="82459"/>
            <a:ext cx="289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Autonomous files </a:t>
            </a:r>
          </a:p>
          <a:p>
            <a:r>
              <a:rPr lang="en-US" dirty="0"/>
              <a:t>14653 files with 10 secs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32B3F-01A5-4B6A-8C92-384E9A80C331}"/>
              </a:ext>
            </a:extLst>
          </p:cNvPr>
          <p:cNvSpPr txBox="1"/>
          <p:nvPr/>
        </p:nvSpPr>
        <p:spPr>
          <a:xfrm>
            <a:off x="8808620" y="4775517"/>
            <a:ext cx="289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files </a:t>
            </a:r>
          </a:p>
          <a:p>
            <a:r>
              <a:rPr lang="en-US" dirty="0"/>
              <a:t>15421 files with 10 secs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4681AC-49FF-429D-9747-A84FCB4ED0C6}"/>
              </a:ext>
            </a:extLst>
          </p:cNvPr>
          <p:cNvSpPr txBox="1"/>
          <p:nvPr/>
        </p:nvSpPr>
        <p:spPr>
          <a:xfrm>
            <a:off x="8136066" y="2568477"/>
            <a:ext cx="166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 folder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4EF1D6-5999-4670-A505-A9E21467E953}"/>
              </a:ext>
            </a:extLst>
          </p:cNvPr>
          <p:cNvCxnSpPr/>
          <p:nvPr/>
        </p:nvCxnSpPr>
        <p:spPr>
          <a:xfrm>
            <a:off x="4242697" y="2691208"/>
            <a:ext cx="17036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5592E1-F9A1-44B7-8F16-D58B98DCF298}"/>
              </a:ext>
            </a:extLst>
          </p:cNvPr>
          <p:cNvSpPr txBox="1"/>
          <p:nvPr/>
        </p:nvSpPr>
        <p:spPr>
          <a:xfrm>
            <a:off x="4319364" y="2714463"/>
            <a:ext cx="154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Clean_Split.py</a:t>
            </a:r>
          </a:p>
        </p:txBody>
      </p:sp>
    </p:spTree>
    <p:extLst>
      <p:ext uri="{BB962C8B-B14F-4D97-AF65-F5344CB8AC3E}">
        <p14:creationId xmlns:p14="http://schemas.microsoft.com/office/powerpoint/2010/main" val="39955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69DD8-780F-4421-BD00-03DCABFC827A}"/>
              </a:ext>
            </a:extLst>
          </p:cNvPr>
          <p:cNvSpPr txBox="1"/>
          <p:nvPr/>
        </p:nvSpPr>
        <p:spPr>
          <a:xfrm>
            <a:off x="115410" y="150921"/>
            <a:ext cx="171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DCGAN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81F90-1B6F-4FF6-99A3-3C828CBA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8" y="1353658"/>
            <a:ext cx="2010792" cy="22360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FC6677-D1FF-49F9-B17A-57DA0D314A64}"/>
              </a:ext>
            </a:extLst>
          </p:cNvPr>
          <p:cNvCxnSpPr/>
          <p:nvPr/>
        </p:nvCxnSpPr>
        <p:spPr>
          <a:xfrm>
            <a:off x="2911876" y="2471691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E31165-61E2-418E-9308-0EC968485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22277"/>
              </p:ext>
            </p:extLst>
          </p:nvPr>
        </p:nvGraphicFramePr>
        <p:xfrm>
          <a:off x="4614908" y="12012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1ABD54D-F136-4E0F-B624-8F2C34F66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60168"/>
              </p:ext>
            </p:extLst>
          </p:nvPr>
        </p:nvGraphicFramePr>
        <p:xfrm>
          <a:off x="4767308" y="13536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F81B3C-591F-4443-A878-F87719FC8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27979"/>
              </p:ext>
            </p:extLst>
          </p:nvPr>
        </p:nvGraphicFramePr>
        <p:xfrm>
          <a:off x="4919708" y="15060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754041-4B73-4F46-9F31-99C19A025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39365"/>
              </p:ext>
            </p:extLst>
          </p:nvPr>
        </p:nvGraphicFramePr>
        <p:xfrm>
          <a:off x="5072108" y="16584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9D8055-BB2C-4D81-9CAA-F4FF9C27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57911"/>
              </p:ext>
            </p:extLst>
          </p:nvPr>
        </p:nvGraphicFramePr>
        <p:xfrm>
          <a:off x="5224508" y="18108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1BBEF5F-7DBF-446B-8630-CC216EDAB395}"/>
              </a:ext>
            </a:extLst>
          </p:cNvPr>
          <p:cNvSpPr txBox="1"/>
          <p:nvPr/>
        </p:nvSpPr>
        <p:spPr>
          <a:xfrm>
            <a:off x="4725137" y="3606026"/>
            <a:ext cx="12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Ndf</a:t>
            </a:r>
            <a:r>
              <a:rPr lang="en-US" dirty="0">
                <a:solidFill>
                  <a:srgbClr val="FF0000"/>
                </a:solidFill>
              </a:rPr>
              <a:t> = 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02259-69EA-4D9B-9D48-F8C1451CD800}"/>
              </a:ext>
            </a:extLst>
          </p:cNvPr>
          <p:cNvSpPr txBox="1"/>
          <p:nvPr/>
        </p:nvSpPr>
        <p:spPr>
          <a:xfrm>
            <a:off x="1074198" y="3506429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nc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F5A6E92-64BE-40B3-8FAC-2455AAB90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05967"/>
              </p:ext>
            </p:extLst>
          </p:nvPr>
        </p:nvGraphicFramePr>
        <p:xfrm>
          <a:off x="7470558" y="1692196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5EF283-F348-49AC-8802-1B1DB41FBCC4}"/>
              </a:ext>
            </a:extLst>
          </p:cNvPr>
          <p:cNvCxnSpPr/>
          <p:nvPr/>
        </p:nvCxnSpPr>
        <p:spPr>
          <a:xfrm>
            <a:off x="5700944" y="2560485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36D82F5-7FB1-4112-A79D-811F62CFA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01283"/>
              </p:ext>
            </p:extLst>
          </p:nvPr>
        </p:nvGraphicFramePr>
        <p:xfrm>
          <a:off x="7622958" y="1844596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98E8552-DC33-494D-817D-3B127664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11518"/>
              </p:ext>
            </p:extLst>
          </p:nvPr>
        </p:nvGraphicFramePr>
        <p:xfrm>
          <a:off x="7775358" y="1996996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3904ADA-BE97-41C7-BB2B-1183E225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7388"/>
              </p:ext>
            </p:extLst>
          </p:nvPr>
        </p:nvGraphicFramePr>
        <p:xfrm>
          <a:off x="7927758" y="2149396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780F962-A1D9-4889-A060-1DDCE131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3193"/>
              </p:ext>
            </p:extLst>
          </p:nvPr>
        </p:nvGraphicFramePr>
        <p:xfrm>
          <a:off x="8080158" y="2301796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7F0EC1A-7481-4528-933E-06F6D42E34FE}"/>
              </a:ext>
            </a:extLst>
          </p:cNvPr>
          <p:cNvSpPr txBox="1"/>
          <p:nvPr/>
        </p:nvSpPr>
        <p:spPr>
          <a:xfrm>
            <a:off x="7656990" y="3512747"/>
            <a:ext cx="144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2*</a:t>
            </a:r>
            <a:r>
              <a:rPr lang="en-US" dirty="0" err="1">
                <a:solidFill>
                  <a:srgbClr val="FF0000"/>
                </a:solidFill>
              </a:rPr>
              <a:t>Ndf</a:t>
            </a:r>
            <a:r>
              <a:rPr lang="en-US" dirty="0">
                <a:solidFill>
                  <a:srgbClr val="FF0000"/>
                </a:solidFill>
              </a:rPr>
              <a:t> = 256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72AE95-55B7-41EC-ADE8-183B9E52D545}"/>
              </a:ext>
            </a:extLst>
          </p:cNvPr>
          <p:cNvCxnSpPr/>
          <p:nvPr/>
        </p:nvCxnSpPr>
        <p:spPr>
          <a:xfrm>
            <a:off x="8765220" y="2618428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C3EE88-3B05-48D6-92A3-7A58DFDB7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44996"/>
              </p:ext>
            </p:extLst>
          </p:nvPr>
        </p:nvGraphicFramePr>
        <p:xfrm>
          <a:off x="10478608" y="2471690"/>
          <a:ext cx="304800" cy="3247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230355397"/>
                    </a:ext>
                  </a:extLst>
                </a:gridCol>
              </a:tblGrid>
              <a:tr h="32475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7968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333C8BD8-C537-47CD-AE3B-8B96EB5486FF}"/>
              </a:ext>
            </a:extLst>
          </p:cNvPr>
          <p:cNvSpPr/>
          <p:nvPr/>
        </p:nvSpPr>
        <p:spPr>
          <a:xfrm rot="5400000">
            <a:off x="5639599" y="-4121294"/>
            <a:ext cx="381625" cy="10267026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1D552-EC15-4529-98E1-D5E2E97D7609}"/>
              </a:ext>
            </a:extLst>
          </p:cNvPr>
          <p:cNvSpPr txBox="1"/>
          <p:nvPr/>
        </p:nvSpPr>
        <p:spPr>
          <a:xfrm>
            <a:off x="5260019" y="424067"/>
            <a:ext cx="144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4A16375-780E-4DCC-8A72-A8D560D78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87868"/>
              </p:ext>
            </p:extLst>
          </p:nvPr>
        </p:nvGraphicFramePr>
        <p:xfrm>
          <a:off x="1191953" y="3875761"/>
          <a:ext cx="439321" cy="23994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9321">
                  <a:extLst>
                    <a:ext uri="{9D8B030D-6E8A-4147-A177-3AD203B41FA5}">
                      <a16:colId xmlns:a16="http://schemas.microsoft.com/office/drawing/2014/main" val="333612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9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71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295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83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3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9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8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4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6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7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90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9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46772"/>
                  </a:ext>
                </a:extLst>
              </a:tr>
              <a:tr h="17952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9506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9605BAA-DCFA-49AB-89D7-94AD013C9B95}"/>
              </a:ext>
            </a:extLst>
          </p:cNvPr>
          <p:cNvSpPr txBox="1"/>
          <p:nvPr/>
        </p:nvSpPr>
        <p:spPr>
          <a:xfrm>
            <a:off x="1074197" y="6191949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nz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9ABCA7-7CE8-434A-8AB5-EC126C04C7ED}"/>
              </a:ext>
            </a:extLst>
          </p:cNvPr>
          <p:cNvCxnSpPr/>
          <p:nvPr/>
        </p:nvCxnSpPr>
        <p:spPr>
          <a:xfrm>
            <a:off x="1828800" y="4859966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D37BB2D-C613-48AD-B993-27E95DC30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9"/>
          <a:stretch/>
        </p:blipFill>
        <p:spPr>
          <a:xfrm>
            <a:off x="9695158" y="4061552"/>
            <a:ext cx="2010792" cy="2050276"/>
          </a:xfrm>
          <a:prstGeom prst="rect">
            <a:avLst/>
          </a:prstGeom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5EC91E9-3DFC-4F4A-84A9-7BDEDCA0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56122"/>
              </p:ext>
            </p:extLst>
          </p:nvPr>
        </p:nvGraphicFramePr>
        <p:xfrm>
          <a:off x="3687930" y="4166418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49C7422-A6F7-40C8-8B93-396D67A4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4058"/>
              </p:ext>
            </p:extLst>
          </p:nvPr>
        </p:nvGraphicFramePr>
        <p:xfrm>
          <a:off x="3840330" y="4318818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371DE59-473E-4552-96A0-CA14E8FEA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0837"/>
              </p:ext>
            </p:extLst>
          </p:nvPr>
        </p:nvGraphicFramePr>
        <p:xfrm>
          <a:off x="3992730" y="4471218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C28BA74-B046-4861-823E-4C2A8C48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47365"/>
              </p:ext>
            </p:extLst>
          </p:nvPr>
        </p:nvGraphicFramePr>
        <p:xfrm>
          <a:off x="4145130" y="4623618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48BCAFF-4342-48E8-92A4-DC647F748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86683"/>
              </p:ext>
            </p:extLst>
          </p:nvPr>
        </p:nvGraphicFramePr>
        <p:xfrm>
          <a:off x="4297530" y="4776018"/>
          <a:ext cx="372864" cy="9387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276198864"/>
                    </a:ext>
                  </a:extLst>
                </a:gridCol>
              </a:tblGrid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44142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1349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3605"/>
                  </a:ext>
                </a:extLst>
              </a:tr>
              <a:tr h="23469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1060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662CD99-B7DE-4F96-8BE1-F59935006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28909"/>
              </p:ext>
            </p:extLst>
          </p:nvPr>
        </p:nvGraphicFramePr>
        <p:xfrm>
          <a:off x="6843944" y="384943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1631F87-6BF2-4060-A262-484DBD4D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6750"/>
              </p:ext>
            </p:extLst>
          </p:nvPr>
        </p:nvGraphicFramePr>
        <p:xfrm>
          <a:off x="6996344" y="400183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3743895-8778-4824-812F-FC1D359F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75545"/>
              </p:ext>
            </p:extLst>
          </p:nvPr>
        </p:nvGraphicFramePr>
        <p:xfrm>
          <a:off x="7148744" y="415423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1AED0BC1-26F7-49C3-B0C9-21784097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47073"/>
              </p:ext>
            </p:extLst>
          </p:nvPr>
        </p:nvGraphicFramePr>
        <p:xfrm>
          <a:off x="7301144" y="4306638"/>
          <a:ext cx="372864" cy="18581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5759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1329852-F548-41DD-A2B1-8B896ED21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10374"/>
              </p:ext>
            </p:extLst>
          </p:nvPr>
        </p:nvGraphicFramePr>
        <p:xfrm>
          <a:off x="7453544" y="445903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24A2F7-980E-42C1-B52C-A1E3FF18C544}"/>
              </a:ext>
            </a:extLst>
          </p:cNvPr>
          <p:cNvCxnSpPr/>
          <p:nvPr/>
        </p:nvCxnSpPr>
        <p:spPr>
          <a:xfrm>
            <a:off x="4953740" y="4953591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5FD71E-B784-4325-A609-28B0AD14E993}"/>
              </a:ext>
            </a:extLst>
          </p:cNvPr>
          <p:cNvSpPr txBox="1"/>
          <p:nvPr/>
        </p:nvSpPr>
        <p:spPr>
          <a:xfrm>
            <a:off x="3687930" y="5942618"/>
            <a:ext cx="154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2*</a:t>
            </a:r>
            <a:r>
              <a:rPr lang="en-US" dirty="0" err="1">
                <a:solidFill>
                  <a:srgbClr val="FF0000"/>
                </a:solidFill>
              </a:rPr>
              <a:t>ngf</a:t>
            </a:r>
            <a:r>
              <a:rPr lang="en-US" dirty="0">
                <a:solidFill>
                  <a:srgbClr val="FF0000"/>
                </a:solidFill>
              </a:rPr>
              <a:t> = 256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CB4F2-72EA-4977-8E0E-436F6B6027D7}"/>
              </a:ext>
            </a:extLst>
          </p:cNvPr>
          <p:cNvSpPr txBox="1"/>
          <p:nvPr/>
        </p:nvSpPr>
        <p:spPr>
          <a:xfrm>
            <a:off x="7001520" y="6248674"/>
            <a:ext cx="154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ngf</a:t>
            </a:r>
            <a:r>
              <a:rPr lang="en-US" dirty="0">
                <a:solidFill>
                  <a:srgbClr val="FF0000"/>
                </a:solidFill>
              </a:rPr>
              <a:t> = 128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ECCCF6-454A-4A59-A0CB-DD1E3C0E401A}"/>
              </a:ext>
            </a:extLst>
          </p:cNvPr>
          <p:cNvCxnSpPr/>
          <p:nvPr/>
        </p:nvCxnSpPr>
        <p:spPr>
          <a:xfrm>
            <a:off x="7939597" y="5052082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83CCBCC0-A621-46D4-B609-5FF81F41C976}"/>
              </a:ext>
            </a:extLst>
          </p:cNvPr>
          <p:cNvSpPr/>
          <p:nvPr/>
        </p:nvSpPr>
        <p:spPr>
          <a:xfrm rot="16200000">
            <a:off x="6207399" y="1143220"/>
            <a:ext cx="381625" cy="10871450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4E4AF9-EB34-4E96-80B0-436789535893}"/>
              </a:ext>
            </a:extLst>
          </p:cNvPr>
          <p:cNvSpPr txBox="1"/>
          <p:nvPr/>
        </p:nvSpPr>
        <p:spPr>
          <a:xfrm>
            <a:off x="5810434" y="6614921"/>
            <a:ext cx="144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0AE38-66CA-44E6-8D2C-E69044F46DB7}"/>
              </a:ext>
            </a:extLst>
          </p:cNvPr>
          <p:cNvSpPr/>
          <p:nvPr/>
        </p:nvSpPr>
        <p:spPr>
          <a:xfrm>
            <a:off x="962486" y="1658458"/>
            <a:ext cx="1474436" cy="409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8A91F4-0280-47DD-A4D6-C9F52B8DF97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436922" y="1634283"/>
            <a:ext cx="914400" cy="22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DEDB7C-FB2B-4EA9-BF6B-6E7C76110031}"/>
              </a:ext>
            </a:extLst>
          </p:cNvPr>
          <p:cNvSpPr txBox="1"/>
          <p:nvPr/>
        </p:nvSpPr>
        <p:spPr>
          <a:xfrm>
            <a:off x="3403108" y="1353660"/>
            <a:ext cx="81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=3x3</a:t>
            </a:r>
          </a:p>
        </p:txBody>
      </p:sp>
    </p:spTree>
    <p:extLst>
      <p:ext uri="{BB962C8B-B14F-4D97-AF65-F5344CB8AC3E}">
        <p14:creationId xmlns:p14="http://schemas.microsoft.com/office/powerpoint/2010/main" val="11382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69DD8-780F-4421-BD00-03DCABFC827A}"/>
              </a:ext>
            </a:extLst>
          </p:cNvPr>
          <p:cNvSpPr txBox="1"/>
          <p:nvPr/>
        </p:nvSpPr>
        <p:spPr>
          <a:xfrm>
            <a:off x="115410" y="150921"/>
            <a:ext cx="171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DCGAN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B5010-1560-498F-A501-5E415285E958}"/>
              </a:ext>
            </a:extLst>
          </p:cNvPr>
          <p:cNvSpPr txBox="1"/>
          <p:nvPr/>
        </p:nvSpPr>
        <p:spPr>
          <a:xfrm>
            <a:off x="186431" y="79725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function: </a:t>
            </a:r>
            <a:r>
              <a:rPr lang="en-US" dirty="0" err="1"/>
              <a:t>BCELoss</a:t>
            </a:r>
            <a:r>
              <a:rPr lang="en-US" dirty="0"/>
              <a:t> + MSE (alpha =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04B1C-4717-4FD1-A1C6-4AFC4B7B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2" y="1339822"/>
            <a:ext cx="2991775" cy="199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FB9E4-8B88-4956-BFFA-F463EC04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2" y="1336863"/>
            <a:ext cx="3256071" cy="2170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34F7B-E024-4D6F-BB55-F1534E549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3" y="3334338"/>
            <a:ext cx="3256070" cy="21707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CD291BA-383A-4B91-B866-99B8B78A9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33" y="3334338"/>
            <a:ext cx="3256071" cy="2170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BC9A3-6437-4C29-9D93-77D312C37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84" y="1976019"/>
            <a:ext cx="5170805" cy="2585403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B52FC893-437E-43DE-BA1E-4CB3D241DBC1}"/>
              </a:ext>
            </a:extLst>
          </p:cNvPr>
          <p:cNvSpPr/>
          <p:nvPr/>
        </p:nvSpPr>
        <p:spPr>
          <a:xfrm rot="16200000">
            <a:off x="5967702" y="257180"/>
            <a:ext cx="381625" cy="10871450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50A37-F070-4D20-BFB1-30FACA1502BA}"/>
              </a:ext>
            </a:extLst>
          </p:cNvPr>
          <p:cNvSpPr txBox="1"/>
          <p:nvPr/>
        </p:nvSpPr>
        <p:spPr>
          <a:xfrm>
            <a:off x="5005803" y="5933706"/>
            <a:ext cx="2180394" cy="38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Autonomous dataset</a:t>
            </a:r>
          </a:p>
        </p:txBody>
      </p:sp>
    </p:spTree>
    <p:extLst>
      <p:ext uri="{BB962C8B-B14F-4D97-AF65-F5344CB8AC3E}">
        <p14:creationId xmlns:p14="http://schemas.microsoft.com/office/powerpoint/2010/main" val="22732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69DD8-780F-4421-BD00-03DCABFC827A}"/>
              </a:ext>
            </a:extLst>
          </p:cNvPr>
          <p:cNvSpPr txBox="1"/>
          <p:nvPr/>
        </p:nvSpPr>
        <p:spPr>
          <a:xfrm>
            <a:off x="115410" y="150921"/>
            <a:ext cx="171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DCGAN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B5010-1560-498F-A501-5E415285E958}"/>
              </a:ext>
            </a:extLst>
          </p:cNvPr>
          <p:cNvSpPr txBox="1"/>
          <p:nvPr/>
        </p:nvSpPr>
        <p:spPr>
          <a:xfrm>
            <a:off x="186431" y="79725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function: </a:t>
            </a:r>
            <a:r>
              <a:rPr lang="en-US" dirty="0" err="1"/>
              <a:t>BCELoss</a:t>
            </a:r>
            <a:r>
              <a:rPr lang="en-US" dirty="0"/>
              <a:t> + MSE (alpha = 1)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C24B85C-B0E8-4686-9A33-3B9C966D1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02" y="1297942"/>
            <a:ext cx="2977604" cy="19850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14BC9B1-23DF-490B-86A6-07C1305D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283011"/>
            <a:ext cx="2977604" cy="198506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9801F07-5E5D-42F7-AA7D-6D54E238E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8" y="3283011"/>
            <a:ext cx="2977604" cy="198506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9F7B54-0B3A-442B-84C9-8FC694351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8" y="1297942"/>
            <a:ext cx="2977604" cy="19850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99A8BFC-7129-454C-8052-DA58DB1D1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68" y="1740024"/>
            <a:ext cx="5767088" cy="2883544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3A1B2DDE-50DF-417D-9BCF-4A3D95CEFEC2}"/>
              </a:ext>
            </a:extLst>
          </p:cNvPr>
          <p:cNvSpPr/>
          <p:nvPr/>
        </p:nvSpPr>
        <p:spPr>
          <a:xfrm rot="16200000">
            <a:off x="5967702" y="257180"/>
            <a:ext cx="381625" cy="10871450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B8F178-6E3D-4644-BF2E-C9D441F8FD6A}"/>
              </a:ext>
            </a:extLst>
          </p:cNvPr>
          <p:cNvSpPr txBox="1"/>
          <p:nvPr/>
        </p:nvSpPr>
        <p:spPr>
          <a:xfrm>
            <a:off x="5360910" y="5883718"/>
            <a:ext cx="2180394" cy="38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dataset</a:t>
            </a:r>
          </a:p>
        </p:txBody>
      </p:sp>
    </p:spTree>
    <p:extLst>
      <p:ext uri="{BB962C8B-B14F-4D97-AF65-F5344CB8AC3E}">
        <p14:creationId xmlns:p14="http://schemas.microsoft.com/office/powerpoint/2010/main" val="199134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121880-BB10-44FE-BF33-F503F579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0" y="1181552"/>
            <a:ext cx="2324100" cy="2352675"/>
          </a:xfrm>
          <a:prstGeom prst="rect">
            <a:avLst/>
          </a:prstGeom>
          <a:scene3d>
            <a:camera prst="isometricLeftDown"/>
            <a:lightRig rig="threePt" dir="t"/>
          </a:scene3d>
          <a:sp3d>
            <a:bevelT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69DD8-780F-4421-BD00-03DCABFC827A}"/>
              </a:ext>
            </a:extLst>
          </p:cNvPr>
          <p:cNvSpPr txBox="1"/>
          <p:nvPr/>
        </p:nvSpPr>
        <p:spPr>
          <a:xfrm>
            <a:off x="115409" y="150921"/>
            <a:ext cx="2396971" cy="67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CDCGAN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81F90-1B6F-4FF6-99A3-3C828CBA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8" y="1353658"/>
            <a:ext cx="2010792" cy="2236067"/>
          </a:xfrm>
          <a:prstGeom prst="rect">
            <a:avLst/>
          </a:prstGeom>
          <a:scene3d>
            <a:camera prst="isometricLeftDown"/>
            <a:lightRig rig="threePt" dir="t"/>
          </a:scene3d>
          <a:sp3d>
            <a:bevelT/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FC6677-D1FF-49F9-B17A-57DA0D314A64}"/>
              </a:ext>
            </a:extLst>
          </p:cNvPr>
          <p:cNvCxnSpPr/>
          <p:nvPr/>
        </p:nvCxnSpPr>
        <p:spPr>
          <a:xfrm>
            <a:off x="2911876" y="2471691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E31165-61E2-418E-9308-0EC968485416}"/>
              </a:ext>
            </a:extLst>
          </p:cNvPr>
          <p:cNvGraphicFramePr>
            <a:graphicFrameLocks noGrp="1"/>
          </p:cNvGraphicFramePr>
          <p:nvPr/>
        </p:nvGraphicFramePr>
        <p:xfrm>
          <a:off x="4614908" y="12012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1ABD54D-F136-4E0F-B624-8F2C34F6671D}"/>
              </a:ext>
            </a:extLst>
          </p:cNvPr>
          <p:cNvGraphicFramePr>
            <a:graphicFrameLocks noGrp="1"/>
          </p:cNvGraphicFramePr>
          <p:nvPr/>
        </p:nvGraphicFramePr>
        <p:xfrm>
          <a:off x="4767308" y="13536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F81B3C-591F-4443-A878-F87719FC8113}"/>
              </a:ext>
            </a:extLst>
          </p:cNvPr>
          <p:cNvGraphicFramePr>
            <a:graphicFrameLocks noGrp="1"/>
          </p:cNvGraphicFramePr>
          <p:nvPr/>
        </p:nvGraphicFramePr>
        <p:xfrm>
          <a:off x="4919708" y="15060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754041-4B73-4F46-9F31-99C19A025371}"/>
              </a:ext>
            </a:extLst>
          </p:cNvPr>
          <p:cNvGraphicFramePr>
            <a:graphicFrameLocks noGrp="1"/>
          </p:cNvGraphicFramePr>
          <p:nvPr/>
        </p:nvGraphicFramePr>
        <p:xfrm>
          <a:off x="5072108" y="16584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9D8055-BB2C-4D81-9CAA-F4FF9C27A657}"/>
              </a:ext>
            </a:extLst>
          </p:cNvPr>
          <p:cNvGraphicFramePr>
            <a:graphicFrameLocks noGrp="1"/>
          </p:cNvGraphicFramePr>
          <p:nvPr/>
        </p:nvGraphicFramePr>
        <p:xfrm>
          <a:off x="5224508" y="1810858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1BBEF5F-7DBF-446B-8630-CC216EDAB395}"/>
              </a:ext>
            </a:extLst>
          </p:cNvPr>
          <p:cNvSpPr txBox="1"/>
          <p:nvPr/>
        </p:nvSpPr>
        <p:spPr>
          <a:xfrm>
            <a:off x="4725137" y="3606026"/>
            <a:ext cx="12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Ndf</a:t>
            </a:r>
            <a:r>
              <a:rPr lang="en-US" dirty="0">
                <a:solidFill>
                  <a:srgbClr val="FF0000"/>
                </a:solidFill>
              </a:rPr>
              <a:t> = 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02259-69EA-4D9B-9D48-F8C1451CD800}"/>
              </a:ext>
            </a:extLst>
          </p:cNvPr>
          <p:cNvSpPr txBox="1"/>
          <p:nvPr/>
        </p:nvSpPr>
        <p:spPr>
          <a:xfrm>
            <a:off x="1212221" y="3467602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nc</a:t>
            </a:r>
            <a:r>
              <a:rPr lang="en-US" dirty="0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C3EE88-3B05-48D6-92A3-7A58DFDB7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92718"/>
              </p:ext>
            </p:extLst>
          </p:nvPr>
        </p:nvGraphicFramePr>
        <p:xfrm>
          <a:off x="7644429" y="2328236"/>
          <a:ext cx="238922" cy="3247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8922">
                  <a:extLst>
                    <a:ext uri="{9D8B030D-6E8A-4147-A177-3AD203B41FA5}">
                      <a16:colId xmlns:a16="http://schemas.microsoft.com/office/drawing/2014/main" val="2230355397"/>
                    </a:ext>
                  </a:extLst>
                </a:gridCol>
              </a:tblGrid>
              <a:tr h="32475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7968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333C8BD8-C537-47CD-AE3B-8B96EB5486FF}"/>
              </a:ext>
            </a:extLst>
          </p:cNvPr>
          <p:cNvSpPr/>
          <p:nvPr/>
        </p:nvSpPr>
        <p:spPr>
          <a:xfrm rot="5400000">
            <a:off x="4225176" y="-2896988"/>
            <a:ext cx="453695" cy="7359084"/>
          </a:xfrm>
          <a:prstGeom prst="leftBrace">
            <a:avLst>
              <a:gd name="adj1" fmla="val 16495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1D552-EC15-4529-98E1-D5E2E97D7609}"/>
              </a:ext>
            </a:extLst>
          </p:cNvPr>
          <p:cNvSpPr txBox="1"/>
          <p:nvPr/>
        </p:nvSpPr>
        <p:spPr>
          <a:xfrm>
            <a:off x="3863548" y="222265"/>
            <a:ext cx="144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4A16375-780E-4DCC-8A72-A8D560D78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0734"/>
              </p:ext>
            </p:extLst>
          </p:nvPr>
        </p:nvGraphicFramePr>
        <p:xfrm>
          <a:off x="1191952" y="3875761"/>
          <a:ext cx="372863" cy="23994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3">
                  <a:extLst>
                    <a:ext uri="{9D8B030D-6E8A-4147-A177-3AD203B41FA5}">
                      <a16:colId xmlns:a16="http://schemas.microsoft.com/office/drawing/2014/main" val="333612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9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71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295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83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3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9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8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4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6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7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90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9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46772"/>
                  </a:ext>
                </a:extLst>
              </a:tr>
              <a:tr h="17952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9506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9605BAA-DCFA-49AB-89D7-94AD013C9B95}"/>
              </a:ext>
            </a:extLst>
          </p:cNvPr>
          <p:cNvSpPr txBox="1"/>
          <p:nvPr/>
        </p:nvSpPr>
        <p:spPr>
          <a:xfrm>
            <a:off x="674701" y="6210188"/>
            <a:ext cx="183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nz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nx</a:t>
            </a:r>
            <a:r>
              <a:rPr lang="en-US" dirty="0">
                <a:solidFill>
                  <a:srgbClr val="FF0000"/>
                </a:solidFill>
              </a:rPr>
              <a:t> = 100 + 1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D37BB2D-C613-48AD-B993-27E95DC30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09"/>
          <a:stretch/>
        </p:blipFill>
        <p:spPr>
          <a:xfrm>
            <a:off x="6852818" y="4067072"/>
            <a:ext cx="2010792" cy="2050276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662CD99-B7DE-4F96-8BE1-F59935006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13945"/>
              </p:ext>
            </p:extLst>
          </p:nvPr>
        </p:nvGraphicFramePr>
        <p:xfrm>
          <a:off x="3750814" y="3894834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1631F87-6BF2-4060-A262-484DBD4D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18329"/>
              </p:ext>
            </p:extLst>
          </p:nvPr>
        </p:nvGraphicFramePr>
        <p:xfrm>
          <a:off x="3903214" y="4047234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3743895-8778-4824-812F-FC1D359F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50536"/>
              </p:ext>
            </p:extLst>
          </p:nvPr>
        </p:nvGraphicFramePr>
        <p:xfrm>
          <a:off x="4055614" y="4199634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1AED0BC1-26F7-49C3-B0C9-21784097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4131"/>
              </p:ext>
            </p:extLst>
          </p:nvPr>
        </p:nvGraphicFramePr>
        <p:xfrm>
          <a:off x="4208014" y="4352034"/>
          <a:ext cx="372864" cy="18581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5759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1329852-F548-41DD-A2B1-8B896ED21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21392"/>
              </p:ext>
            </p:extLst>
          </p:nvPr>
        </p:nvGraphicFramePr>
        <p:xfrm>
          <a:off x="4360414" y="4504434"/>
          <a:ext cx="372864" cy="18292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864">
                  <a:extLst>
                    <a:ext uri="{9D8B030D-6E8A-4147-A177-3AD203B41FA5}">
                      <a16:colId xmlns:a16="http://schemas.microsoft.com/office/drawing/2014/main" val="1871948766"/>
                    </a:ext>
                  </a:extLst>
                </a:gridCol>
              </a:tblGrid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91774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3990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36061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9578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087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93655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75249"/>
                  </a:ext>
                </a:extLst>
              </a:tr>
              <a:tr h="22865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3891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24A2F7-980E-42C1-B52C-A1E3FF18C544}"/>
              </a:ext>
            </a:extLst>
          </p:cNvPr>
          <p:cNvCxnSpPr/>
          <p:nvPr/>
        </p:nvCxnSpPr>
        <p:spPr>
          <a:xfrm>
            <a:off x="1882067" y="4985517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2CB4F2-72EA-4977-8E0E-436F6B6027D7}"/>
              </a:ext>
            </a:extLst>
          </p:cNvPr>
          <p:cNvSpPr txBox="1"/>
          <p:nvPr/>
        </p:nvSpPr>
        <p:spPr>
          <a:xfrm>
            <a:off x="3863548" y="6244034"/>
            <a:ext cx="154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ngf</a:t>
            </a:r>
            <a:r>
              <a:rPr lang="en-US" dirty="0">
                <a:solidFill>
                  <a:srgbClr val="FF0000"/>
                </a:solidFill>
              </a:rPr>
              <a:t> = 128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ECCCF6-454A-4A59-A0CB-DD1E3C0E401A}"/>
              </a:ext>
            </a:extLst>
          </p:cNvPr>
          <p:cNvCxnSpPr/>
          <p:nvPr/>
        </p:nvCxnSpPr>
        <p:spPr>
          <a:xfrm>
            <a:off x="4948554" y="5092210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83CCBCC0-A621-46D4-B609-5FF81F41C976}"/>
              </a:ext>
            </a:extLst>
          </p:cNvPr>
          <p:cNvSpPr/>
          <p:nvPr/>
        </p:nvSpPr>
        <p:spPr>
          <a:xfrm rot="16200000">
            <a:off x="4424096" y="2266279"/>
            <a:ext cx="381625" cy="8507264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4E4AF9-EB34-4E96-80B0-436789535893}"/>
              </a:ext>
            </a:extLst>
          </p:cNvPr>
          <p:cNvSpPr txBox="1"/>
          <p:nvPr/>
        </p:nvSpPr>
        <p:spPr>
          <a:xfrm>
            <a:off x="4089646" y="6613366"/>
            <a:ext cx="144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C1883E-C427-4A46-B2C0-015EA37E49A2}"/>
              </a:ext>
            </a:extLst>
          </p:cNvPr>
          <p:cNvCxnSpPr/>
          <p:nvPr/>
        </p:nvCxnSpPr>
        <p:spPr>
          <a:xfrm>
            <a:off x="5717962" y="2471691"/>
            <a:ext cx="165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D89042-3146-42B0-A5A5-F9C39CE07B34}"/>
              </a:ext>
            </a:extLst>
          </p:cNvPr>
          <p:cNvCxnSpPr>
            <a:cxnSpLocks/>
          </p:cNvCxnSpPr>
          <p:nvPr/>
        </p:nvCxnSpPr>
        <p:spPr>
          <a:xfrm>
            <a:off x="1645920" y="3975358"/>
            <a:ext cx="454068" cy="238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DACA7B-415E-4AF2-A26E-43695A6485CC}"/>
              </a:ext>
            </a:extLst>
          </p:cNvPr>
          <p:cNvSpPr txBox="1"/>
          <p:nvPr/>
        </p:nvSpPr>
        <p:spPr>
          <a:xfrm>
            <a:off x="2037108" y="3981214"/>
            <a:ext cx="12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1: autonomous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0: human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F0A679-8D66-4CCA-BCA4-8DE9B23689F7}"/>
              </a:ext>
            </a:extLst>
          </p:cNvPr>
          <p:cNvSpPr txBox="1"/>
          <p:nvPr/>
        </p:nvSpPr>
        <p:spPr>
          <a:xfrm>
            <a:off x="2799104" y="1188288"/>
            <a:ext cx="12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1: autonomous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0: human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BF735-EA1D-413D-956B-ED37AC03278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17600" y="904577"/>
            <a:ext cx="1681504" cy="545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D8CC38-1627-42BC-BEC4-E54B9860F03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776663" y="1449898"/>
            <a:ext cx="22441" cy="357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69DD8-780F-4421-BD00-03DCABFC827A}"/>
              </a:ext>
            </a:extLst>
          </p:cNvPr>
          <p:cNvSpPr txBox="1"/>
          <p:nvPr/>
        </p:nvSpPr>
        <p:spPr>
          <a:xfrm>
            <a:off x="115409" y="150921"/>
            <a:ext cx="2396971" cy="67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CDCGAN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8783F-4AAF-4966-B429-2A644F4B3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6210" r="9081" b="4334"/>
          <a:stretch/>
        </p:blipFill>
        <p:spPr>
          <a:xfrm>
            <a:off x="2512380" y="1383584"/>
            <a:ext cx="7499216" cy="40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6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69DD8-780F-4421-BD00-03DCABFC827A}"/>
              </a:ext>
            </a:extLst>
          </p:cNvPr>
          <p:cNvSpPr txBox="1"/>
          <p:nvPr/>
        </p:nvSpPr>
        <p:spPr>
          <a:xfrm>
            <a:off x="115410" y="150921"/>
            <a:ext cx="23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CDCGAN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B5010-1560-498F-A501-5E415285E958}"/>
              </a:ext>
            </a:extLst>
          </p:cNvPr>
          <p:cNvSpPr txBox="1"/>
          <p:nvPr/>
        </p:nvSpPr>
        <p:spPr>
          <a:xfrm>
            <a:off x="186431" y="79725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function: </a:t>
            </a:r>
            <a:r>
              <a:rPr lang="en-US" dirty="0" err="1"/>
              <a:t>BCELoss</a:t>
            </a:r>
            <a:r>
              <a:rPr lang="en-US" dirty="0"/>
              <a:t> + MSE (alpha = 1)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52FC893-437E-43DE-BA1E-4CB3D241DBC1}"/>
              </a:ext>
            </a:extLst>
          </p:cNvPr>
          <p:cNvSpPr/>
          <p:nvPr/>
        </p:nvSpPr>
        <p:spPr>
          <a:xfrm rot="16200000">
            <a:off x="5967702" y="257180"/>
            <a:ext cx="381625" cy="10871450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50A37-F070-4D20-BFB1-30FACA1502BA}"/>
              </a:ext>
            </a:extLst>
          </p:cNvPr>
          <p:cNvSpPr txBox="1"/>
          <p:nvPr/>
        </p:nvSpPr>
        <p:spPr>
          <a:xfrm>
            <a:off x="5005802" y="5933707"/>
            <a:ext cx="37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 (human + autonomous)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F02BE8-B2E4-447E-90FF-43C75451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" y="1443583"/>
            <a:ext cx="2313401" cy="15422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FB100B-740E-4D20-A491-B4F4949EA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9" y="1443583"/>
            <a:ext cx="2313401" cy="15422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0A6419-0E61-4534-BE8B-202244B6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" y="3410969"/>
            <a:ext cx="2313401" cy="154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71D130-65E8-4473-B71F-446CF64E5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9" y="3413586"/>
            <a:ext cx="2313401" cy="15422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945C25-F910-44BE-B890-E64D14DFC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8" y="1538482"/>
            <a:ext cx="2313402" cy="15422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5856B8-8C10-4E80-AB20-1CFA5C3A8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8" y="3469487"/>
            <a:ext cx="2313402" cy="15422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197979-0CDD-4B9A-B631-4DFF435B0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77" y="3469487"/>
            <a:ext cx="2313402" cy="15422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425AAE-3D95-4F4F-B126-35AFCCAD84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77" y="1538482"/>
            <a:ext cx="2313402" cy="1542268"/>
          </a:xfrm>
          <a:prstGeom prst="rect">
            <a:avLst/>
          </a:prstGeom>
        </p:spPr>
      </p:pic>
      <p:sp>
        <p:nvSpPr>
          <p:cNvPr id="37" name="Left Brace 36">
            <a:extLst>
              <a:ext uri="{FF2B5EF4-FFF2-40B4-BE49-F238E27FC236}">
                <a16:creationId xmlns:a16="http://schemas.microsoft.com/office/drawing/2014/main" id="{293EB31C-D67D-47F6-BDA6-E3804C7C7340}"/>
              </a:ext>
            </a:extLst>
          </p:cNvPr>
          <p:cNvSpPr/>
          <p:nvPr/>
        </p:nvSpPr>
        <p:spPr>
          <a:xfrm rot="16200000">
            <a:off x="2528292" y="2726005"/>
            <a:ext cx="381625" cy="4680211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AE52868E-2E16-43A6-92D3-B233F327B431}"/>
              </a:ext>
            </a:extLst>
          </p:cNvPr>
          <p:cNvSpPr/>
          <p:nvPr/>
        </p:nvSpPr>
        <p:spPr>
          <a:xfrm rot="16200000">
            <a:off x="8766344" y="2636918"/>
            <a:ext cx="381625" cy="4983245"/>
          </a:xfrm>
          <a:prstGeom prst="leftBrace">
            <a:avLst>
              <a:gd name="adj1" fmla="val 78121"/>
              <a:gd name="adj2" fmla="val 5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52B6C4-8FA9-4124-9CCF-914845A67753}"/>
              </a:ext>
            </a:extLst>
          </p:cNvPr>
          <p:cNvSpPr/>
          <p:nvPr/>
        </p:nvSpPr>
        <p:spPr>
          <a:xfrm>
            <a:off x="8534604" y="524523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82A091-57DF-453F-A475-A5526FFA2848}"/>
              </a:ext>
            </a:extLst>
          </p:cNvPr>
          <p:cNvSpPr/>
          <p:nvPr/>
        </p:nvSpPr>
        <p:spPr>
          <a:xfrm>
            <a:off x="2183907" y="5245230"/>
            <a:ext cx="137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21475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14BA-4AD1-4165-B104-6B14B8E0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95D0-A0DB-4101-A508-FAB2491E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4"/>
            <a:ext cx="10515600" cy="4778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Improve overall results: to achieve trajectories that are more likely to represent real situations</a:t>
            </a:r>
          </a:p>
          <a:p>
            <a:pPr lvl="2"/>
            <a:r>
              <a:rPr lang="en-US" dirty="0"/>
              <a:t>Add a velocity related term to the loss function : this might help avoid “long jumps” between points</a:t>
            </a:r>
          </a:p>
          <a:p>
            <a:pPr lvl="2"/>
            <a:r>
              <a:rPr lang="en-US" dirty="0"/>
              <a:t>Develop a metric to evaluate the produced data: how good are the generated samples? How far are they from the real data? This might give an objective function to guide and access the development of the algorithm. </a:t>
            </a:r>
          </a:p>
          <a:p>
            <a:pPr lvl="2"/>
            <a:endParaRPr lang="en-US" dirty="0"/>
          </a:p>
          <a:p>
            <a:r>
              <a:rPr lang="en-US" dirty="0"/>
              <a:t>Evolve the model to accommodate new features: the CDCGAN offers a viable way to implement</a:t>
            </a:r>
          </a:p>
          <a:p>
            <a:pPr lvl="2"/>
            <a:r>
              <a:rPr lang="en-US" dirty="0"/>
              <a:t>Add trees, keys, water reservoir etc. in the model.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CDCGAN including transition between modes </a:t>
            </a:r>
          </a:p>
          <a:p>
            <a:pPr lvl="2"/>
            <a:r>
              <a:rPr lang="en-US" dirty="0"/>
              <a:t>Recreate the dataset with the slide windows between autonomous </a:t>
            </a:r>
            <a:r>
              <a:rPr lang="en-US"/>
              <a:t>and manual mode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 a way to generate the keys pressed during the simulation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9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274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Silva</dc:creator>
  <cp:lastModifiedBy>Felipe Silva</cp:lastModifiedBy>
  <cp:revision>18</cp:revision>
  <dcterms:created xsi:type="dcterms:W3CDTF">2019-08-29T07:54:21Z</dcterms:created>
  <dcterms:modified xsi:type="dcterms:W3CDTF">2019-08-31T09:53:21Z</dcterms:modified>
</cp:coreProperties>
</file>