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  <p:sldMasterId id="2147483771" r:id="rId2"/>
    <p:sldMasterId id="2147483786" r:id="rId3"/>
    <p:sldMasterId id="2147483808" r:id="rId4"/>
    <p:sldMasterId id="2147483814" r:id="rId5"/>
    <p:sldMasterId id="2147483801" r:id="rId6"/>
  </p:sldMasterIdLst>
  <p:notesMasterIdLst>
    <p:notesMasterId r:id="rId31"/>
  </p:notesMasterIdLst>
  <p:handoutMasterIdLst>
    <p:handoutMasterId r:id="rId32"/>
  </p:handoutMasterIdLst>
  <p:sldIdLst>
    <p:sldId id="302" r:id="rId7"/>
    <p:sldId id="320" r:id="rId8"/>
    <p:sldId id="326" r:id="rId9"/>
    <p:sldId id="328" r:id="rId10"/>
    <p:sldId id="327" r:id="rId11"/>
    <p:sldId id="322" r:id="rId12"/>
    <p:sldId id="334" r:id="rId13"/>
    <p:sldId id="336" r:id="rId14"/>
    <p:sldId id="329" r:id="rId15"/>
    <p:sldId id="323" r:id="rId16"/>
    <p:sldId id="330" r:id="rId17"/>
    <p:sldId id="337" r:id="rId18"/>
    <p:sldId id="338" r:id="rId19"/>
    <p:sldId id="339" r:id="rId20"/>
    <p:sldId id="340" r:id="rId21"/>
    <p:sldId id="342" r:id="rId22"/>
    <p:sldId id="344" r:id="rId23"/>
    <p:sldId id="331" r:id="rId24"/>
    <p:sldId id="343" r:id="rId25"/>
    <p:sldId id="335" r:id="rId26"/>
    <p:sldId id="333" r:id="rId27"/>
    <p:sldId id="332" r:id="rId28"/>
    <p:sldId id="321" r:id="rId29"/>
    <p:sldId id="275" r:id="rId30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222464"/>
    <a:srgbClr val="9E9F9E"/>
    <a:srgbClr val="47432A"/>
    <a:srgbClr val="318738"/>
    <a:srgbClr val="84BF41"/>
    <a:srgbClr val="1FB09B"/>
    <a:srgbClr val="4B6362"/>
    <a:srgbClr val="94636A"/>
    <a:srgbClr val="84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5" autoAdjust="0"/>
    <p:restoredTop sz="88840" autoAdjust="0"/>
  </p:normalViewPr>
  <p:slideViewPr>
    <p:cSldViewPr snapToGrid="0" snapToObjects="1">
      <p:cViewPr varScale="1">
        <p:scale>
          <a:sx n="76" d="100"/>
          <a:sy n="76" d="100"/>
        </p:scale>
        <p:origin x="1181" y="5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350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8AABD-FA88-FB4D-A40D-073A42D4798B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D296D-691C-2146-ABDF-1279B71505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259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A43AB-327A-3542-ACDA-75EF7C9A5B7D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DA2F2-D236-5F46-B4D4-FDCE34D49D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46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819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56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6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812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16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061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45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150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383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92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 txBox="1">
            <a:spLocks/>
          </p:cNvSpPr>
          <p:nvPr userDrawn="1"/>
        </p:nvSpPr>
        <p:spPr>
          <a:xfrm>
            <a:off x="9438968" y="635635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mtClean="0">
                <a:solidFill>
                  <a:schemeClr val="bg1"/>
                </a:solidFill>
              </a:rPr>
              <a:pPr/>
              <a:t>‹#›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5631775" y="1831976"/>
            <a:ext cx="3799563" cy="5919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31775" y="2423887"/>
            <a:ext cx="3799562" cy="3839372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430645" y="1832547"/>
            <a:ext cx="0" cy="4430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  11"/>
          <p:cNvSpPr>
            <a:spLocks noGrp="1"/>
          </p:cNvSpPr>
          <p:nvPr>
            <p:ph type="pic" sz="quarter" idx="19" hasCustomPrompt="1"/>
          </p:nvPr>
        </p:nvSpPr>
        <p:spPr>
          <a:xfrm>
            <a:off x="398463" y="1831976"/>
            <a:ext cx="4826680" cy="3654423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4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image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398463" y="5615084"/>
            <a:ext cx="4826680" cy="55916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</a:t>
            </a:r>
            <a:br>
              <a:rPr lang="fr-FR" dirty="0"/>
            </a:br>
            <a:endParaRPr lang="fr-FR" dirty="0"/>
          </a:p>
        </p:txBody>
      </p:sp>
      <p:sp>
        <p:nvSpPr>
          <p:cNvPr id="1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5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70081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3776256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20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465044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140" y="1671336"/>
            <a:ext cx="9015912" cy="340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0140" y="1987248"/>
            <a:ext cx="9015912" cy="426365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4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564932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228818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.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0" y="4674030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4989942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14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2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704326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s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16757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  <a:p>
            <a:pPr lvl="0"/>
            <a:br>
              <a:rPr lang="fr-FR" dirty="0"/>
            </a:b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398463" y="3709988"/>
            <a:ext cx="3536950" cy="286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graphique</a:t>
            </a:r>
          </a:p>
        </p:txBody>
      </p:sp>
      <p:sp>
        <p:nvSpPr>
          <p:cNvPr id="17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3507698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5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125562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5631775" y="1831976"/>
            <a:ext cx="3799563" cy="5919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31775" y="2423887"/>
            <a:ext cx="3799562" cy="3839372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430645" y="1832547"/>
            <a:ext cx="0" cy="4430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  11"/>
          <p:cNvSpPr>
            <a:spLocks noGrp="1"/>
          </p:cNvSpPr>
          <p:nvPr>
            <p:ph type="pic" sz="quarter" idx="19" hasCustomPrompt="1"/>
          </p:nvPr>
        </p:nvSpPr>
        <p:spPr>
          <a:xfrm>
            <a:off x="398463" y="1831976"/>
            <a:ext cx="4826680" cy="3654423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4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image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398463" y="5615084"/>
            <a:ext cx="4826680" cy="55916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</a:t>
            </a:r>
            <a:br>
              <a:rPr lang="fr-FR" dirty="0"/>
            </a:br>
            <a:endParaRPr lang="fr-FR" dirty="0"/>
          </a:p>
        </p:txBody>
      </p:sp>
      <p:sp>
        <p:nvSpPr>
          <p:cNvPr id="1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5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436220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3776256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20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045976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140" y="1671336"/>
            <a:ext cx="9015912" cy="340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0140" y="1987248"/>
            <a:ext cx="9015912" cy="426365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4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6404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228818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.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0" y="4674030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4989942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14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2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094094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s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16757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  <a:p>
            <a:pPr lvl="0"/>
            <a:br>
              <a:rPr lang="fr-FR" dirty="0"/>
            </a:b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398463" y="3709988"/>
            <a:ext cx="3536950" cy="286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graphique</a:t>
            </a:r>
          </a:p>
        </p:txBody>
      </p:sp>
      <p:sp>
        <p:nvSpPr>
          <p:cNvPr id="17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3507698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5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53737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 titre +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126249" y="4813491"/>
            <a:ext cx="2458562" cy="281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12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3926860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ajouter du </a:t>
            </a:r>
            <a:r>
              <a:rPr lang="fr-FR"/>
              <a:t>texte </a:t>
            </a:r>
            <a:br>
              <a:rPr lang="fr-FR"/>
            </a:br>
            <a:r>
              <a:rPr lang="fr-FR"/>
              <a:t>à </a:t>
            </a:r>
            <a:r>
              <a:rPr lang="fr-FR" dirty="0"/>
              <a:t>votre présentation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681036" y="4816785"/>
            <a:ext cx="1323348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1887842" y="4816785"/>
            <a:ext cx="191970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/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515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5631775" y="1831976"/>
            <a:ext cx="3799563" cy="5919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31775" y="2423887"/>
            <a:ext cx="3799562" cy="3839372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430645" y="1832547"/>
            <a:ext cx="0" cy="4430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  11"/>
          <p:cNvSpPr>
            <a:spLocks noGrp="1"/>
          </p:cNvSpPr>
          <p:nvPr>
            <p:ph type="pic" sz="quarter" idx="19" hasCustomPrompt="1"/>
          </p:nvPr>
        </p:nvSpPr>
        <p:spPr>
          <a:xfrm>
            <a:off x="398463" y="1831976"/>
            <a:ext cx="4826680" cy="3654423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4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image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398463" y="5615084"/>
            <a:ext cx="4826680" cy="55916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</a:t>
            </a:r>
            <a:br>
              <a:rPr lang="fr-FR" dirty="0"/>
            </a:br>
            <a:endParaRPr lang="fr-FR" dirty="0"/>
          </a:p>
        </p:txBody>
      </p:sp>
      <p:sp>
        <p:nvSpPr>
          <p:cNvPr id="1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5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423254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09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126249" y="4813491"/>
            <a:ext cx="2458562" cy="281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3926860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ajouter du </a:t>
            </a:r>
            <a:r>
              <a:rPr lang="fr-FR"/>
              <a:t>texte </a:t>
            </a:r>
            <a:br>
              <a:rPr lang="fr-FR"/>
            </a:br>
            <a:r>
              <a:rPr lang="fr-FR"/>
              <a:t>à </a:t>
            </a:r>
            <a:r>
              <a:rPr lang="fr-FR" dirty="0"/>
              <a:t>votre présentation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sp>
        <p:nvSpPr>
          <p:cNvPr id="6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681036" y="4816785"/>
            <a:ext cx="1323348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1887842" y="4816785"/>
            <a:ext cx="191970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/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avec coin rogné  11"/>
          <p:cNvSpPr/>
          <p:nvPr userDrawn="1"/>
        </p:nvSpPr>
        <p:spPr>
          <a:xfrm>
            <a:off x="1026743" y="-10332"/>
            <a:ext cx="8890860" cy="2783954"/>
          </a:xfrm>
          <a:custGeom>
            <a:avLst/>
            <a:gdLst>
              <a:gd name="connsiteX0" fmla="*/ 0 w 6214820"/>
              <a:gd name="connsiteY0" fmla="*/ 0 h 1022888"/>
              <a:gd name="connsiteX1" fmla="*/ 6044335 w 6214820"/>
              <a:gd name="connsiteY1" fmla="*/ 0 h 1022888"/>
              <a:gd name="connsiteX2" fmla="*/ 6214820 w 6214820"/>
              <a:gd name="connsiteY2" fmla="*/ 170485 h 1022888"/>
              <a:gd name="connsiteX3" fmla="*/ 6214820 w 6214820"/>
              <a:gd name="connsiteY3" fmla="*/ 1022888 h 1022888"/>
              <a:gd name="connsiteX4" fmla="*/ 0 w 6214820"/>
              <a:gd name="connsiteY4" fmla="*/ 1022888 h 1022888"/>
              <a:gd name="connsiteX5" fmla="*/ 0 w 6214820"/>
              <a:gd name="connsiteY5" fmla="*/ 0 h 1022888"/>
              <a:gd name="connsiteX0" fmla="*/ 0 w 6757260"/>
              <a:gd name="connsiteY0" fmla="*/ 0 h 1332854"/>
              <a:gd name="connsiteX1" fmla="*/ 6586775 w 6757260"/>
              <a:gd name="connsiteY1" fmla="*/ 309966 h 1332854"/>
              <a:gd name="connsiteX2" fmla="*/ 6757260 w 6757260"/>
              <a:gd name="connsiteY2" fmla="*/ 480451 h 1332854"/>
              <a:gd name="connsiteX3" fmla="*/ 6757260 w 6757260"/>
              <a:gd name="connsiteY3" fmla="*/ 1332854 h 1332854"/>
              <a:gd name="connsiteX4" fmla="*/ 542440 w 6757260"/>
              <a:gd name="connsiteY4" fmla="*/ 1332854 h 1332854"/>
              <a:gd name="connsiteX5" fmla="*/ 0 w 6757260"/>
              <a:gd name="connsiteY5" fmla="*/ 0 h 1332854"/>
              <a:gd name="connsiteX0" fmla="*/ 0 w 6757260"/>
              <a:gd name="connsiteY0" fmla="*/ 0 h 1332854"/>
              <a:gd name="connsiteX1" fmla="*/ 6586775 w 6757260"/>
              <a:gd name="connsiteY1" fmla="*/ 309966 h 1332854"/>
              <a:gd name="connsiteX2" fmla="*/ 6757260 w 6757260"/>
              <a:gd name="connsiteY2" fmla="*/ 480451 h 1332854"/>
              <a:gd name="connsiteX3" fmla="*/ 6757260 w 6757260"/>
              <a:gd name="connsiteY3" fmla="*/ 1332854 h 1332854"/>
              <a:gd name="connsiteX4" fmla="*/ 247973 w 6757260"/>
              <a:gd name="connsiteY4" fmla="*/ 960895 h 1332854"/>
              <a:gd name="connsiteX5" fmla="*/ 0 w 6757260"/>
              <a:gd name="connsiteY5" fmla="*/ 0 h 1332854"/>
              <a:gd name="connsiteX0" fmla="*/ 0 w 6583089"/>
              <a:gd name="connsiteY0" fmla="*/ 0 h 1255445"/>
              <a:gd name="connsiteX1" fmla="*/ 6412604 w 6583089"/>
              <a:gd name="connsiteY1" fmla="*/ 232557 h 1255445"/>
              <a:gd name="connsiteX2" fmla="*/ 6583089 w 6583089"/>
              <a:gd name="connsiteY2" fmla="*/ 403042 h 1255445"/>
              <a:gd name="connsiteX3" fmla="*/ 6583089 w 6583089"/>
              <a:gd name="connsiteY3" fmla="*/ 1255445 h 1255445"/>
              <a:gd name="connsiteX4" fmla="*/ 73802 w 6583089"/>
              <a:gd name="connsiteY4" fmla="*/ 883486 h 1255445"/>
              <a:gd name="connsiteX5" fmla="*/ 0 w 6583089"/>
              <a:gd name="connsiteY5" fmla="*/ 0 h 1255445"/>
              <a:gd name="connsiteX0" fmla="*/ 0 w 6737908"/>
              <a:gd name="connsiteY0" fmla="*/ 0 h 1318340"/>
              <a:gd name="connsiteX1" fmla="*/ 6567423 w 6737908"/>
              <a:gd name="connsiteY1" fmla="*/ 295452 h 1318340"/>
              <a:gd name="connsiteX2" fmla="*/ 6737908 w 6737908"/>
              <a:gd name="connsiteY2" fmla="*/ 465937 h 1318340"/>
              <a:gd name="connsiteX3" fmla="*/ 6737908 w 6737908"/>
              <a:gd name="connsiteY3" fmla="*/ 1318340 h 1318340"/>
              <a:gd name="connsiteX4" fmla="*/ 228621 w 6737908"/>
              <a:gd name="connsiteY4" fmla="*/ 946381 h 1318340"/>
              <a:gd name="connsiteX5" fmla="*/ 0 w 6737908"/>
              <a:gd name="connsiteY5" fmla="*/ 0 h 1318340"/>
              <a:gd name="connsiteX0" fmla="*/ 0 w 6737908"/>
              <a:gd name="connsiteY0" fmla="*/ 0 h 1318340"/>
              <a:gd name="connsiteX1" fmla="*/ 6567423 w 6737908"/>
              <a:gd name="connsiteY1" fmla="*/ 295452 h 1318340"/>
              <a:gd name="connsiteX2" fmla="*/ 6737908 w 6737908"/>
              <a:gd name="connsiteY2" fmla="*/ 465937 h 1318340"/>
              <a:gd name="connsiteX3" fmla="*/ 6737908 w 6737908"/>
              <a:gd name="connsiteY3" fmla="*/ 1318340 h 1318340"/>
              <a:gd name="connsiteX4" fmla="*/ 204430 w 6737908"/>
              <a:gd name="connsiteY4" fmla="*/ 946381 h 1318340"/>
              <a:gd name="connsiteX5" fmla="*/ 0 w 6737908"/>
              <a:gd name="connsiteY5" fmla="*/ 0 h 1318340"/>
              <a:gd name="connsiteX0" fmla="*/ 0 w 6737908"/>
              <a:gd name="connsiteY0" fmla="*/ 0 h 2774606"/>
              <a:gd name="connsiteX1" fmla="*/ 6567423 w 6737908"/>
              <a:gd name="connsiteY1" fmla="*/ 295452 h 2774606"/>
              <a:gd name="connsiteX2" fmla="*/ 6737908 w 6737908"/>
              <a:gd name="connsiteY2" fmla="*/ 465937 h 2774606"/>
              <a:gd name="connsiteX3" fmla="*/ 6099279 w 6737908"/>
              <a:gd name="connsiteY3" fmla="*/ 2774606 h 2774606"/>
              <a:gd name="connsiteX4" fmla="*/ 204430 w 6737908"/>
              <a:gd name="connsiteY4" fmla="*/ 946381 h 2774606"/>
              <a:gd name="connsiteX5" fmla="*/ 0 w 6737908"/>
              <a:gd name="connsiteY5" fmla="*/ 0 h 2774606"/>
              <a:gd name="connsiteX0" fmla="*/ 0 w 8890860"/>
              <a:gd name="connsiteY0" fmla="*/ 0 h 2774606"/>
              <a:gd name="connsiteX1" fmla="*/ 6567423 w 8890860"/>
              <a:gd name="connsiteY1" fmla="*/ 295452 h 2774606"/>
              <a:gd name="connsiteX2" fmla="*/ 8890860 w 8890860"/>
              <a:gd name="connsiteY2" fmla="*/ 219194 h 2774606"/>
              <a:gd name="connsiteX3" fmla="*/ 6099279 w 8890860"/>
              <a:gd name="connsiteY3" fmla="*/ 2774606 h 2774606"/>
              <a:gd name="connsiteX4" fmla="*/ 204430 w 8890860"/>
              <a:gd name="connsiteY4" fmla="*/ 946381 h 2774606"/>
              <a:gd name="connsiteX5" fmla="*/ 0 w 8890860"/>
              <a:gd name="connsiteY5" fmla="*/ 0 h 2774606"/>
              <a:gd name="connsiteX0" fmla="*/ 0 w 8890860"/>
              <a:gd name="connsiteY0" fmla="*/ 9348 h 2783954"/>
              <a:gd name="connsiteX1" fmla="*/ 8889709 w 8890860"/>
              <a:gd name="connsiteY1" fmla="*/ 0 h 2783954"/>
              <a:gd name="connsiteX2" fmla="*/ 8890860 w 8890860"/>
              <a:gd name="connsiteY2" fmla="*/ 228542 h 2783954"/>
              <a:gd name="connsiteX3" fmla="*/ 6099279 w 8890860"/>
              <a:gd name="connsiteY3" fmla="*/ 2783954 h 2783954"/>
              <a:gd name="connsiteX4" fmla="*/ 204430 w 8890860"/>
              <a:gd name="connsiteY4" fmla="*/ 955729 h 2783954"/>
              <a:gd name="connsiteX5" fmla="*/ 0 w 8890860"/>
              <a:gd name="connsiteY5" fmla="*/ 9348 h 2783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90860" h="2783954">
                <a:moveTo>
                  <a:pt x="0" y="9348"/>
                </a:moveTo>
                <a:lnTo>
                  <a:pt x="8889709" y="0"/>
                </a:lnTo>
                <a:cubicBezTo>
                  <a:pt x="8890093" y="76181"/>
                  <a:pt x="8890476" y="152361"/>
                  <a:pt x="8890860" y="228542"/>
                </a:cubicBezTo>
                <a:lnTo>
                  <a:pt x="6099279" y="2783954"/>
                </a:lnTo>
                <a:lnTo>
                  <a:pt x="204430" y="955729"/>
                </a:lnTo>
                <a:lnTo>
                  <a:pt x="0" y="9348"/>
                </a:lnTo>
                <a:close/>
              </a:path>
            </a:pathLst>
          </a:custGeom>
          <a:blipFill>
            <a:blip r:embed="rId2"/>
            <a:stretch>
              <a:fillRect l="-405" t="-60216" r="-405" b="-628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17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 txBox="1">
            <a:spLocks/>
          </p:cNvSpPr>
          <p:nvPr userDrawn="1"/>
        </p:nvSpPr>
        <p:spPr>
          <a:xfrm>
            <a:off x="9438968" y="635635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mtClean="0">
                <a:solidFill>
                  <a:schemeClr val="bg1"/>
                </a:solidFill>
              </a:rPr>
              <a:pPr/>
              <a:t>‹#›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3926860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ajouter du texte </a:t>
            </a:r>
            <a:br>
              <a:rPr lang="fr-FR" dirty="0"/>
            </a:br>
            <a:r>
              <a:rPr lang="fr-FR" dirty="0"/>
              <a:t>à votre présentation</a:t>
            </a:r>
          </a:p>
        </p:txBody>
      </p:sp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126249" y="4813491"/>
            <a:ext cx="2458562" cy="281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681036" y="4816785"/>
            <a:ext cx="1323348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1887842" y="4816785"/>
            <a:ext cx="191970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/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sz="quarter" idx="17"/>
          </p:nvPr>
        </p:nvSpPr>
        <p:spPr>
          <a:xfrm>
            <a:off x="1028193" y="-30210"/>
            <a:ext cx="8923162" cy="2800187"/>
          </a:xfrm>
          <a:custGeom>
            <a:avLst/>
            <a:gdLst>
              <a:gd name="connsiteX0" fmla="*/ 0 w 8938889"/>
              <a:gd name="connsiteY0" fmla="*/ 0 h 2781526"/>
              <a:gd name="connsiteX1" fmla="*/ 8475292 w 8938889"/>
              <a:gd name="connsiteY1" fmla="*/ 0 h 2781526"/>
              <a:gd name="connsiteX2" fmla="*/ 8938889 w 8938889"/>
              <a:gd name="connsiteY2" fmla="*/ 463597 h 2781526"/>
              <a:gd name="connsiteX3" fmla="*/ 8938889 w 8938889"/>
              <a:gd name="connsiteY3" fmla="*/ 2781526 h 2781526"/>
              <a:gd name="connsiteX4" fmla="*/ 0 w 8938889"/>
              <a:gd name="connsiteY4" fmla="*/ 2781526 h 2781526"/>
              <a:gd name="connsiteX5" fmla="*/ 0 w 8938889"/>
              <a:gd name="connsiteY5" fmla="*/ 0 h 2781526"/>
              <a:gd name="connsiteX0" fmla="*/ 0 w 8938889"/>
              <a:gd name="connsiteY0" fmla="*/ 0 h 2781526"/>
              <a:gd name="connsiteX1" fmla="*/ 8475292 w 8938889"/>
              <a:gd name="connsiteY1" fmla="*/ 0 h 2781526"/>
              <a:gd name="connsiteX2" fmla="*/ 8938889 w 8938889"/>
              <a:gd name="connsiteY2" fmla="*/ 463597 h 2781526"/>
              <a:gd name="connsiteX3" fmla="*/ 8938889 w 8938889"/>
              <a:gd name="connsiteY3" fmla="*/ 2781526 h 2781526"/>
              <a:gd name="connsiteX4" fmla="*/ 186613 w 8938889"/>
              <a:gd name="connsiteY4" fmla="*/ 971387 h 2781526"/>
              <a:gd name="connsiteX5" fmla="*/ 0 w 8938889"/>
              <a:gd name="connsiteY5" fmla="*/ 0 h 2781526"/>
              <a:gd name="connsiteX0" fmla="*/ 0 w 8938889"/>
              <a:gd name="connsiteY0" fmla="*/ 0 h 2800187"/>
              <a:gd name="connsiteX1" fmla="*/ 8475292 w 8938889"/>
              <a:gd name="connsiteY1" fmla="*/ 0 h 2800187"/>
              <a:gd name="connsiteX2" fmla="*/ 8938889 w 8938889"/>
              <a:gd name="connsiteY2" fmla="*/ 463597 h 2800187"/>
              <a:gd name="connsiteX3" fmla="*/ 6065060 w 8938889"/>
              <a:gd name="connsiteY3" fmla="*/ 2800187 h 2800187"/>
              <a:gd name="connsiteX4" fmla="*/ 186613 w 8938889"/>
              <a:gd name="connsiteY4" fmla="*/ 971387 h 2800187"/>
              <a:gd name="connsiteX5" fmla="*/ 0 w 8938889"/>
              <a:gd name="connsiteY5" fmla="*/ 0 h 2800187"/>
              <a:gd name="connsiteX0" fmla="*/ 0 w 8920227"/>
              <a:gd name="connsiteY0" fmla="*/ 0 h 2800187"/>
              <a:gd name="connsiteX1" fmla="*/ 8475292 w 8920227"/>
              <a:gd name="connsiteY1" fmla="*/ 0 h 2800187"/>
              <a:gd name="connsiteX2" fmla="*/ 8920227 w 8920227"/>
              <a:gd name="connsiteY2" fmla="*/ 221002 h 2800187"/>
              <a:gd name="connsiteX3" fmla="*/ 6065060 w 8920227"/>
              <a:gd name="connsiteY3" fmla="*/ 2800187 h 2800187"/>
              <a:gd name="connsiteX4" fmla="*/ 186613 w 8920227"/>
              <a:gd name="connsiteY4" fmla="*/ 971387 h 2800187"/>
              <a:gd name="connsiteX5" fmla="*/ 0 w 8920227"/>
              <a:gd name="connsiteY5" fmla="*/ 0 h 2800187"/>
              <a:gd name="connsiteX0" fmla="*/ 0 w 8923162"/>
              <a:gd name="connsiteY0" fmla="*/ 0 h 2800187"/>
              <a:gd name="connsiteX1" fmla="*/ 8923162 w 8923162"/>
              <a:gd name="connsiteY1" fmla="*/ 0 h 2800187"/>
              <a:gd name="connsiteX2" fmla="*/ 8920227 w 8923162"/>
              <a:gd name="connsiteY2" fmla="*/ 221002 h 2800187"/>
              <a:gd name="connsiteX3" fmla="*/ 6065060 w 8923162"/>
              <a:gd name="connsiteY3" fmla="*/ 2800187 h 2800187"/>
              <a:gd name="connsiteX4" fmla="*/ 186613 w 8923162"/>
              <a:gd name="connsiteY4" fmla="*/ 971387 h 2800187"/>
              <a:gd name="connsiteX5" fmla="*/ 0 w 8923162"/>
              <a:gd name="connsiteY5" fmla="*/ 0 h 280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23162" h="2800187">
                <a:moveTo>
                  <a:pt x="0" y="0"/>
                </a:moveTo>
                <a:lnTo>
                  <a:pt x="8923162" y="0"/>
                </a:lnTo>
                <a:cubicBezTo>
                  <a:pt x="8922184" y="73667"/>
                  <a:pt x="8921205" y="147335"/>
                  <a:pt x="8920227" y="221002"/>
                </a:cubicBezTo>
                <a:lnTo>
                  <a:pt x="6065060" y="2800187"/>
                </a:lnTo>
                <a:lnTo>
                  <a:pt x="186613" y="971387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î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81037" y="2179320"/>
            <a:ext cx="4126489" cy="501968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2879725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b="0" i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Et </a:t>
            </a:r>
            <a:r>
              <a:rPr lang="fr-FR" dirty="0" err="1"/>
              <a:t>expliquidem</a:t>
            </a:r>
            <a:endParaRPr lang="fr-FR" dirty="0"/>
          </a:p>
          <a:p>
            <a:pPr lvl="0"/>
            <a:r>
              <a:rPr lang="fr-FR" dirty="0" err="1"/>
              <a:t>Venitas</a:t>
            </a:r>
            <a:r>
              <a:rPr lang="fr-FR" dirty="0"/>
              <a:t> </a:t>
            </a:r>
            <a:r>
              <a:rPr lang="fr-FR" dirty="0" err="1"/>
              <a:t>imaio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134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3776256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9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5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</p:spTree>
    <p:extLst>
      <p:ext uri="{BB962C8B-B14F-4D97-AF65-F5344CB8AC3E}">
        <p14:creationId xmlns:p14="http://schemas.microsoft.com/office/powerpoint/2010/main" val="141358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140" y="1671336"/>
            <a:ext cx="9015912" cy="340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0140" y="1987248"/>
            <a:ext cx="9015912" cy="426365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4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51278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228818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.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0" y="4674030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4989942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14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2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07862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s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16757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  <a:p>
            <a:pPr lvl="0"/>
            <a:br>
              <a:rPr lang="fr-FR" dirty="0"/>
            </a:b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398463" y="3709988"/>
            <a:ext cx="3536950" cy="286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graphique</a:t>
            </a:r>
          </a:p>
        </p:txBody>
      </p:sp>
      <p:sp>
        <p:nvSpPr>
          <p:cNvPr id="17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3507698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5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53521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17" y="5448097"/>
            <a:ext cx="1306764" cy="7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1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85" r:id="rId2"/>
    <p:sldLayoutId id="2147483820" r:id="rId3"/>
    <p:sldLayoutId id="2147483770" r:id="rId4"/>
  </p:sldLayoutIdLst>
  <p:hf sldNum="0"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779228" y="2775680"/>
            <a:ext cx="8203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803" r:id="rId3"/>
    <p:sldLayoutId id="2147483789" r:id="rId4"/>
    <p:sldLayoutId id="2147483790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7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17" y="5448097"/>
            <a:ext cx="1306764" cy="79324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Espace réservé du texte 2"/>
          <p:cNvSpPr txBox="1">
            <a:spLocks/>
          </p:cNvSpPr>
          <p:nvPr/>
        </p:nvSpPr>
        <p:spPr>
          <a:xfrm>
            <a:off x="481068" y="2594158"/>
            <a:ext cx="3621179" cy="1970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100" b="1" kern="120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Institut Supérieur de l’Aéronautique et de l’Espace</a:t>
            </a:r>
            <a:endParaRPr lang="fr-FR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481068" y="2791195"/>
            <a:ext cx="3621179" cy="5360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100" b="0" kern="12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10, avenue Édouard-Belin – BP 54032</a:t>
            </a:r>
            <a:br>
              <a:rPr lang="fr-FR"/>
            </a:br>
            <a:r>
              <a:rPr lang="fr-FR"/>
              <a:t>31055 Toulouse Cedex 4 – France</a:t>
            </a:r>
            <a:br>
              <a:rPr lang="fr-FR"/>
            </a:br>
            <a:r>
              <a:rPr lang="fr-FR"/>
              <a:t>T   +33 5 61 33 80 80</a:t>
            </a:r>
            <a:endParaRPr lang="fr-FR" dirty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481068" y="3327261"/>
            <a:ext cx="3621179" cy="1970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100" b="1" kern="1200" baseline="0">
                <a:solidFill>
                  <a:schemeClr val="accent2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www.isae-supaero.fr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4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81038" y="3926860"/>
            <a:ext cx="5503862" cy="1517010"/>
          </a:xfrm>
        </p:spPr>
        <p:txBody>
          <a:bodyPr/>
          <a:lstStyle/>
          <a:p>
            <a:r>
              <a:rPr lang="fr-FR" dirty="0"/>
              <a:t>Alois BLARRE, Felipe SILVA</a:t>
            </a:r>
          </a:p>
          <a:p>
            <a:r>
              <a:rPr lang="fr-FR" dirty="0" err="1"/>
              <a:t>Supervisors</a:t>
            </a:r>
            <a:r>
              <a:rPr lang="fr-FR" dirty="0"/>
              <a:t>: </a:t>
            </a:r>
          </a:p>
          <a:p>
            <a:r>
              <a:rPr lang="fr-FR" dirty="0"/>
              <a:t>     Caroline CHANEL</a:t>
            </a:r>
          </a:p>
          <a:p>
            <a:r>
              <a:rPr lang="fr-FR" dirty="0"/>
              <a:t>     Nicolas DROUGARD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1036" y="2057360"/>
            <a:ext cx="5247815" cy="1419285"/>
          </a:xfrm>
        </p:spPr>
        <p:txBody>
          <a:bodyPr/>
          <a:lstStyle/>
          <a:p>
            <a:r>
              <a:rPr lang="fr-FR" sz="2800" dirty="0"/>
              <a:t>Projet &lt;DCAS-14&gt;</a:t>
            </a:r>
            <a:br>
              <a:rPr lang="fr-FR" sz="2800" dirty="0"/>
            </a:br>
            <a:r>
              <a:rPr lang="en-US" sz="2800" dirty="0"/>
              <a:t>Improving Human-Robot Interactions with Deep Reinforcement Learning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0916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State-of-the-art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971020-1161-4CA9-BE33-A74EB42874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74066" y="2011890"/>
            <a:ext cx="5943600" cy="375221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E077AC7-68C2-4A1B-A672-220C5EFE0105}"/>
              </a:ext>
            </a:extLst>
          </p:cNvPr>
          <p:cNvSpPr/>
          <p:nvPr/>
        </p:nvSpPr>
        <p:spPr>
          <a:xfrm>
            <a:off x="701749" y="2473814"/>
            <a:ext cx="1307804" cy="669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0BF7E6-9A7C-480E-A5D0-EE2B11C43E5F}"/>
              </a:ext>
            </a:extLst>
          </p:cNvPr>
          <p:cNvSpPr/>
          <p:nvPr/>
        </p:nvSpPr>
        <p:spPr>
          <a:xfrm>
            <a:off x="701749" y="4486141"/>
            <a:ext cx="1307804" cy="669851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 NET</a:t>
            </a:r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CF60AA1B-BD9C-4FD5-B55F-31AF18295B3E}"/>
              </a:ext>
            </a:extLst>
          </p:cNvPr>
          <p:cNvSpPr/>
          <p:nvPr/>
        </p:nvSpPr>
        <p:spPr>
          <a:xfrm>
            <a:off x="1020371" y="3608597"/>
            <a:ext cx="670560" cy="558800"/>
          </a:xfrm>
          <a:prstGeom prst="mathPlu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A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AF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1)Adjust the data to follow. </a:t>
            </a:r>
          </a:p>
          <a:p>
            <a:pPr marL="0" indent="0">
              <a:buNone/>
            </a:pPr>
            <a:endParaRPr lang="en-US" sz="2800" b="1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Phase 1: DATA TREATMENT</a:t>
            </a:r>
          </a:p>
        </p:txBody>
      </p:sp>
    </p:spTree>
    <p:extLst>
      <p:ext uri="{BB962C8B-B14F-4D97-AF65-F5344CB8AC3E}">
        <p14:creationId xmlns:p14="http://schemas.microsoft.com/office/powerpoint/2010/main" val="148615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1)Adjust the data to follow</a:t>
            </a:r>
            <a:r>
              <a:rPr lang="en-US" sz="2800" b="1" dirty="0"/>
              <a:t>. 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2)Divide the dataset :movements of the robot</a:t>
            </a:r>
            <a:endParaRPr lang="en-US" sz="2800" b="1" strike="sngStrik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Phase 1: DATA TREATMENT</a:t>
            </a:r>
          </a:p>
        </p:txBody>
      </p:sp>
    </p:spTree>
    <p:extLst>
      <p:ext uri="{BB962C8B-B14F-4D97-AF65-F5344CB8AC3E}">
        <p14:creationId xmlns:p14="http://schemas.microsoft.com/office/powerpoint/2010/main" val="318585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1)Adjust the data to follow. </a:t>
            </a:r>
          </a:p>
          <a:p>
            <a:pPr marL="0" indent="0">
              <a:buNone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2)Divide the dataset :movements of the robot</a:t>
            </a:r>
            <a:endParaRPr lang="en-US" sz="2800" b="1" strike="sngStrike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3)Simplify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Phase 1: DATA TREATMENT</a:t>
            </a:r>
          </a:p>
        </p:txBody>
      </p:sp>
    </p:spTree>
    <p:extLst>
      <p:ext uri="{BB962C8B-B14F-4D97-AF65-F5344CB8AC3E}">
        <p14:creationId xmlns:p14="http://schemas.microsoft.com/office/powerpoint/2010/main" val="104569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Phase 1: DATA TREATMENT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EED047-4133-40C2-96AF-E8E84B6B2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4" y="1987248"/>
            <a:ext cx="9906000" cy="118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4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Phase 1: DATA TREATMENT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EED047-4133-40C2-96AF-E8E84B6B28A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-4904" y="1987248"/>
            <a:ext cx="9906000" cy="1182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0D3567-9E63-4910-A6D5-B80528436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4" r="-4879" b="4895"/>
          <a:stretch/>
        </p:blipFill>
        <p:spPr>
          <a:xfrm>
            <a:off x="4301837" y="2763297"/>
            <a:ext cx="4679763" cy="3218780"/>
          </a:xfrm>
          <a:prstGeom prst="ellipse">
            <a:avLst/>
          </a:prstGeom>
          <a:ln w="57150">
            <a:solidFill>
              <a:srgbClr val="FF0000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B19343-4EA2-4F9A-870B-61B27904B11B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431701" y="2763297"/>
            <a:ext cx="1870136" cy="16093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074190-82E6-4330-8341-3CCDA27A14BC}"/>
              </a:ext>
            </a:extLst>
          </p:cNvPr>
          <p:cNvCxnSpPr>
            <a:cxnSpLocks/>
          </p:cNvCxnSpPr>
          <p:nvPr/>
        </p:nvCxnSpPr>
        <p:spPr>
          <a:xfrm>
            <a:off x="2562330" y="2509722"/>
            <a:ext cx="3888712" cy="2535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32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239EC8-499E-4E1B-B121-C5DB2F9BAB6F}"/>
              </a:ext>
            </a:extLst>
          </p:cNvPr>
          <p:cNvSpPr/>
          <p:nvPr/>
        </p:nvSpPr>
        <p:spPr>
          <a:xfrm>
            <a:off x="281354" y="4626262"/>
            <a:ext cx="3295859" cy="1182560"/>
          </a:xfrm>
          <a:prstGeom prst="roundRect">
            <a:avLst>
              <a:gd name="adj" fmla="val 34511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Phase 1: DATA TREATMENT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EED047-4133-40C2-96AF-E8E84B6B28A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-4904" y="1987248"/>
            <a:ext cx="9906000" cy="1182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0D3567-9E63-4910-A6D5-B805284363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2034" r="-4879" b="4895"/>
          <a:stretch/>
        </p:blipFill>
        <p:spPr>
          <a:xfrm>
            <a:off x="4301837" y="2763297"/>
            <a:ext cx="4679763" cy="3218780"/>
          </a:xfrm>
          <a:prstGeom prst="ellipse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B19343-4EA2-4F9A-870B-61B27904B11B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431701" y="2763297"/>
            <a:ext cx="1870136" cy="1609390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074190-82E6-4330-8341-3CCDA27A14BC}"/>
              </a:ext>
            </a:extLst>
          </p:cNvPr>
          <p:cNvCxnSpPr>
            <a:cxnSpLocks/>
          </p:cNvCxnSpPr>
          <p:nvPr/>
        </p:nvCxnSpPr>
        <p:spPr>
          <a:xfrm>
            <a:off x="2562330" y="2509722"/>
            <a:ext cx="3888712" cy="253575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00BECE-C549-46AB-B630-AFDC3AD607E2}"/>
              </a:ext>
            </a:extLst>
          </p:cNvPr>
          <p:cNvSpPr txBox="1"/>
          <p:nvPr/>
        </p:nvSpPr>
        <p:spPr>
          <a:xfrm>
            <a:off x="729137" y="4819945"/>
            <a:ext cx="17905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14.653</a:t>
            </a: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3DE9EB9F-8ABE-4048-A4A7-16CC5C5093C3}"/>
              </a:ext>
            </a:extLst>
          </p:cNvPr>
          <p:cNvSpPr/>
          <p:nvPr/>
        </p:nvSpPr>
        <p:spPr>
          <a:xfrm>
            <a:off x="2559502" y="4887499"/>
            <a:ext cx="538178" cy="660086"/>
          </a:xfrm>
          <a:prstGeom prst="mathMultiply">
            <a:avLst>
              <a:gd name="adj1" fmla="val 1231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658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8130E2-7D0D-4093-BB10-122CE2DC6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Discriminator’s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A8D72-EF4D-482E-9311-D425827E27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5C7E7-BF9D-4208-B1FC-C3B7293CB7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5C4647-FE15-43FA-9996-676882D3AC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18F764-6D71-45E6-8F0E-57200D5C26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81E663-B3F4-410A-944B-E558BB5D44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Phase 2: IMPLEMENTATION</a:t>
            </a:r>
          </a:p>
        </p:txBody>
      </p:sp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594395B9-581C-4142-84B6-C71DEED58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4" b="3834"/>
          <a:stretch/>
        </p:blipFill>
        <p:spPr>
          <a:xfrm>
            <a:off x="982751" y="1964306"/>
            <a:ext cx="8151201" cy="443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56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8130E2-7D0D-4093-BB10-122CE2DC6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Generator’s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A8D72-EF4D-482E-9311-D425827E27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5C7E7-BF9D-4208-B1FC-C3B7293CB7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5C4647-FE15-43FA-9996-676882D3AC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18F764-6D71-45E6-8F0E-57200D5C26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81E663-B3F4-410A-944B-E558BB5D44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Phase 2: IMPLEMENTATION</a:t>
            </a:r>
          </a:p>
        </p:txBody>
      </p:sp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C7803E42-9DE7-4133-9C95-7F1EE69EA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9" y="2036532"/>
            <a:ext cx="9786361" cy="423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1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8130E2-7D0D-4093-BB10-122CE2DC6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Key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FC3EB-E680-4591-B1F6-0B16AAFE6C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A8D72-EF4D-482E-9311-D425827E27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5C7E7-BF9D-4208-B1FC-C3B7293CB7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5C4647-FE15-43FA-9996-676882D3AC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18F764-6D71-45E6-8F0E-57200D5C26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81E663-B3F4-410A-944B-E558BB5D44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Phase 2: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4064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3959B2-30B4-4062-BCC7-A66E0C8D9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5482"/>
            <a:ext cx="6315296" cy="3824757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457A96-BF6F-4EEF-9649-800B7663F8E4}"/>
              </a:ext>
            </a:extLst>
          </p:cNvPr>
          <p:cNvSpPr/>
          <p:nvPr/>
        </p:nvSpPr>
        <p:spPr>
          <a:xfrm>
            <a:off x="6315296" y="2027962"/>
            <a:ext cx="34666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pursue the study of the interaction of human and automated systems a huge amount of data is necessary</a:t>
            </a:r>
            <a:endParaRPr lang="en-US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103BE4-321E-4B6C-A017-AB8B4E03F1D6}"/>
              </a:ext>
            </a:extLst>
          </p:cNvPr>
          <p:cNvCxnSpPr>
            <a:cxnSpLocks/>
          </p:cNvCxnSpPr>
          <p:nvPr/>
        </p:nvCxnSpPr>
        <p:spPr>
          <a:xfrm>
            <a:off x="8700788" y="4279895"/>
            <a:ext cx="889591" cy="775531"/>
          </a:xfrm>
          <a:prstGeom prst="straightConnector1">
            <a:avLst/>
          </a:prstGeom>
          <a:ln w="57150">
            <a:solidFill>
              <a:srgbClr val="22246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802148DF-D3B9-4ADA-AF3F-2053D11D8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7345" y="4092513"/>
            <a:ext cx="914400" cy="914400"/>
          </a:xfrm>
          <a:prstGeom prst="rect">
            <a:avLst/>
          </a:prstGeom>
        </p:spPr>
      </p:pic>
      <p:pic>
        <p:nvPicPr>
          <p:cNvPr id="20" name="Graphic 19" descr="Group of people">
            <a:extLst>
              <a:ext uri="{FF2B5EF4-FFF2-40B4-BE49-F238E27FC236}">
                <a16:creationId xmlns:a16="http://schemas.microsoft.com/office/drawing/2014/main" id="{F565478F-50DB-4EF8-B550-B5EE58976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1166" y="4108684"/>
            <a:ext cx="914400" cy="914400"/>
          </a:xfrm>
          <a:prstGeom prst="rect">
            <a:avLst/>
          </a:prstGeom>
        </p:spPr>
      </p:pic>
      <p:pic>
        <p:nvPicPr>
          <p:cNvPr id="22" name="Graphic 21" descr="Euro">
            <a:extLst>
              <a:ext uri="{FF2B5EF4-FFF2-40B4-BE49-F238E27FC236}">
                <a16:creationId xmlns:a16="http://schemas.microsoft.com/office/drawing/2014/main" id="{C46A9F75-6FE5-442A-AEEA-74555CB72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3664" y="4076342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E4163E-94DC-4C35-A715-1B3FF3543528}"/>
              </a:ext>
            </a:extLst>
          </p:cNvPr>
          <p:cNvCxnSpPr>
            <a:cxnSpLocks/>
          </p:cNvCxnSpPr>
          <p:nvPr/>
        </p:nvCxnSpPr>
        <p:spPr>
          <a:xfrm>
            <a:off x="8375914" y="4279895"/>
            <a:ext cx="873313" cy="775531"/>
          </a:xfrm>
          <a:prstGeom prst="straightConnector1">
            <a:avLst/>
          </a:prstGeom>
          <a:ln w="57150">
            <a:solidFill>
              <a:srgbClr val="22246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984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8130E2-7D0D-4093-BB10-122CE2DC6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Chosen Layers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FC3EB-E680-4591-B1F6-0B16AAFE6C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A8D72-EF4D-482E-9311-D425827E27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5C7E7-BF9D-4208-B1FC-C3B7293CB7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5C4647-FE15-43FA-9996-676882D3AC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18F764-6D71-45E6-8F0E-57200D5C26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81E663-B3F4-410A-944B-E558BB5D44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Phase 2: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26619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7E6EE3-DB4C-421D-A66F-17C4F84BC8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31760-46AE-4688-8BEC-44B2498B05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90251-91EC-4B27-9FC9-A2FC89FC66D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08B59-AFB8-46A5-88E4-4BA27A32489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D7862B-14CA-43F4-8B9E-3940E63C8F4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ABD189-09F6-4C9A-AD07-E0CD4036AD7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0C9060-E92B-4485-9DCB-EC622FF8368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Phase 3: VALIDATION</a:t>
            </a:r>
          </a:p>
        </p:txBody>
      </p:sp>
    </p:spTree>
    <p:extLst>
      <p:ext uri="{BB962C8B-B14F-4D97-AF65-F5344CB8AC3E}">
        <p14:creationId xmlns:p14="http://schemas.microsoft.com/office/powerpoint/2010/main" val="8723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5456BC-32FA-457D-AF82-5B18DF2B07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03730-93B8-4EE8-A3E4-77CE9002E7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1B2CE-3B23-46A3-8DFF-1149A6336A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82634-F40C-4924-91C9-8594D3AC0A0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AA3DC5-A8A4-43B7-B81A-390662F5C1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B036A9-4ABB-4A1C-819A-7EAA9F1A3CE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87E1C7-929F-46ED-AA51-33E5CE57C1B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81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thanks</a:t>
            </a:r>
            <a:r>
              <a:rPr lang="fr-FR" dirty="0"/>
              <a:t>!</a:t>
            </a:r>
            <a:br>
              <a:rPr lang="fr-FR" dirty="0"/>
            </a:br>
            <a:r>
              <a:rPr lang="fr-FR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43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42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3959B2-30B4-4062-BCC7-A66E0C8D9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5482"/>
            <a:ext cx="6315296" cy="3824757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457A96-BF6F-4EEF-9649-800B7663F8E4}"/>
              </a:ext>
            </a:extLst>
          </p:cNvPr>
          <p:cNvSpPr/>
          <p:nvPr/>
        </p:nvSpPr>
        <p:spPr>
          <a:xfrm>
            <a:off x="6315296" y="2027962"/>
            <a:ext cx="34666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pursue the study of the interaction of human and automated systems a huge amount of data is necessary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103BE4-321E-4B6C-A017-AB8B4E03F1D6}"/>
              </a:ext>
            </a:extLst>
          </p:cNvPr>
          <p:cNvCxnSpPr>
            <a:cxnSpLocks/>
          </p:cNvCxnSpPr>
          <p:nvPr/>
        </p:nvCxnSpPr>
        <p:spPr>
          <a:xfrm>
            <a:off x="8700788" y="4279895"/>
            <a:ext cx="889591" cy="775531"/>
          </a:xfrm>
          <a:prstGeom prst="straightConnector1">
            <a:avLst/>
          </a:prstGeom>
          <a:ln w="5715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802148DF-D3B9-4ADA-AF3F-2053D11D8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7345" y="4092513"/>
            <a:ext cx="914400" cy="914400"/>
          </a:xfrm>
          <a:prstGeom prst="rect">
            <a:avLst/>
          </a:prstGeom>
        </p:spPr>
      </p:pic>
      <p:pic>
        <p:nvPicPr>
          <p:cNvPr id="20" name="Graphic 19" descr="Group of people">
            <a:extLst>
              <a:ext uri="{FF2B5EF4-FFF2-40B4-BE49-F238E27FC236}">
                <a16:creationId xmlns:a16="http://schemas.microsoft.com/office/drawing/2014/main" id="{F565478F-50DB-4EF8-B550-B5EE58976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1166" y="4108684"/>
            <a:ext cx="914400" cy="914400"/>
          </a:xfrm>
          <a:prstGeom prst="rect">
            <a:avLst/>
          </a:prstGeom>
        </p:spPr>
      </p:pic>
      <p:pic>
        <p:nvPicPr>
          <p:cNvPr id="22" name="Graphic 21" descr="Euro">
            <a:extLst>
              <a:ext uri="{FF2B5EF4-FFF2-40B4-BE49-F238E27FC236}">
                <a16:creationId xmlns:a16="http://schemas.microsoft.com/office/drawing/2014/main" id="{C46A9F75-6FE5-442A-AEEA-74555CB72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3664" y="4076342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E4163E-94DC-4C35-A715-1B3FF3543528}"/>
              </a:ext>
            </a:extLst>
          </p:cNvPr>
          <p:cNvCxnSpPr>
            <a:cxnSpLocks/>
          </p:cNvCxnSpPr>
          <p:nvPr/>
        </p:nvCxnSpPr>
        <p:spPr>
          <a:xfrm>
            <a:off x="8375914" y="4279895"/>
            <a:ext cx="873313" cy="775531"/>
          </a:xfrm>
          <a:prstGeom prst="straightConnector1">
            <a:avLst/>
          </a:prstGeom>
          <a:ln w="5715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45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3959B2-30B4-4062-BCC7-A66E0C8D9E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1785482"/>
            <a:ext cx="6315296" cy="3824757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457A96-BF6F-4EEF-9649-800B7663F8E4}"/>
              </a:ext>
            </a:extLst>
          </p:cNvPr>
          <p:cNvSpPr/>
          <p:nvPr/>
        </p:nvSpPr>
        <p:spPr>
          <a:xfrm>
            <a:off x="6315296" y="2027962"/>
            <a:ext cx="34666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pursue the study of the interaction of human and automated systems a huge amount of data is necessary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103BE4-321E-4B6C-A017-AB8B4E03F1D6}"/>
              </a:ext>
            </a:extLst>
          </p:cNvPr>
          <p:cNvCxnSpPr>
            <a:cxnSpLocks/>
          </p:cNvCxnSpPr>
          <p:nvPr/>
        </p:nvCxnSpPr>
        <p:spPr>
          <a:xfrm>
            <a:off x="8700788" y="4279895"/>
            <a:ext cx="889591" cy="775531"/>
          </a:xfrm>
          <a:prstGeom prst="straightConnector1">
            <a:avLst/>
          </a:prstGeom>
          <a:ln w="5715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802148DF-D3B9-4ADA-AF3F-2053D11D8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7345" y="4092513"/>
            <a:ext cx="914400" cy="914400"/>
          </a:xfrm>
          <a:prstGeom prst="rect">
            <a:avLst/>
          </a:prstGeom>
        </p:spPr>
      </p:pic>
      <p:pic>
        <p:nvPicPr>
          <p:cNvPr id="20" name="Graphic 19" descr="Group of people">
            <a:extLst>
              <a:ext uri="{FF2B5EF4-FFF2-40B4-BE49-F238E27FC236}">
                <a16:creationId xmlns:a16="http://schemas.microsoft.com/office/drawing/2014/main" id="{F565478F-50DB-4EF8-B550-B5EE58976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1166" y="4108684"/>
            <a:ext cx="914400" cy="914400"/>
          </a:xfrm>
          <a:prstGeom prst="rect">
            <a:avLst/>
          </a:prstGeom>
        </p:spPr>
      </p:pic>
      <p:pic>
        <p:nvPicPr>
          <p:cNvPr id="22" name="Graphic 21" descr="Euro">
            <a:extLst>
              <a:ext uri="{FF2B5EF4-FFF2-40B4-BE49-F238E27FC236}">
                <a16:creationId xmlns:a16="http://schemas.microsoft.com/office/drawing/2014/main" id="{C46A9F75-6FE5-442A-AEEA-74555CB72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3664" y="4076342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E4163E-94DC-4C35-A715-1B3FF3543528}"/>
              </a:ext>
            </a:extLst>
          </p:cNvPr>
          <p:cNvCxnSpPr>
            <a:cxnSpLocks/>
          </p:cNvCxnSpPr>
          <p:nvPr/>
        </p:nvCxnSpPr>
        <p:spPr>
          <a:xfrm>
            <a:off x="8375914" y="4279895"/>
            <a:ext cx="873313" cy="775531"/>
          </a:xfrm>
          <a:prstGeom prst="straightConnector1">
            <a:avLst/>
          </a:prstGeom>
          <a:ln w="5715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74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3959B2-30B4-4062-BCC7-A66E0C8D9E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1785482"/>
            <a:ext cx="6315296" cy="3824757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457A96-BF6F-4EEF-9649-800B7663F8E4}"/>
              </a:ext>
            </a:extLst>
          </p:cNvPr>
          <p:cNvSpPr/>
          <p:nvPr/>
        </p:nvSpPr>
        <p:spPr>
          <a:xfrm>
            <a:off x="6315296" y="2027962"/>
            <a:ext cx="34666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pursue the study of the interaction of human and automated systems a huge amount of data is necessary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103BE4-321E-4B6C-A017-AB8B4E03F1D6}"/>
              </a:ext>
            </a:extLst>
          </p:cNvPr>
          <p:cNvCxnSpPr>
            <a:cxnSpLocks/>
          </p:cNvCxnSpPr>
          <p:nvPr/>
        </p:nvCxnSpPr>
        <p:spPr>
          <a:xfrm>
            <a:off x="8700788" y="4279895"/>
            <a:ext cx="889591" cy="775531"/>
          </a:xfrm>
          <a:prstGeom prst="straightConnector1">
            <a:avLst/>
          </a:prstGeom>
          <a:ln w="57150">
            <a:solidFill>
              <a:srgbClr val="22246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802148DF-D3B9-4ADA-AF3F-2053D11D8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7345" y="4092513"/>
            <a:ext cx="914400" cy="914400"/>
          </a:xfrm>
          <a:prstGeom prst="rect">
            <a:avLst/>
          </a:prstGeom>
        </p:spPr>
      </p:pic>
      <p:pic>
        <p:nvPicPr>
          <p:cNvPr id="20" name="Graphic 19" descr="Group of people">
            <a:extLst>
              <a:ext uri="{FF2B5EF4-FFF2-40B4-BE49-F238E27FC236}">
                <a16:creationId xmlns:a16="http://schemas.microsoft.com/office/drawing/2014/main" id="{F565478F-50DB-4EF8-B550-B5EE58976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1166" y="4108684"/>
            <a:ext cx="914400" cy="914400"/>
          </a:xfrm>
          <a:prstGeom prst="rect">
            <a:avLst/>
          </a:prstGeom>
        </p:spPr>
      </p:pic>
      <p:pic>
        <p:nvPicPr>
          <p:cNvPr id="22" name="Graphic 21" descr="Euro">
            <a:extLst>
              <a:ext uri="{FF2B5EF4-FFF2-40B4-BE49-F238E27FC236}">
                <a16:creationId xmlns:a16="http://schemas.microsoft.com/office/drawing/2014/main" id="{C46A9F75-6FE5-442A-AEEA-74555CB72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3664" y="4076342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E4163E-94DC-4C35-A715-1B3FF3543528}"/>
              </a:ext>
            </a:extLst>
          </p:cNvPr>
          <p:cNvCxnSpPr>
            <a:cxnSpLocks/>
          </p:cNvCxnSpPr>
          <p:nvPr/>
        </p:nvCxnSpPr>
        <p:spPr>
          <a:xfrm>
            <a:off x="8375914" y="4279895"/>
            <a:ext cx="873313" cy="775531"/>
          </a:xfrm>
          <a:prstGeom prst="straightConnector1">
            <a:avLst/>
          </a:prstGeom>
          <a:ln w="57150">
            <a:solidFill>
              <a:srgbClr val="22246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29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548667" y="2372966"/>
            <a:ext cx="8808665" cy="3103274"/>
          </a:xfrm>
        </p:spPr>
        <p:txBody>
          <a:bodyPr/>
          <a:lstStyle/>
          <a:p>
            <a:pPr algn="just"/>
            <a:r>
              <a:rPr lang="en-US" sz="3200" dirty="0"/>
              <a:t>To investigate whether the recent deep learning algorithms used in image and handwriting recognition can be applied to generate artificial results of simulations</a:t>
            </a:r>
            <a:endParaRPr lang="fr-FR" sz="3200" dirty="0"/>
          </a:p>
          <a:p>
            <a:pPr algn="just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statement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65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statement</a:t>
            </a:r>
            <a:endParaRPr lang="fr-F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5A842A-F45C-4ABD-B852-F823FACD9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6763"/>
            <a:ext cx="9906000" cy="148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4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statement</a:t>
            </a:r>
            <a:endParaRPr lang="fr-F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5A842A-F45C-4ABD-B852-F823FACD98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2686763"/>
            <a:ext cx="9906000" cy="148447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7EA61C-A3E5-4AC2-8808-1437E50F7376}"/>
              </a:ext>
            </a:extLst>
          </p:cNvPr>
          <p:cNvCxnSpPr>
            <a:cxnSpLocks/>
            <a:endCxn id="12" idx="1"/>
          </p:cNvCxnSpPr>
          <p:nvPr/>
        </p:nvCxnSpPr>
        <p:spPr>
          <a:xfrm flipH="1">
            <a:off x="4926860" y="3190240"/>
            <a:ext cx="1758420" cy="10132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27300A-D63B-42BD-9076-B0BC58AA6D54}"/>
              </a:ext>
            </a:extLst>
          </p:cNvPr>
          <p:cNvCxnSpPr>
            <a:cxnSpLocks/>
            <a:endCxn id="12" idx="6"/>
          </p:cNvCxnSpPr>
          <p:nvPr/>
        </p:nvCxnSpPr>
        <p:spPr>
          <a:xfrm>
            <a:off x="8483600" y="3190240"/>
            <a:ext cx="465693" cy="18329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C8BDC97-5FD2-4E10-B699-A2FAD8E5B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21" r="4717"/>
          <a:stretch/>
        </p:blipFill>
        <p:spPr>
          <a:xfrm>
            <a:off x="4236720" y="3863992"/>
            <a:ext cx="4712573" cy="2318357"/>
          </a:xfrm>
          <a:prstGeom prst="ellipse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2602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State-of-the-art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971020-1161-4CA9-BE33-A74EB4287491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066" y="2011890"/>
            <a:ext cx="5943600" cy="375221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E077AC7-68C2-4A1B-A672-220C5EFE0105}"/>
              </a:ext>
            </a:extLst>
          </p:cNvPr>
          <p:cNvSpPr/>
          <p:nvPr/>
        </p:nvSpPr>
        <p:spPr>
          <a:xfrm>
            <a:off x="701749" y="2473814"/>
            <a:ext cx="1307804" cy="669851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0BF7E6-9A7C-480E-A5D0-EE2B11C43E5F}"/>
              </a:ext>
            </a:extLst>
          </p:cNvPr>
          <p:cNvSpPr/>
          <p:nvPr/>
        </p:nvSpPr>
        <p:spPr>
          <a:xfrm>
            <a:off x="701749" y="4486141"/>
            <a:ext cx="1307804" cy="669851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 NET</a:t>
            </a:r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67B2E4E5-E2DD-4592-BAA0-CD908C1BD41E}"/>
              </a:ext>
            </a:extLst>
          </p:cNvPr>
          <p:cNvSpPr/>
          <p:nvPr/>
        </p:nvSpPr>
        <p:spPr>
          <a:xfrm>
            <a:off x="1020371" y="3608597"/>
            <a:ext cx="670560" cy="558800"/>
          </a:xfrm>
          <a:prstGeom prst="mathPlu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AFF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XXX-XX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A9EBB06A-3E52-514C-8677-34E32D75C47F}"/>
    </a:ext>
  </a:extLst>
</a:theme>
</file>

<file path=ppt/theme/theme2.xml><?xml version="1.0" encoding="utf-8"?>
<a:theme xmlns:a="http://schemas.openxmlformats.org/drawingml/2006/main" name="Chapitre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FF8C8519-2E2E-E749-B773-DDAC4E1EC29B}"/>
    </a:ext>
  </a:extLst>
</a:theme>
</file>

<file path=ppt/theme/theme3.xml><?xml version="1.0" encoding="utf-8"?>
<a:theme xmlns:a="http://schemas.openxmlformats.org/drawingml/2006/main" name="Pages contenu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D9735536-27B0-8F4B-AECE-1C09CDE86162}"/>
    </a:ext>
  </a:extLst>
</a:theme>
</file>

<file path=ppt/theme/theme4.xml><?xml version="1.0" encoding="utf-8"?>
<a:theme xmlns:a="http://schemas.openxmlformats.org/drawingml/2006/main" name="1_Pages contenu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1C8CCDAE-07F4-E644-AA45-696010F18F17}"/>
    </a:ext>
  </a:extLst>
</a:theme>
</file>

<file path=ppt/theme/theme5.xml><?xml version="1.0" encoding="utf-8"?>
<a:theme xmlns:a="http://schemas.openxmlformats.org/drawingml/2006/main" name="2_Pages contenu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0A26298B-11E4-564E-8E02-E7A3FCF8CEB7}"/>
    </a:ext>
  </a:extLst>
</a:theme>
</file>

<file path=ppt/theme/theme6.xml><?xml version="1.0" encoding="utf-8"?>
<a:theme xmlns:a="http://schemas.openxmlformats.org/drawingml/2006/main" name="Do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6F6B3DE8-3DE1-4E47-A288-83EA81365884}"/>
    </a:ext>
  </a:extLst>
</a:theme>
</file>

<file path=ppt/theme/theme7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DXXX-XX</Template>
  <TotalTime>405</TotalTime>
  <Words>254</Words>
  <Application>Microsoft Office PowerPoint</Application>
  <PresentationFormat>A4 Paper (210x297 mm)</PresentationFormat>
  <Paragraphs>66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Georgia</vt:lpstr>
      <vt:lpstr>DXXX-XX</vt:lpstr>
      <vt:lpstr>Chapitres</vt:lpstr>
      <vt:lpstr>Pages contenus</vt:lpstr>
      <vt:lpstr>1_Pages contenus</vt:lpstr>
      <vt:lpstr>2_Pages contenus</vt:lpstr>
      <vt:lpstr>Dos</vt:lpstr>
      <vt:lpstr>Projet &lt;DCAS-14&gt; Improving Human-Robot Interactions with Deep Reinforcement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Many thanks! Questions?</vt:lpstr>
      <vt:lpstr>PowerPoint Presentation</vt:lpstr>
    </vt:vector>
  </TitlesOfParts>
  <Company>ISAE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v.peysakhovich</dc:creator>
  <cp:lastModifiedBy>Felipe Silva</cp:lastModifiedBy>
  <cp:revision>22</cp:revision>
  <dcterms:created xsi:type="dcterms:W3CDTF">2019-05-13T08:16:53Z</dcterms:created>
  <dcterms:modified xsi:type="dcterms:W3CDTF">2019-06-26T13:59:43Z</dcterms:modified>
</cp:coreProperties>
</file>