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18"/>
  </p:notesMasterIdLst>
  <p:handoutMasterIdLst>
    <p:handoutMasterId r:id="rId19"/>
  </p:handoutMasterIdLst>
  <p:sldIdLst>
    <p:sldId id="1073" r:id="rId3"/>
    <p:sldId id="1068" r:id="rId4"/>
    <p:sldId id="1074" r:id="rId5"/>
    <p:sldId id="1086" r:id="rId6"/>
    <p:sldId id="1087" r:id="rId7"/>
    <p:sldId id="1075" r:id="rId8"/>
    <p:sldId id="1076" r:id="rId9"/>
    <p:sldId id="1077" r:id="rId10"/>
    <p:sldId id="1079" r:id="rId11"/>
    <p:sldId id="1080" r:id="rId12"/>
    <p:sldId id="1081" r:id="rId13"/>
    <p:sldId id="1085" r:id="rId14"/>
    <p:sldId id="1082" r:id="rId15"/>
    <p:sldId id="1083" r:id="rId16"/>
    <p:sldId id="1084" r:id="rId17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2357C"/>
    <a:srgbClr val="DDDDDD"/>
    <a:srgbClr val="FFFF00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78533" autoAdjust="0"/>
  </p:normalViewPr>
  <p:slideViewPr>
    <p:cSldViewPr snapToObjects="1">
      <p:cViewPr varScale="1">
        <p:scale>
          <a:sx n="86" d="100"/>
          <a:sy n="86" d="100"/>
        </p:scale>
        <p:origin x="586" y="62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8" d="100"/>
          <a:sy n="78" d="100"/>
        </p:scale>
        <p:origin x="438" y="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823840-CFFC-4F96-8A7F-6D4BEB86A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401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7134A0-7532-4DDF-AB72-D1049824B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793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EDD37B-D9F5-4043-A796-0117F9D02CE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15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7134A0-7532-4DDF-AB72-D1049824BC7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ppt底板白-英文大写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74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573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412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ppt底板白-英文大写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340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545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233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97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72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4127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3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76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2572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4094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0160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59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67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50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87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858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74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829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95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62385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990600"/>
            <a:ext cx="8839200" cy="192722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3D Point Cloud Geometry Compression on Deep Learning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89637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76F5A-2AA0-4AC9-A859-485697BB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342D3-FF4F-46D7-A51B-E463446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点云模型的最后一层（</a:t>
            </a:r>
            <a:r>
              <a:rPr lang="en-US" altLang="zh-CN" dirty="0"/>
              <a:t>Lowest Resolution Model</a:t>
            </a:r>
            <a:r>
              <a:rPr lang="zh-CN" altLang="en-US" dirty="0"/>
              <a:t>）包含了点云的轮廓信息，直接将坐标与</a:t>
            </a:r>
            <a:r>
              <a:rPr lang="en-US" altLang="zh-CN" dirty="0"/>
              <a:t>local feature</a:t>
            </a:r>
            <a:r>
              <a:rPr lang="zh-CN" altLang="en-US" dirty="0"/>
              <a:t>连接会破坏轮廓信息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解决方法：为最后一层的点云模型单独设置一个</a:t>
            </a:r>
            <a:r>
              <a:rPr lang="en-US" altLang="zh-CN" dirty="0"/>
              <a:t>feature extractor</a:t>
            </a:r>
            <a:r>
              <a:rPr lang="zh-CN" altLang="en-US" dirty="0"/>
              <a:t>，该</a:t>
            </a:r>
            <a:r>
              <a:rPr lang="en-US" altLang="zh-CN" dirty="0"/>
              <a:t>feature extractor</a:t>
            </a:r>
            <a:r>
              <a:rPr lang="zh-CN" altLang="en-US" dirty="0"/>
              <a:t>的输出与前一层的</a:t>
            </a:r>
            <a:r>
              <a:rPr lang="en-US" altLang="zh-CN" dirty="0"/>
              <a:t>local features</a:t>
            </a:r>
            <a:r>
              <a:rPr lang="zh-CN" altLang="en-US" dirty="0"/>
              <a:t>相连</a:t>
            </a:r>
          </a:p>
        </p:txBody>
      </p:sp>
    </p:spTree>
    <p:extLst>
      <p:ext uri="{BB962C8B-B14F-4D97-AF65-F5344CB8AC3E}">
        <p14:creationId xmlns:p14="http://schemas.microsoft.com/office/powerpoint/2010/main" val="268795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6864F-3651-457E-A0D7-C4F18B68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Reconstruction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347F6A-C908-4BD5-B02F-38D4F2DEC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717271"/>
            <a:ext cx="8229600" cy="41679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617F592-1E8B-4E32-9F6B-A75EB34B73DC}"/>
              </a:ext>
            </a:extLst>
          </p:cNvPr>
          <p:cNvSpPr/>
          <p:nvPr/>
        </p:nvSpPr>
        <p:spPr bwMode="auto">
          <a:xfrm>
            <a:off x="471170" y="3429000"/>
            <a:ext cx="7910830" cy="2590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17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D21B1-A86D-4FCE-9CAD-2DCD9FE7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Decompression Layer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2701C7-8CE8-4240-8309-B2E29D11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68363"/>
            <a:ext cx="8229600" cy="4100659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B705876-824A-40B6-A4C2-53C57785B8D5}"/>
              </a:ext>
            </a:extLst>
          </p:cNvPr>
          <p:cNvSpPr txBox="1">
            <a:spLocks/>
          </p:cNvSpPr>
          <p:nvPr/>
        </p:nvSpPr>
        <p:spPr bwMode="auto">
          <a:xfrm>
            <a:off x="431800" y="5029199"/>
            <a:ext cx="82296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31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ED5ED-556A-4885-BF40-9E320592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9F28A-3CBD-4C8A-BA9F-A720325C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Multiscale Loss + Sparse Constraint Loss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70232F-5364-4886-A378-BB6D6232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133600"/>
            <a:ext cx="457489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40B24-8AD2-4EDF-A95E-45E7CED6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Multiscale 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C3795-B63A-4FB7-9F72-73EFAF7D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综合考虑各层的</a:t>
            </a:r>
            <a:r>
              <a:rPr lang="en-US" altLang="zh-CN" dirty="0"/>
              <a:t>loss</a:t>
            </a:r>
            <a:r>
              <a:rPr lang="zh-CN" altLang="en-US" dirty="0"/>
              <a:t>，有助于提高收敛速度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论文中效果最好的</a:t>
            </a:r>
            <a:r>
              <a:rPr lang="en-US" altLang="zh-CN" dirty="0"/>
              <a:t>Loss</a:t>
            </a:r>
            <a:r>
              <a:rPr lang="zh-CN" altLang="en-US" dirty="0"/>
              <a:t>为</a:t>
            </a:r>
            <a:r>
              <a:rPr lang="en-US" altLang="zh-CN" dirty="0"/>
              <a:t>CD Loss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7F9E1E-2993-4F51-989B-F39BC300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14351"/>
            <a:ext cx="3386730" cy="1257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66AF28-C4CF-49A5-B091-EA1BC09A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095938"/>
            <a:ext cx="3944080" cy="16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F8345-88D6-4551-946F-E12A6394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Sparse Constraint 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E0590-A742-4E66-96BA-9F2511DC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Sparse Constraint: </a:t>
            </a:r>
            <a:r>
              <a:rPr lang="zh-CN" altLang="en-US" dirty="0"/>
              <a:t>使用</a:t>
            </a:r>
            <a:r>
              <a:rPr lang="en-US" altLang="zh-CN" dirty="0"/>
              <a:t>sparse coding</a:t>
            </a:r>
            <a:r>
              <a:rPr lang="zh-CN" altLang="en-US" dirty="0"/>
              <a:t>进一步压缩编码</a:t>
            </a:r>
            <a:endParaRPr lang="en-US" altLang="zh-CN" dirty="0"/>
          </a:p>
          <a:p>
            <a:r>
              <a:rPr lang="en-US" altLang="zh-CN" dirty="0"/>
              <a:t>Sparse coding:</a:t>
            </a:r>
            <a:r>
              <a:rPr lang="zh-CN" altLang="en-US" dirty="0"/>
              <a:t> 记录所有非</a:t>
            </a:r>
            <a:r>
              <a:rPr lang="en-US" altLang="zh-CN" dirty="0"/>
              <a:t>0</a:t>
            </a:r>
            <a:r>
              <a:rPr lang="zh-CN" altLang="en-US" dirty="0"/>
              <a:t>值的位置，只编码非</a:t>
            </a:r>
            <a:r>
              <a:rPr lang="en-US" altLang="zh-CN" dirty="0"/>
              <a:t>0</a:t>
            </a:r>
            <a:r>
              <a:rPr lang="zh-CN" altLang="en-US" dirty="0"/>
              <a:t>值，为了提升</a:t>
            </a:r>
            <a:r>
              <a:rPr lang="en-US" altLang="zh-CN" dirty="0"/>
              <a:t>sparse coding</a:t>
            </a:r>
            <a:r>
              <a:rPr lang="zh-CN" altLang="en-US" dirty="0"/>
              <a:t>的效果，需要在</a:t>
            </a:r>
            <a:r>
              <a:rPr lang="en-US" altLang="zh-CN" dirty="0"/>
              <a:t>loss function</a:t>
            </a:r>
            <a:r>
              <a:rPr lang="zh-CN" altLang="en-US" dirty="0"/>
              <a:t>中限制非</a:t>
            </a:r>
            <a:r>
              <a:rPr lang="en-US" altLang="zh-CN" dirty="0"/>
              <a:t>0</a:t>
            </a:r>
            <a:r>
              <a:rPr lang="zh-CN" altLang="en-US" dirty="0"/>
              <a:t>值的数量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L1-norm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20AE76-D5D2-4614-BB78-1AA70C4C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17" y="4419600"/>
            <a:ext cx="2331922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整体结构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5715000"/>
          </a:xfrm>
        </p:spPr>
        <p:txBody>
          <a:bodyPr/>
          <a:lstStyle/>
          <a:p>
            <a:pPr marL="62865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0" lvl="0" indent="0">
              <a:buNone/>
            </a:pPr>
            <a:endParaRPr kumimoji="1" lang="en-US" altLang="zh-CN" dirty="0"/>
          </a:p>
          <a:p>
            <a:pPr marL="62865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BC7751-0812-4CD3-9AC5-2B81874B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3447"/>
            <a:ext cx="9144000" cy="463110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BB717576-FC7D-4F85-98CD-3C3B1CE342BE}"/>
              </a:ext>
            </a:extLst>
          </p:cNvPr>
          <p:cNvSpPr txBox="1">
            <a:spLocks/>
          </p:cNvSpPr>
          <p:nvPr/>
        </p:nvSpPr>
        <p:spPr bwMode="auto">
          <a:xfrm>
            <a:off x="-152400" y="5779161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62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D6FB8-7795-4C7A-ACFC-372BC2C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2B86C-1F0F-4E10-8ABB-44FB5C83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E81D8D-5CA4-4A44-9E79-B19F83D6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447"/>
            <a:ext cx="9144000" cy="46311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6CEB33-E654-4E6D-9B32-8A40B9AEC0D1}"/>
              </a:ext>
            </a:extLst>
          </p:cNvPr>
          <p:cNvSpPr/>
          <p:nvPr/>
        </p:nvSpPr>
        <p:spPr bwMode="auto">
          <a:xfrm>
            <a:off x="152400" y="1113447"/>
            <a:ext cx="8915400" cy="1782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70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9D1F5-209D-46DA-9E66-D6AD4A1C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52808-AA7C-4B5B-B8D1-B728BDB4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72223"/>
            <a:ext cx="8229600" cy="5065712"/>
          </a:xfrm>
        </p:spPr>
        <p:txBody>
          <a:bodyPr/>
          <a:lstStyle/>
          <a:p>
            <a:r>
              <a:rPr lang="zh-CN" altLang="en-US" dirty="0"/>
              <a:t>直接以无序的点云作为输入</a:t>
            </a:r>
            <a:endParaRPr lang="en-US" altLang="zh-CN" dirty="0"/>
          </a:p>
          <a:p>
            <a:r>
              <a:rPr lang="zh-CN" altLang="en-US" dirty="0"/>
              <a:t>因此希望模型具有以下两个特点：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无序性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旋转性</a:t>
            </a:r>
            <a:endParaRPr lang="en-US" altLang="zh-CN" dirty="0"/>
          </a:p>
          <a:p>
            <a:pPr marL="628650" lvl="1" indent="0">
              <a:buNone/>
            </a:pPr>
            <a:endParaRPr lang="en-US" altLang="zh-CN" dirty="0"/>
          </a:p>
          <a:p>
            <a:pPr marL="628650" lvl="1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2B0915-1568-4C05-AF1D-50B37759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05078"/>
            <a:ext cx="5188703" cy="76692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6CCD072-FA61-4F1A-A6BA-A2DD1CC188E6}"/>
              </a:ext>
            </a:extLst>
          </p:cNvPr>
          <p:cNvSpPr txBox="1">
            <a:spLocks/>
          </p:cNvSpPr>
          <p:nvPr/>
        </p:nvSpPr>
        <p:spPr bwMode="auto">
          <a:xfrm>
            <a:off x="584200" y="4419599"/>
            <a:ext cx="8229600" cy="207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h:</a:t>
            </a:r>
            <a:r>
              <a:rPr lang="zh-CN" altLang="en-US" dirty="0"/>
              <a:t>特征提取函数（一维卷积）</a:t>
            </a:r>
            <a:endParaRPr lang="en-US" altLang="zh-CN" dirty="0"/>
          </a:p>
          <a:p>
            <a:r>
              <a:rPr lang="en-US" altLang="zh-CN" dirty="0"/>
              <a:t>g:</a:t>
            </a:r>
            <a:r>
              <a:rPr lang="zh-CN" altLang="en-US" dirty="0"/>
              <a:t>对称函数（采用</a:t>
            </a:r>
            <a:r>
              <a:rPr lang="en-US" altLang="zh-CN" dirty="0" err="1"/>
              <a:t>maxpooling</a:t>
            </a:r>
            <a:r>
              <a:rPr lang="zh-CN" altLang="en-US" dirty="0"/>
              <a:t>或</a:t>
            </a:r>
            <a:r>
              <a:rPr lang="en-US" altLang="zh-CN" dirty="0" err="1"/>
              <a:t>sumpooling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以上两条保证了输入的无序性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436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45A94-2721-453A-9C52-7CF794BC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DD38-99DA-47E1-81DC-C60464D7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8DEF18-7025-4348-9724-7CF32A05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" y="1524000"/>
            <a:ext cx="9106689" cy="3314987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1016A77-F2C7-4B1C-8393-F8208F24BFC1}"/>
              </a:ext>
            </a:extLst>
          </p:cNvPr>
          <p:cNvSpPr txBox="1">
            <a:spLocks/>
          </p:cNvSpPr>
          <p:nvPr/>
        </p:nvSpPr>
        <p:spPr bwMode="auto">
          <a:xfrm>
            <a:off x="584200" y="4838987"/>
            <a:ext cx="8229600" cy="165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T-Net</a:t>
            </a:r>
            <a:r>
              <a:rPr lang="zh-CN" altLang="en-US" dirty="0"/>
              <a:t>：</a:t>
            </a:r>
            <a:r>
              <a:rPr lang="en-US" altLang="zh-CN" dirty="0"/>
              <a:t>N×N</a:t>
            </a:r>
            <a:r>
              <a:rPr lang="zh-CN" altLang="en-US" dirty="0"/>
              <a:t>的矩阵，让模型学会把三维点云旋转到一个易于处理的位置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46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9BFD2-2A1C-4C5A-A103-AFF12E4F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PointNet++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0E0BE-F472-4DFC-A27B-61577F2D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每层分为</a:t>
            </a:r>
            <a:r>
              <a:rPr lang="en-US" altLang="zh-CN" dirty="0"/>
              <a:t>Sampling, grouping, PointNet</a:t>
            </a:r>
            <a:r>
              <a:rPr lang="zh-CN" altLang="en-US" dirty="0"/>
              <a:t>三个步骤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FA437-48D0-463A-BFCE-1CEAB4D2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14600"/>
            <a:ext cx="4829960" cy="28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2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AE699-DF11-4AB7-BBFA-4A88EAAA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DE611-91DE-4DAC-A538-6FFFB802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在点云中采样一系列点，作为局部区域的中心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FPS(</a:t>
            </a:r>
            <a:r>
              <a:rPr lang="zh-CN" altLang="en-US" dirty="0"/>
              <a:t>最远点采样法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FPS: </a:t>
            </a:r>
            <a:r>
              <a:rPr lang="zh-CN" altLang="en-US" dirty="0"/>
              <a:t>每次迭代选择离当前点集最远的点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74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53787-78A1-4CFD-BB62-BCE8D0FF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1E66F-6F01-498F-865F-A922E214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Sampling</a:t>
            </a:r>
            <a:r>
              <a:rPr lang="zh-CN" altLang="en-US" dirty="0"/>
              <a:t>得到的每个中心点，选取周围的</a:t>
            </a:r>
            <a:r>
              <a:rPr lang="en-US" altLang="zh-CN" dirty="0"/>
              <a:t>K</a:t>
            </a:r>
            <a:r>
              <a:rPr lang="zh-CN" altLang="en-US" dirty="0"/>
              <a:t>个点形成一个</a:t>
            </a:r>
            <a:r>
              <a:rPr lang="en-US" altLang="zh-CN" dirty="0"/>
              <a:t>local region</a:t>
            </a:r>
          </a:p>
          <a:p>
            <a:r>
              <a:rPr lang="zh-CN" altLang="en-US" dirty="0"/>
              <a:t>采用</a:t>
            </a:r>
            <a:r>
              <a:rPr lang="en-US" altLang="zh-CN" dirty="0"/>
              <a:t>Ball Query</a:t>
            </a:r>
          </a:p>
          <a:p>
            <a:r>
              <a:rPr lang="en-US" altLang="zh-CN" dirty="0"/>
              <a:t>Ball Query</a:t>
            </a:r>
            <a:r>
              <a:rPr lang="zh-CN" altLang="en-US" dirty="0"/>
              <a:t>：选取中心点</a:t>
            </a:r>
            <a:r>
              <a:rPr lang="en-US" altLang="zh-CN" dirty="0"/>
              <a:t>r</a:t>
            </a:r>
            <a:r>
              <a:rPr lang="zh-CN" altLang="en-US" dirty="0"/>
              <a:t>邻域范围内的</a:t>
            </a:r>
            <a:r>
              <a:rPr lang="en-US" altLang="zh-CN" dirty="0"/>
              <a:t>K</a:t>
            </a:r>
            <a:r>
              <a:rPr lang="zh-CN" altLang="en-US" dirty="0"/>
              <a:t>个最近点，若不足</a:t>
            </a:r>
            <a:r>
              <a:rPr lang="en-US" altLang="zh-CN" dirty="0"/>
              <a:t>K</a:t>
            </a:r>
            <a:r>
              <a:rPr lang="zh-CN" altLang="en-US" dirty="0"/>
              <a:t>个则复制中心点至</a:t>
            </a:r>
            <a:r>
              <a:rPr lang="en-US" altLang="zh-CN" dirty="0"/>
              <a:t>K</a:t>
            </a:r>
            <a:r>
              <a:rPr lang="zh-CN" altLang="en-US" dirty="0"/>
              <a:t>个（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是超参数）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N×(</a:t>
            </a:r>
            <a:r>
              <a:rPr lang="en-US" altLang="zh-CN" dirty="0" err="1"/>
              <a:t>d+C</a:t>
            </a:r>
            <a:r>
              <a:rPr lang="en-US" altLang="zh-CN" dirty="0"/>
              <a:t>)</a:t>
            </a:r>
            <a:r>
              <a:rPr lang="zh-CN" altLang="en-US" dirty="0"/>
              <a:t>→</a:t>
            </a:r>
            <a:r>
              <a:rPr lang="en-US" altLang="zh-CN" dirty="0"/>
              <a:t>N’×K×(</a:t>
            </a:r>
            <a:r>
              <a:rPr lang="en-US" altLang="zh-CN" dirty="0" err="1"/>
              <a:t>d+C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4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57298-A9B0-4AAC-BA4D-6D6659C4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23225-D563-445A-8257-760CDC0B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E99DD2-C9A6-4CAE-B4E8-55365FA4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447"/>
            <a:ext cx="9144000" cy="46311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FA47568-2659-42F9-9D78-2333EBDE02FB}"/>
              </a:ext>
            </a:extLst>
          </p:cNvPr>
          <p:cNvSpPr/>
          <p:nvPr/>
        </p:nvSpPr>
        <p:spPr bwMode="auto">
          <a:xfrm>
            <a:off x="3581400" y="1113447"/>
            <a:ext cx="1828800" cy="1782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1994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27177</TotalTime>
  <Words>353</Words>
  <Application>Microsoft Office PowerPoint</Application>
  <PresentationFormat>全屏显示(4:3)</PresentationFormat>
  <Paragraphs>52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1_自定义设计方案</vt:lpstr>
      <vt:lpstr>2_自定义设计方案</vt:lpstr>
      <vt:lpstr>3D Point Cloud Geometry Compression on Deep Learning</vt:lpstr>
      <vt:lpstr>整体结构</vt:lpstr>
      <vt:lpstr>Feature Extraction</vt:lpstr>
      <vt:lpstr>PointNet</vt:lpstr>
      <vt:lpstr>PointNet</vt:lpstr>
      <vt:lpstr>PointNet++</vt:lpstr>
      <vt:lpstr>Sampling</vt:lpstr>
      <vt:lpstr>Grouping</vt:lpstr>
      <vt:lpstr>改进</vt:lpstr>
      <vt:lpstr>改进</vt:lpstr>
      <vt:lpstr>Hierarchical Reconstruction</vt:lpstr>
      <vt:lpstr>Decompression Layer</vt:lpstr>
      <vt:lpstr>Loss Function</vt:lpstr>
      <vt:lpstr>Multiscale Loss</vt:lpstr>
      <vt:lpstr>Sparse Constraint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zwj</dc:creator>
  <cp:lastModifiedBy>范廷宇</cp:lastModifiedBy>
  <cp:revision>2935</cp:revision>
  <cp:lastPrinted>1601-01-01T00:00:00Z</cp:lastPrinted>
  <dcterms:created xsi:type="dcterms:W3CDTF">1601-01-01T00:00:00Z</dcterms:created>
  <dcterms:modified xsi:type="dcterms:W3CDTF">2020-11-03T07:50:06Z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