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  <p:sldId id="269" r:id="rId7"/>
    <p:sldId id="270" r:id="rId8"/>
    <p:sldId id="283" r:id="rId9"/>
    <p:sldId id="263" r:id="rId10"/>
    <p:sldId id="264" r:id="rId11"/>
    <p:sldId id="267" r:id="rId12"/>
    <p:sldId id="268" r:id="rId13"/>
    <p:sldId id="271" r:id="rId14"/>
    <p:sldId id="272" r:id="rId15"/>
    <p:sldId id="273" r:id="rId16"/>
    <p:sldId id="275" r:id="rId17"/>
    <p:sldId id="276" r:id="rId18"/>
    <p:sldId id="278" r:id="rId19"/>
    <p:sldId id="277" r:id="rId20"/>
    <p:sldId id="281" r:id="rId21"/>
    <p:sldId id="279" r:id="rId22"/>
    <p:sldId id="282" r:id="rId23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5387"/>
    <a:srgbClr val="B67BA3"/>
    <a:srgbClr val="8FAADC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7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7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inn109\Desktop\&#35745;&#31639;&#26426;&#25945;&#23398;\&#20307;&#31995;&#32467;&#26500;\2017-2018&#24180;&#24230;&#12298;&#35745;&#31639;&#26426;&#31995;&#32479;&#32467;&#26500;&#23454;&#39564;&#12299;&#25104;&#32489;&#2133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inn109\Desktop\&#35745;&#31639;&#26426;&#25945;&#23398;\&#20307;&#31995;&#32467;&#26500;\2017-2018&#24180;&#24230;&#12298;&#35745;&#31639;&#26426;&#31995;&#32479;&#32467;&#26500;&#23454;&#39564;&#12299;&#25104;&#32489;&#2133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inn109\Desktop\&#35745;&#31639;&#26426;&#25945;&#23398;\&#20307;&#31995;&#32467;&#26500;\2017-2018&#24180;&#24230;&#12298;&#35745;&#31639;&#26426;&#31995;&#32479;&#32467;&#26500;&#23454;&#39564;&#12299;&#25104;&#32489;&#21333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inn109\Desktop\&#35745;&#31639;&#26426;&#25945;&#23398;\&#20307;&#31995;&#32467;&#26500;\2017-2018&#24180;&#24230;&#12298;&#35745;&#31639;&#26426;&#31995;&#32479;&#32467;&#26500;&#23454;&#39564;&#12299;&#25104;&#32489;&#21333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Sheet2!$B$6</c:f>
              <c:strCache>
                <c:ptCount val="1"/>
                <c:pt idx="0">
                  <c:v>1024*1024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Sheet2!$C$5:$G$5</c:f>
              <c:strCache>
                <c:ptCount val="5"/>
                <c:pt idx="0">
                  <c:v>origin</c:v>
                </c:pt>
                <c:pt idx="1">
                  <c:v>avx</c:v>
                </c:pt>
                <c:pt idx="2">
                  <c:v>para-avx</c:v>
                </c:pt>
                <c:pt idx="3">
                  <c:v>blocked avx</c:v>
                </c:pt>
                <c:pt idx="4">
                  <c:v>openmp</c:v>
                </c:pt>
              </c:strCache>
            </c:strRef>
          </c:cat>
          <c:val>
            <c:numRef>
              <c:f>Sheet2!$C$6:$G$6</c:f>
              <c:numCache>
                <c:formatCode>General</c:formatCode>
                <c:ptCount val="5"/>
                <c:pt idx="0">
                  <c:v>12.215</c:v>
                </c:pt>
                <c:pt idx="1">
                  <c:v>9.3330000000000002</c:v>
                </c:pt>
                <c:pt idx="2">
                  <c:v>2.2810000000000001</c:v>
                </c:pt>
                <c:pt idx="3">
                  <c:v>1.423</c:v>
                </c:pt>
                <c:pt idx="4">
                  <c:v>0.36499999999999999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75-4AFC-BC01-FB6AAA190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1725408"/>
        <c:axId val="1791707456"/>
      </c:lineChart>
      <c:catAx>
        <c:axId val="179172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1707456"/>
        <c:crosses val="autoZero"/>
        <c:auto val="1"/>
        <c:lblAlgn val="ctr"/>
        <c:lblOffset val="100"/>
        <c:noMultiLvlLbl val="0"/>
      </c:catAx>
      <c:valAx>
        <c:axId val="179170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时间（单位</a:t>
                </a:r>
                <a:r>
                  <a:rPr lang="en-US"/>
                  <a:t>s</a:t>
                </a:r>
                <a:r>
                  <a:rPr lang="zh-CN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1725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Sheet2!$B$7</c:f>
              <c:strCache>
                <c:ptCount val="1"/>
                <c:pt idx="0">
                  <c:v>2048*2048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Sheet2!$C$5:$G$5</c:f>
              <c:strCache>
                <c:ptCount val="5"/>
                <c:pt idx="0">
                  <c:v>origin</c:v>
                </c:pt>
                <c:pt idx="1">
                  <c:v>avx</c:v>
                </c:pt>
                <c:pt idx="2">
                  <c:v>para-avx</c:v>
                </c:pt>
                <c:pt idx="3">
                  <c:v>blocked avx</c:v>
                </c:pt>
                <c:pt idx="4">
                  <c:v>openmp</c:v>
                </c:pt>
              </c:strCache>
            </c:strRef>
          </c:cat>
          <c:val>
            <c:numRef>
              <c:f>Sheet2!$C$7:$G$7</c:f>
              <c:numCache>
                <c:formatCode>General</c:formatCode>
                <c:ptCount val="5"/>
                <c:pt idx="0">
                  <c:v>145.19900000000001</c:v>
                </c:pt>
                <c:pt idx="1">
                  <c:v>68.415999999999997</c:v>
                </c:pt>
                <c:pt idx="2">
                  <c:v>31.265999999999998</c:v>
                </c:pt>
                <c:pt idx="3">
                  <c:v>12.766999999999999</c:v>
                </c:pt>
                <c:pt idx="4">
                  <c:v>3.3149999999999999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B9-4133-A91D-6F904CC9A3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1716704"/>
        <c:axId val="1791725952"/>
      </c:lineChart>
      <c:catAx>
        <c:axId val="179171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1725952"/>
        <c:crosses val="autoZero"/>
        <c:auto val="1"/>
        <c:lblAlgn val="ctr"/>
        <c:lblOffset val="100"/>
        <c:noMultiLvlLbl val="0"/>
      </c:catAx>
      <c:valAx>
        <c:axId val="179172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时间（单位</a:t>
                </a:r>
                <a:r>
                  <a:rPr lang="en-US"/>
                  <a:t>s</a:t>
                </a:r>
                <a:r>
                  <a:rPr lang="zh-CN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171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加速比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Sheet2!$J$6</c:f>
              <c:strCache>
                <c:ptCount val="1"/>
                <c:pt idx="0">
                  <c:v>1024*1024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Sheet2!$L$5:$O$5</c:f>
              <c:strCache>
                <c:ptCount val="4"/>
                <c:pt idx="0">
                  <c:v>avx</c:v>
                </c:pt>
                <c:pt idx="1">
                  <c:v>para-avx</c:v>
                </c:pt>
                <c:pt idx="2">
                  <c:v>blocked avx</c:v>
                </c:pt>
                <c:pt idx="3">
                  <c:v>openmp</c:v>
                </c:pt>
              </c:strCache>
            </c:strRef>
          </c:cat>
          <c:val>
            <c:numRef>
              <c:f>Sheet2!$L$6:$O$6</c:f>
              <c:numCache>
                <c:formatCode>General</c:formatCode>
                <c:ptCount val="4"/>
                <c:pt idx="0">
                  <c:v>1.308796742740812</c:v>
                </c:pt>
                <c:pt idx="1">
                  <c:v>5.3551074090311266</c:v>
                </c:pt>
                <c:pt idx="2">
                  <c:v>8.5839775122979614</c:v>
                </c:pt>
                <c:pt idx="3">
                  <c:v>33.465753424657535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68-4B32-A9D4-1488CD66DBF9}"/>
            </c:ext>
          </c:extLst>
        </c:ser>
        <c:ser>
          <c:idx val="1"/>
          <c:order val="1"/>
          <c:tx>
            <c:strRef>
              <c:f>Sheet2!$J$7</c:f>
              <c:strCache>
                <c:ptCount val="1"/>
                <c:pt idx="0">
                  <c:v>2048*2048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Sheet2!$L$5:$O$5</c:f>
              <c:strCache>
                <c:ptCount val="4"/>
                <c:pt idx="0">
                  <c:v>avx</c:v>
                </c:pt>
                <c:pt idx="1">
                  <c:v>para-avx</c:v>
                </c:pt>
                <c:pt idx="2">
                  <c:v>blocked avx</c:v>
                </c:pt>
                <c:pt idx="3">
                  <c:v>openmp</c:v>
                </c:pt>
              </c:strCache>
            </c:strRef>
          </c:cat>
          <c:val>
            <c:numRef>
              <c:f>Sheet2!$L$7:$O$7</c:f>
              <c:numCache>
                <c:formatCode>General</c:formatCode>
                <c:ptCount val="4"/>
                <c:pt idx="0">
                  <c:v>2.1222959541627691</c:v>
                </c:pt>
                <c:pt idx="1">
                  <c:v>4.6439902769781876</c:v>
                </c:pt>
                <c:pt idx="2">
                  <c:v>11.372992872248767</c:v>
                </c:pt>
                <c:pt idx="3">
                  <c:v>43.800603318250381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68-4B32-A9D4-1488CD66DB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1718336"/>
        <c:axId val="1791715616"/>
      </c:barChart>
      <c:catAx>
        <c:axId val="1791718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1715616"/>
        <c:crosses val="autoZero"/>
        <c:auto val="1"/>
        <c:lblAlgn val="ctr"/>
        <c:lblOffset val="100"/>
        <c:noMultiLvlLbl val="0"/>
      </c:catAx>
      <c:valAx>
        <c:axId val="179171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171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每秒浮点预算次数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Sheet2!$B$11</c:f>
              <c:strCache>
                <c:ptCount val="1"/>
                <c:pt idx="0">
                  <c:v>1024*1024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Sheet2!$C$10:$G$10</c:f>
              <c:strCache>
                <c:ptCount val="5"/>
                <c:pt idx="0">
                  <c:v>origin</c:v>
                </c:pt>
                <c:pt idx="1">
                  <c:v>avx</c:v>
                </c:pt>
                <c:pt idx="2">
                  <c:v>para-avx</c:v>
                </c:pt>
                <c:pt idx="3">
                  <c:v>blocked avx</c:v>
                </c:pt>
                <c:pt idx="4">
                  <c:v>openmp</c:v>
                </c:pt>
              </c:strCache>
            </c:strRef>
          </c:cat>
          <c:val>
            <c:numRef>
              <c:f>Sheet2!$C$11:$G$11</c:f>
              <c:numCache>
                <c:formatCode>General</c:formatCode>
                <c:ptCount val="5"/>
                <c:pt idx="0">
                  <c:v>0.17580699999999999</c:v>
                </c:pt>
                <c:pt idx="1">
                  <c:v>0.23009599999999999</c:v>
                </c:pt>
                <c:pt idx="2">
                  <c:v>0.94146600000000003</c:v>
                </c:pt>
                <c:pt idx="3">
                  <c:v>1.50912</c:v>
                </c:pt>
                <c:pt idx="4">
                  <c:v>5.8835199999999999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08-4448-BD63-E4F7FBCF4DFF}"/>
            </c:ext>
          </c:extLst>
        </c:ser>
        <c:ser>
          <c:idx val="1"/>
          <c:order val="1"/>
          <c:tx>
            <c:strRef>
              <c:f>Sheet2!$B$12</c:f>
              <c:strCache>
                <c:ptCount val="1"/>
                <c:pt idx="0">
                  <c:v>2048*2048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7777777777777779E-3"/>
                  <c:y val="-1.851851851851860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108-4448-BD63-E4F7FBCF4DFF}"/>
                </c:ext>
              </c:extLst>
            </c:dLbl>
            <c:dLbl>
              <c:idx val="1"/>
              <c:layout>
                <c:manualLayout>
                  <c:x val="-8.3333333333333835E-3"/>
                  <c:y val="-1.388888888888888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108-4448-BD63-E4F7FBCF4DFF}"/>
                </c:ext>
              </c:extLst>
            </c:dLbl>
            <c:dLbl>
              <c:idx val="2"/>
              <c:layout>
                <c:manualLayout>
                  <c:x val="0"/>
                  <c:y val="-2.314814814814814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108-4448-BD63-E4F7FBCF4DFF}"/>
                </c:ext>
              </c:extLst>
            </c:dLbl>
            <c:dLbl>
              <c:idx val="3"/>
              <c:layout>
                <c:manualLayout>
                  <c:x val="0"/>
                  <c:y val="-2.314814814814819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108-4448-BD63-E4F7FBCF4DFF}"/>
                </c:ext>
              </c:extLst>
            </c:dLbl>
            <c:dLbl>
              <c:idx val="4"/>
              <c:layout>
                <c:manualLayout>
                  <c:x val="-1.0185067526415994E-16"/>
                  <c:y val="-2.77777777777778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108-4448-BD63-E4F7FBCF4D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Sheet2!$C$10:$G$10</c:f>
              <c:strCache>
                <c:ptCount val="5"/>
                <c:pt idx="0">
                  <c:v>origin</c:v>
                </c:pt>
                <c:pt idx="1">
                  <c:v>avx</c:v>
                </c:pt>
                <c:pt idx="2">
                  <c:v>para-avx</c:v>
                </c:pt>
                <c:pt idx="3">
                  <c:v>blocked avx</c:v>
                </c:pt>
                <c:pt idx="4">
                  <c:v>openmp</c:v>
                </c:pt>
              </c:strCache>
            </c:strRef>
          </c:cat>
          <c:val>
            <c:numRef>
              <c:f>Sheet2!$C$12:$G$12</c:f>
              <c:numCache>
                <c:formatCode>General</c:formatCode>
                <c:ptCount val="5"/>
                <c:pt idx="0">
                  <c:v>0.11831899999999999</c:v>
                </c:pt>
                <c:pt idx="1">
                  <c:v>0.25110900000000003</c:v>
                </c:pt>
                <c:pt idx="2">
                  <c:v>0.55017799999999994</c:v>
                </c:pt>
                <c:pt idx="3">
                  <c:v>1.34565</c:v>
                </c:pt>
                <c:pt idx="4">
                  <c:v>5.1824599999999998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108-4448-BD63-E4F7FBCF4DF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91700384"/>
        <c:axId val="1791717248"/>
      </c:barChart>
      <c:catAx>
        <c:axId val="1791700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1717248"/>
        <c:crosses val="autoZero"/>
        <c:auto val="1"/>
        <c:lblAlgn val="ctr"/>
        <c:lblOffset val="100"/>
        <c:noMultiLvlLbl val="0"/>
      </c:catAx>
      <c:valAx>
        <c:axId val="1791717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170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744-991E-4B18-AE2E-169F1FA2300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5184-3EDB-47D4-B743-F5580EE7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99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744-991E-4B18-AE2E-169F1FA2300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5184-3EDB-47D4-B743-F5580EE7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1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744-991E-4B18-AE2E-169F1FA2300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5184-3EDB-47D4-B743-F5580EE7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93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744-991E-4B18-AE2E-169F1FA2300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5184-3EDB-47D4-B743-F5580EE7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9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744-991E-4B18-AE2E-169F1FA2300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5184-3EDB-47D4-B743-F5580EE7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05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744-991E-4B18-AE2E-169F1FA2300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5184-3EDB-47D4-B743-F5580EE7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28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744-991E-4B18-AE2E-169F1FA2300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5184-3EDB-47D4-B743-F5580EE7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38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744-991E-4B18-AE2E-169F1FA2300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5184-3EDB-47D4-B743-F5580EE7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94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744-991E-4B18-AE2E-169F1FA2300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5184-3EDB-47D4-B743-F5580EE7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4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744-991E-4B18-AE2E-169F1FA2300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5184-3EDB-47D4-B743-F5580EE7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81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744-991E-4B18-AE2E-169F1FA2300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5184-3EDB-47D4-B743-F5580EE7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05744-991E-4B18-AE2E-169F1FA2300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15184-3EDB-47D4-B743-F5580EE7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37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5722" y="457861"/>
            <a:ext cx="10912536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300">
                <a:solidFill>
                  <a:schemeClr val="bg1"/>
                </a:solidFill>
                <a:latin typeface="造字工房朗倩（非商用）常规体" pitchFamily="50" charset="-122"/>
                <a:ea typeface="造字工房朗倩（非商用）常规体" pitchFamily="50" charset="-122"/>
              </a:rPr>
              <a:t>NKU</a:t>
            </a:r>
            <a:endParaRPr lang="zh-CN" altLang="en-US" sz="10300">
              <a:solidFill>
                <a:schemeClr val="bg1"/>
              </a:solidFill>
              <a:latin typeface="造字工房朗倩（非商用）常规体" pitchFamily="50" charset="-122"/>
              <a:ea typeface="造字工房朗倩（非商用）常规体" pitchFamily="5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3866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9270427" y="1626165"/>
            <a:ext cx="2921573" cy="5231835"/>
          </a:xfrm>
          <a:custGeom>
            <a:avLst/>
            <a:gdLst>
              <a:gd name="connsiteX0" fmla="*/ 1422400 w 1422400"/>
              <a:gd name="connsiteY0" fmla="*/ 0 h 3860800"/>
              <a:gd name="connsiteX1" fmla="*/ 0 w 1422400"/>
              <a:gd name="connsiteY1" fmla="*/ 1509486 h 3860800"/>
              <a:gd name="connsiteX2" fmla="*/ 1422400 w 1422400"/>
              <a:gd name="connsiteY2" fmla="*/ 3860800 h 3860800"/>
              <a:gd name="connsiteX3" fmla="*/ 1422400 w 1422400"/>
              <a:gd name="connsiteY3" fmla="*/ 0 h 38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400" h="3860800">
                <a:moveTo>
                  <a:pt x="1422400" y="0"/>
                </a:moveTo>
                <a:lnTo>
                  <a:pt x="0" y="1509486"/>
                </a:lnTo>
                <a:lnTo>
                  <a:pt x="1422400" y="3860800"/>
                </a:lnTo>
                <a:lnTo>
                  <a:pt x="1422400" y="0"/>
                </a:lnTo>
                <a:close/>
              </a:path>
            </a:pathLst>
          </a:custGeom>
          <a:solidFill>
            <a:srgbClr val="9F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631058" y="15240"/>
            <a:ext cx="9560943" cy="6853646"/>
            <a:chOff x="2653805" y="12096"/>
            <a:chExt cx="9551027" cy="6366726"/>
          </a:xfrm>
        </p:grpSpPr>
        <p:sp>
          <p:nvSpPr>
            <p:cNvPr id="14" name="任意多边形 13"/>
            <p:cNvSpPr/>
            <p:nvPr/>
          </p:nvSpPr>
          <p:spPr>
            <a:xfrm>
              <a:off x="2653805" y="12096"/>
              <a:ext cx="9551027" cy="6366726"/>
            </a:xfrm>
            <a:custGeom>
              <a:avLst/>
              <a:gdLst>
                <a:gd name="connsiteX0" fmla="*/ 7458075 w 8788280"/>
                <a:gd name="connsiteY0" fmla="*/ 0 h 6858000"/>
                <a:gd name="connsiteX1" fmla="*/ 8788280 w 8788280"/>
                <a:gd name="connsiteY1" fmla="*/ 0 h 6858000"/>
                <a:gd name="connsiteX2" fmla="*/ 5373914 w 8788280"/>
                <a:gd name="connsiteY2" fmla="*/ 3623409 h 6858000"/>
                <a:gd name="connsiteX3" fmla="*/ 7330642 w 8788280"/>
                <a:gd name="connsiteY3" fmla="*/ 6858000 h 6858000"/>
                <a:gd name="connsiteX4" fmla="*/ 828675 w 8788280"/>
                <a:gd name="connsiteY4" fmla="*/ 6858000 h 6858000"/>
                <a:gd name="connsiteX5" fmla="*/ 0 w 8788280"/>
                <a:gd name="connsiteY5" fmla="*/ 362902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88280" h="6858000">
                  <a:moveTo>
                    <a:pt x="7458075" y="0"/>
                  </a:moveTo>
                  <a:lnTo>
                    <a:pt x="8788280" y="0"/>
                  </a:lnTo>
                  <a:lnTo>
                    <a:pt x="5373914" y="3623409"/>
                  </a:lnTo>
                  <a:lnTo>
                    <a:pt x="7330642" y="6858000"/>
                  </a:lnTo>
                  <a:lnTo>
                    <a:pt x="828675" y="6858000"/>
                  </a:lnTo>
                  <a:lnTo>
                    <a:pt x="0" y="3629025"/>
                  </a:lnTo>
                  <a:close/>
                </a:path>
              </a:pathLst>
            </a:cu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776739" y="3195459"/>
              <a:ext cx="5854425" cy="1228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 Semilight" panose="020B0402040204020203" pitchFamily="34" charset="0"/>
                </a:rPr>
                <a:t>以矩阵乘法为例来看计算机组成原理知识及应用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64" t="15785" r="14406" b="13966"/>
            <a:stretch>
              <a:fillRect/>
            </a:stretch>
          </p:blipFill>
          <p:spPr>
            <a:xfrm>
              <a:off x="10107999" y="196426"/>
              <a:ext cx="1030391" cy="992535"/>
            </a:xfrm>
            <a:custGeom>
              <a:avLst/>
              <a:gdLst>
                <a:gd name="connsiteX0" fmla="*/ 1102628 w 2205256"/>
                <a:gd name="connsiteY0" fmla="*/ 0 h 2221692"/>
                <a:gd name="connsiteX1" fmla="*/ 2205256 w 2205256"/>
                <a:gd name="connsiteY1" fmla="*/ 1110846 h 2221692"/>
                <a:gd name="connsiteX2" fmla="*/ 1102628 w 2205256"/>
                <a:gd name="connsiteY2" fmla="*/ 2221692 h 2221692"/>
                <a:gd name="connsiteX3" fmla="*/ 0 w 2205256"/>
                <a:gd name="connsiteY3" fmla="*/ 1110846 h 2221692"/>
                <a:gd name="connsiteX4" fmla="*/ 1102628 w 2205256"/>
                <a:gd name="connsiteY4" fmla="*/ 0 h 222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5256" h="2221692">
                  <a:moveTo>
                    <a:pt x="1102628" y="0"/>
                  </a:moveTo>
                  <a:cubicBezTo>
                    <a:pt x="1711593" y="0"/>
                    <a:pt x="2205256" y="497343"/>
                    <a:pt x="2205256" y="1110846"/>
                  </a:cubicBezTo>
                  <a:cubicBezTo>
                    <a:pt x="2205256" y="1724349"/>
                    <a:pt x="1711593" y="2221692"/>
                    <a:pt x="1102628" y="2221692"/>
                  </a:cubicBezTo>
                  <a:cubicBezTo>
                    <a:pt x="493663" y="2221692"/>
                    <a:pt x="0" y="1724349"/>
                    <a:pt x="0" y="1110846"/>
                  </a:cubicBezTo>
                  <a:cubicBezTo>
                    <a:pt x="0" y="497343"/>
                    <a:pt x="493663" y="0"/>
                    <a:pt x="1102628" y="0"/>
                  </a:cubicBezTo>
                  <a:close/>
                </a:path>
              </a:pathLst>
            </a:custGeom>
            <a:effectLst>
              <a:outerShdw blurRad="482600" dist="38100" dir="3000000" algn="tl" rotWithShape="0">
                <a:schemeClr val="tx1">
                  <a:alpha val="13000"/>
                </a:schemeClr>
              </a:outerShdw>
            </a:effectLst>
          </p:spPr>
        </p:pic>
      </p:grp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4920395" y="5462874"/>
            <a:ext cx="4798043" cy="1143000"/>
          </a:xfrm>
        </p:spPr>
        <p:txBody>
          <a:bodyPr>
            <a:norm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</a:rPr>
              <a:t>南开大学 网络空间安全学院 </a:t>
            </a:r>
            <a:endParaRPr lang="en-US" altLang="zh-CN" dirty="0">
              <a:solidFill>
                <a:schemeClr val="bg1"/>
              </a:solidFill>
            </a:endParaRPr>
          </a:p>
          <a:p>
            <a:pPr algn="r"/>
            <a:r>
              <a:rPr lang="zh-CN" altLang="en-US" dirty="0">
                <a:solidFill>
                  <a:schemeClr val="bg1"/>
                </a:solidFill>
              </a:rPr>
              <a:t>李涛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董前琨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05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26174" y="580572"/>
            <a:ext cx="1204686" cy="891137"/>
            <a:chOff x="755202" y="428716"/>
            <a:chExt cx="1204686" cy="891137"/>
          </a:xfrm>
        </p:grpSpPr>
        <p:sp>
          <p:nvSpPr>
            <p:cNvPr id="2" name="矩形 1"/>
            <p:cNvSpPr/>
            <p:nvPr/>
          </p:nvSpPr>
          <p:spPr>
            <a:xfrm>
              <a:off x="755202" y="428716"/>
              <a:ext cx="1204686" cy="891137"/>
            </a:xfrm>
            <a:prstGeom prst="rect">
              <a:avLst/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Freeform 21"/>
            <p:cNvSpPr>
              <a:spLocks noEditPoints="1"/>
            </p:cNvSpPr>
            <p:nvPr/>
          </p:nvSpPr>
          <p:spPr bwMode="auto">
            <a:xfrm>
              <a:off x="1051602" y="590880"/>
              <a:ext cx="568039" cy="566807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24 h 192"/>
                <a:gd name="T12" fmla="*/ 168 w 192"/>
                <a:gd name="T13" fmla="*/ 96 h 192"/>
                <a:gd name="T14" fmla="*/ 96 w 192"/>
                <a:gd name="T15" fmla="*/ 168 h 192"/>
                <a:gd name="T16" fmla="*/ 24 w 192"/>
                <a:gd name="T17" fmla="*/ 96 h 192"/>
                <a:gd name="T18" fmla="*/ 96 w 192"/>
                <a:gd name="T19" fmla="*/ 24 h 192"/>
                <a:gd name="T20" fmla="*/ 140 w 192"/>
                <a:gd name="T21" fmla="*/ 88 h 192"/>
                <a:gd name="T22" fmla="*/ 144 w 192"/>
                <a:gd name="T23" fmla="*/ 96 h 192"/>
                <a:gd name="T24" fmla="*/ 140 w 192"/>
                <a:gd name="T25" fmla="*/ 104 h 192"/>
                <a:gd name="T26" fmla="*/ 116 w 192"/>
                <a:gd name="T27" fmla="*/ 128 h 192"/>
                <a:gd name="T28" fmla="*/ 103 w 192"/>
                <a:gd name="T29" fmla="*/ 131 h 192"/>
                <a:gd name="T30" fmla="*/ 96 w 192"/>
                <a:gd name="T31" fmla="*/ 120 h 192"/>
                <a:gd name="T32" fmla="*/ 96 w 192"/>
                <a:gd name="T33" fmla="*/ 108 h 192"/>
                <a:gd name="T34" fmla="*/ 60 w 192"/>
                <a:gd name="T35" fmla="*/ 108 h 192"/>
                <a:gd name="T36" fmla="*/ 48 w 192"/>
                <a:gd name="T37" fmla="*/ 96 h 192"/>
                <a:gd name="T38" fmla="*/ 60 w 192"/>
                <a:gd name="T39" fmla="*/ 84 h 192"/>
                <a:gd name="T40" fmla="*/ 96 w 192"/>
                <a:gd name="T41" fmla="*/ 84 h 192"/>
                <a:gd name="T42" fmla="*/ 96 w 192"/>
                <a:gd name="T43" fmla="*/ 72 h 192"/>
                <a:gd name="T44" fmla="*/ 103 w 192"/>
                <a:gd name="T45" fmla="*/ 61 h 192"/>
                <a:gd name="T46" fmla="*/ 116 w 192"/>
                <a:gd name="T47" fmla="*/ 64 h 192"/>
                <a:gd name="T48" fmla="*/ 140 w 192"/>
                <a:gd name="T49" fmla="*/ 8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24"/>
                  </a:moveTo>
                  <a:cubicBezTo>
                    <a:pt x="136" y="24"/>
                    <a:pt x="168" y="56"/>
                    <a:pt x="168" y="96"/>
                  </a:cubicBezTo>
                  <a:cubicBezTo>
                    <a:pt x="168" y="136"/>
                    <a:pt x="136" y="168"/>
                    <a:pt x="96" y="168"/>
                  </a:cubicBezTo>
                  <a:cubicBezTo>
                    <a:pt x="56" y="168"/>
                    <a:pt x="24" y="136"/>
                    <a:pt x="24" y="96"/>
                  </a:cubicBezTo>
                  <a:cubicBezTo>
                    <a:pt x="24" y="56"/>
                    <a:pt x="56" y="24"/>
                    <a:pt x="96" y="24"/>
                  </a:cubicBezTo>
                  <a:close/>
                  <a:moveTo>
                    <a:pt x="140" y="88"/>
                  </a:moveTo>
                  <a:cubicBezTo>
                    <a:pt x="143" y="90"/>
                    <a:pt x="144" y="93"/>
                    <a:pt x="144" y="96"/>
                  </a:cubicBezTo>
                  <a:cubicBezTo>
                    <a:pt x="144" y="99"/>
                    <a:pt x="143" y="102"/>
                    <a:pt x="140" y="104"/>
                  </a:cubicBezTo>
                  <a:cubicBezTo>
                    <a:pt x="116" y="128"/>
                    <a:pt x="116" y="128"/>
                    <a:pt x="116" y="128"/>
                  </a:cubicBezTo>
                  <a:cubicBezTo>
                    <a:pt x="113" y="132"/>
                    <a:pt x="108" y="133"/>
                    <a:pt x="103" y="131"/>
                  </a:cubicBezTo>
                  <a:cubicBezTo>
                    <a:pt x="99" y="129"/>
                    <a:pt x="96" y="125"/>
                    <a:pt x="96" y="120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53" y="108"/>
                    <a:pt x="48" y="103"/>
                    <a:pt x="48" y="96"/>
                  </a:cubicBezTo>
                  <a:cubicBezTo>
                    <a:pt x="48" y="89"/>
                    <a:pt x="53" y="84"/>
                    <a:pt x="60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67"/>
                    <a:pt x="99" y="63"/>
                    <a:pt x="103" y="61"/>
                  </a:cubicBezTo>
                  <a:cubicBezTo>
                    <a:pt x="108" y="59"/>
                    <a:pt x="113" y="60"/>
                    <a:pt x="116" y="64"/>
                  </a:cubicBezTo>
                  <a:lnTo>
                    <a:pt x="140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050797" y="580573"/>
            <a:ext cx="9416678" cy="891137"/>
          </a:xfrm>
          <a:prstGeom prst="rect">
            <a:avLst/>
          </a:prstGeom>
          <a:solidFill>
            <a:srgbClr val="9F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1124" y="702976"/>
            <a:ext cx="487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Fira Sans" panose="020B0503050000020004" pitchFamily="34" charset="0"/>
              </a:rPr>
              <a:t>指令级并行</a:t>
            </a:r>
            <a:r>
              <a:rPr lang="en-US" altLang="zh-CN" sz="3600" dirty="0">
                <a:solidFill>
                  <a:schemeClr val="bg1"/>
                </a:solidFill>
                <a:latin typeface="Fira Sans" panose="020B0503050000020004" pitchFamily="34" charset="0"/>
              </a:rPr>
              <a:t>GEMM</a:t>
            </a:r>
            <a:endParaRPr lang="zh-CN" altLang="en-US" sz="3600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  <p:sp>
        <p:nvSpPr>
          <p:cNvPr id="33" name="内容占位符 2"/>
          <p:cNvSpPr txBox="1">
            <a:spLocks/>
          </p:cNvSpPr>
          <p:nvPr/>
        </p:nvSpPr>
        <p:spPr>
          <a:xfrm>
            <a:off x="841906" y="1733142"/>
            <a:ext cx="3479218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9F5387"/>
                </a:solidFill>
              </a:rPr>
              <a:t>Unroll </a:t>
            </a:r>
            <a:r>
              <a:rPr lang="zh-CN" altLang="en-US" dirty="0">
                <a:solidFill>
                  <a:srgbClr val="9F5387"/>
                </a:solidFill>
              </a:rPr>
              <a:t>循环展开次数，控制指令依次发射执行</a:t>
            </a:r>
            <a:endParaRPr lang="en-US" altLang="zh-CN" dirty="0">
              <a:solidFill>
                <a:srgbClr val="9F5387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9F5387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理论上至少有</a:t>
            </a:r>
            <a:r>
              <a:rPr lang="en-US" altLang="zh-CN" dirty="0">
                <a:solidFill>
                  <a:srgbClr val="9F5387"/>
                </a:solidFill>
              </a:rPr>
              <a:t>1</a:t>
            </a:r>
            <a:r>
              <a:rPr lang="zh-CN" altLang="en-US" dirty="0">
                <a:solidFill>
                  <a:srgbClr val="9F5387"/>
                </a:solidFill>
              </a:rPr>
              <a:t>倍的加速比</a:t>
            </a:r>
            <a:endParaRPr lang="en-US" altLang="zh-CN" dirty="0">
              <a:solidFill>
                <a:srgbClr val="9F5387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9F5387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9F5387"/>
              </a:solidFill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161" y="1733142"/>
            <a:ext cx="6946314" cy="435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5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17927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rgbClr val="66666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7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31819" y="93911"/>
            <a:ext cx="12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7779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08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1311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03503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32762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22717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24001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86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-1" y="267857"/>
            <a:ext cx="12192001" cy="584775"/>
            <a:chOff x="0" y="282371"/>
            <a:chExt cx="12192001" cy="584775"/>
          </a:xfrm>
        </p:grpSpPr>
        <p:sp>
          <p:nvSpPr>
            <p:cNvPr id="45" name="文本框 44"/>
            <p:cNvSpPr txBox="1"/>
            <p:nvPr/>
          </p:nvSpPr>
          <p:spPr>
            <a:xfrm>
              <a:off x="3373549" y="282371"/>
              <a:ext cx="5396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考虑</a:t>
              </a:r>
              <a:r>
                <a:rPr lang="en-US" altLang="zh-CN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Cache</a:t>
              </a:r>
              <a:r>
                <a:rPr lang="zh-CN" altLang="en-US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的分块</a:t>
              </a:r>
              <a:r>
                <a:rPr lang="en-US" altLang="zh-CN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GEMM</a:t>
              </a: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0" y="595084"/>
              <a:ext cx="3412165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8808863" y="602338"/>
              <a:ext cx="3383138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内容占位符 2"/>
          <p:cNvSpPr txBox="1">
            <a:spLocks/>
          </p:cNvSpPr>
          <p:nvPr/>
        </p:nvSpPr>
        <p:spPr>
          <a:xfrm>
            <a:off x="3779662" y="1023428"/>
            <a:ext cx="7726537" cy="2176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存储器层次为</a:t>
            </a:r>
            <a:r>
              <a:rPr lang="en-US" altLang="zh-CN" dirty="0">
                <a:solidFill>
                  <a:srgbClr val="9F5387"/>
                </a:solidFill>
              </a:rPr>
              <a:t>【</a:t>
            </a:r>
            <a:r>
              <a:rPr lang="zh-CN" altLang="en-US" dirty="0">
                <a:solidFill>
                  <a:srgbClr val="9F5387"/>
                </a:solidFill>
              </a:rPr>
              <a:t>主存</a:t>
            </a:r>
            <a:r>
              <a:rPr lang="en-US" altLang="zh-CN" dirty="0">
                <a:solidFill>
                  <a:srgbClr val="9F5387"/>
                </a:solidFill>
              </a:rPr>
              <a:t>】-【Cache】-【CPU】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矩阵乘是</a:t>
            </a:r>
            <a:r>
              <a:rPr lang="en-US" altLang="zh-CN" dirty="0">
                <a:solidFill>
                  <a:srgbClr val="9F5387"/>
                </a:solidFill>
              </a:rPr>
              <a:t>A</a:t>
            </a:r>
            <a:r>
              <a:rPr lang="zh-CN" altLang="en-US" dirty="0">
                <a:solidFill>
                  <a:srgbClr val="9F5387"/>
                </a:solidFill>
              </a:rPr>
              <a:t>按行访问，</a:t>
            </a:r>
            <a:r>
              <a:rPr lang="en-US" altLang="zh-CN" dirty="0">
                <a:solidFill>
                  <a:srgbClr val="9F5387"/>
                </a:solidFill>
              </a:rPr>
              <a:t>B</a:t>
            </a:r>
            <a:r>
              <a:rPr lang="zh-CN" altLang="en-US" dirty="0">
                <a:solidFill>
                  <a:srgbClr val="9F5387"/>
                </a:solidFill>
              </a:rPr>
              <a:t>按列访问</a:t>
            </a:r>
            <a:endParaRPr lang="en-US" altLang="zh-CN" dirty="0">
              <a:solidFill>
                <a:srgbClr val="9F5387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9F5387"/>
                </a:solidFill>
              </a:rPr>
              <a:t>cache</a:t>
            </a:r>
            <a:r>
              <a:rPr lang="zh-CN" altLang="en-US" dirty="0">
                <a:solidFill>
                  <a:srgbClr val="9F5387"/>
                </a:solidFill>
              </a:rPr>
              <a:t>很难保证高命中率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分块算法（分成小块子矩阵运算）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19374" y="3474720"/>
            <a:ext cx="2346960" cy="2281574"/>
            <a:chOff x="8155314" y="707782"/>
            <a:chExt cx="3817937" cy="3817937"/>
          </a:xfrm>
        </p:grpSpPr>
        <p:sp>
          <p:nvSpPr>
            <p:cNvPr id="48" name="同心圆 47"/>
            <p:cNvSpPr/>
            <p:nvPr/>
          </p:nvSpPr>
          <p:spPr>
            <a:xfrm>
              <a:off x="8155314" y="707782"/>
              <a:ext cx="3817937" cy="3817937"/>
            </a:xfrm>
            <a:prstGeom prst="donut">
              <a:avLst>
                <a:gd name="adj" fmla="val 7621"/>
              </a:avLst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590779" y="1205629"/>
              <a:ext cx="2947005" cy="2822242"/>
            </a:xfrm>
            <a:prstGeom prst="ellipse">
              <a:avLst/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分块矩阵乘</a:t>
              </a:r>
              <a:endParaRPr lang="zh-HK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107879" y="1041182"/>
            <a:ext cx="3248863" cy="1972927"/>
            <a:chOff x="0" y="0"/>
            <a:chExt cx="1130255" cy="1130255"/>
          </a:xfrm>
        </p:grpSpPr>
        <p:sp>
          <p:nvSpPr>
            <p:cNvPr id="27" name="椭圆形标注 139"/>
            <p:cNvSpPr>
              <a:spLocks noChangeArrowheads="1"/>
            </p:cNvSpPr>
            <p:nvPr/>
          </p:nvSpPr>
          <p:spPr bwMode="auto">
            <a:xfrm flipH="1">
              <a:off x="0" y="0"/>
              <a:ext cx="1130255" cy="1130255"/>
            </a:xfrm>
            <a:prstGeom prst="wedgeEllipseCallout">
              <a:avLst>
                <a:gd name="adj1" fmla="val -225"/>
                <a:gd name="adj2" fmla="val 7309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140"/>
            <p:cNvSpPr>
              <a:spLocks noChangeArrowheads="1"/>
            </p:cNvSpPr>
            <p:nvPr/>
          </p:nvSpPr>
          <p:spPr bwMode="auto">
            <a:xfrm>
              <a:off x="28102" y="293056"/>
              <a:ext cx="1078986" cy="61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保证</a:t>
              </a:r>
              <a:r>
                <a:rPr lang="en-US" altLang="zh-CN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Cache</a:t>
              </a:r>
              <a:r>
                <a:rPr lang="zh-CN" altLang="en-US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访存</a:t>
              </a:r>
              <a:endParaRPr lang="en-US" altLang="zh-CN" sz="266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otumChe" panose="020B0609000101010101" pitchFamily="49" charset="-127"/>
              </a:endParaRPr>
            </a:p>
            <a:p>
              <a:pPr algn="ctr"/>
              <a:r>
                <a:rPr lang="zh-CN" altLang="en-US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命中率</a:t>
              </a:r>
              <a:endParaRPr lang="en-US" altLang="zh-CN" sz="266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otumChe" panose="020B0609000101010101" pitchFamily="49" charset="-127"/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410" y="2027645"/>
            <a:ext cx="5711363" cy="4736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79662" y="3199734"/>
            <a:ext cx="274907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9F5387"/>
                </a:solidFill>
              </a:rPr>
              <a:t>目标：在一个子矩阵（块）被</a:t>
            </a:r>
            <a:r>
              <a:rPr lang="en-US" altLang="zh-CN" sz="2000" dirty="0">
                <a:solidFill>
                  <a:srgbClr val="9F5387"/>
                </a:solidFill>
              </a:rPr>
              <a:t>cache</a:t>
            </a:r>
            <a:r>
              <a:rPr lang="zh-CN" altLang="en-US" sz="2000" dirty="0">
                <a:solidFill>
                  <a:srgbClr val="9F5387"/>
                </a:solidFill>
              </a:rPr>
              <a:t>替换出去之前，最大限度的对其进行数据访问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9F5387"/>
                </a:solidFill>
              </a:rPr>
              <a:t>利用时间局部性，提高</a:t>
            </a:r>
            <a:r>
              <a:rPr lang="en-US" altLang="zh-CN" sz="2000" dirty="0">
                <a:solidFill>
                  <a:srgbClr val="9F5387"/>
                </a:solidFill>
              </a:rPr>
              <a:t>cache</a:t>
            </a:r>
            <a:r>
              <a:rPr lang="zh-CN" altLang="en-US" sz="2000" dirty="0">
                <a:solidFill>
                  <a:srgbClr val="9F5387"/>
                </a:solidFill>
              </a:rPr>
              <a:t>命中率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9F53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3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26174" y="580572"/>
            <a:ext cx="1204686" cy="891137"/>
            <a:chOff x="755202" y="428716"/>
            <a:chExt cx="1204686" cy="891137"/>
          </a:xfrm>
        </p:grpSpPr>
        <p:sp>
          <p:nvSpPr>
            <p:cNvPr id="2" name="矩形 1"/>
            <p:cNvSpPr/>
            <p:nvPr/>
          </p:nvSpPr>
          <p:spPr>
            <a:xfrm>
              <a:off x="755202" y="428716"/>
              <a:ext cx="1204686" cy="891137"/>
            </a:xfrm>
            <a:prstGeom prst="rect">
              <a:avLst/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Freeform 21"/>
            <p:cNvSpPr>
              <a:spLocks noEditPoints="1"/>
            </p:cNvSpPr>
            <p:nvPr/>
          </p:nvSpPr>
          <p:spPr bwMode="auto">
            <a:xfrm>
              <a:off x="1051602" y="590880"/>
              <a:ext cx="568039" cy="566807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24 h 192"/>
                <a:gd name="T12" fmla="*/ 168 w 192"/>
                <a:gd name="T13" fmla="*/ 96 h 192"/>
                <a:gd name="T14" fmla="*/ 96 w 192"/>
                <a:gd name="T15" fmla="*/ 168 h 192"/>
                <a:gd name="T16" fmla="*/ 24 w 192"/>
                <a:gd name="T17" fmla="*/ 96 h 192"/>
                <a:gd name="T18" fmla="*/ 96 w 192"/>
                <a:gd name="T19" fmla="*/ 24 h 192"/>
                <a:gd name="T20" fmla="*/ 140 w 192"/>
                <a:gd name="T21" fmla="*/ 88 h 192"/>
                <a:gd name="T22" fmla="*/ 144 w 192"/>
                <a:gd name="T23" fmla="*/ 96 h 192"/>
                <a:gd name="T24" fmla="*/ 140 w 192"/>
                <a:gd name="T25" fmla="*/ 104 h 192"/>
                <a:gd name="T26" fmla="*/ 116 w 192"/>
                <a:gd name="T27" fmla="*/ 128 h 192"/>
                <a:gd name="T28" fmla="*/ 103 w 192"/>
                <a:gd name="T29" fmla="*/ 131 h 192"/>
                <a:gd name="T30" fmla="*/ 96 w 192"/>
                <a:gd name="T31" fmla="*/ 120 h 192"/>
                <a:gd name="T32" fmla="*/ 96 w 192"/>
                <a:gd name="T33" fmla="*/ 108 h 192"/>
                <a:gd name="T34" fmla="*/ 60 w 192"/>
                <a:gd name="T35" fmla="*/ 108 h 192"/>
                <a:gd name="T36" fmla="*/ 48 w 192"/>
                <a:gd name="T37" fmla="*/ 96 h 192"/>
                <a:gd name="T38" fmla="*/ 60 w 192"/>
                <a:gd name="T39" fmla="*/ 84 h 192"/>
                <a:gd name="T40" fmla="*/ 96 w 192"/>
                <a:gd name="T41" fmla="*/ 84 h 192"/>
                <a:gd name="T42" fmla="*/ 96 w 192"/>
                <a:gd name="T43" fmla="*/ 72 h 192"/>
                <a:gd name="T44" fmla="*/ 103 w 192"/>
                <a:gd name="T45" fmla="*/ 61 h 192"/>
                <a:gd name="T46" fmla="*/ 116 w 192"/>
                <a:gd name="T47" fmla="*/ 64 h 192"/>
                <a:gd name="T48" fmla="*/ 140 w 192"/>
                <a:gd name="T49" fmla="*/ 8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24"/>
                  </a:moveTo>
                  <a:cubicBezTo>
                    <a:pt x="136" y="24"/>
                    <a:pt x="168" y="56"/>
                    <a:pt x="168" y="96"/>
                  </a:cubicBezTo>
                  <a:cubicBezTo>
                    <a:pt x="168" y="136"/>
                    <a:pt x="136" y="168"/>
                    <a:pt x="96" y="168"/>
                  </a:cubicBezTo>
                  <a:cubicBezTo>
                    <a:pt x="56" y="168"/>
                    <a:pt x="24" y="136"/>
                    <a:pt x="24" y="96"/>
                  </a:cubicBezTo>
                  <a:cubicBezTo>
                    <a:pt x="24" y="56"/>
                    <a:pt x="56" y="24"/>
                    <a:pt x="96" y="24"/>
                  </a:cubicBezTo>
                  <a:close/>
                  <a:moveTo>
                    <a:pt x="140" y="88"/>
                  </a:moveTo>
                  <a:cubicBezTo>
                    <a:pt x="143" y="90"/>
                    <a:pt x="144" y="93"/>
                    <a:pt x="144" y="96"/>
                  </a:cubicBezTo>
                  <a:cubicBezTo>
                    <a:pt x="144" y="99"/>
                    <a:pt x="143" y="102"/>
                    <a:pt x="140" y="104"/>
                  </a:cubicBezTo>
                  <a:cubicBezTo>
                    <a:pt x="116" y="128"/>
                    <a:pt x="116" y="128"/>
                    <a:pt x="116" y="128"/>
                  </a:cubicBezTo>
                  <a:cubicBezTo>
                    <a:pt x="113" y="132"/>
                    <a:pt x="108" y="133"/>
                    <a:pt x="103" y="131"/>
                  </a:cubicBezTo>
                  <a:cubicBezTo>
                    <a:pt x="99" y="129"/>
                    <a:pt x="96" y="125"/>
                    <a:pt x="96" y="120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53" y="108"/>
                    <a:pt x="48" y="103"/>
                    <a:pt x="48" y="96"/>
                  </a:cubicBezTo>
                  <a:cubicBezTo>
                    <a:pt x="48" y="89"/>
                    <a:pt x="53" y="84"/>
                    <a:pt x="60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67"/>
                    <a:pt x="99" y="63"/>
                    <a:pt x="103" y="61"/>
                  </a:cubicBezTo>
                  <a:cubicBezTo>
                    <a:pt x="108" y="59"/>
                    <a:pt x="113" y="60"/>
                    <a:pt x="116" y="64"/>
                  </a:cubicBezTo>
                  <a:lnTo>
                    <a:pt x="140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050797" y="580573"/>
            <a:ext cx="9416678" cy="891137"/>
          </a:xfrm>
          <a:prstGeom prst="rect">
            <a:avLst/>
          </a:prstGeom>
          <a:solidFill>
            <a:srgbClr val="9F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27260" y="702976"/>
            <a:ext cx="696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Fira Sans" panose="020B0503050000020004" pitchFamily="34" charset="0"/>
              </a:rPr>
              <a:t>分块的</a:t>
            </a:r>
            <a:r>
              <a:rPr lang="en-US" altLang="zh-CN" sz="3600" dirty="0">
                <a:solidFill>
                  <a:schemeClr val="bg1"/>
                </a:solidFill>
                <a:latin typeface="Fira Sans" panose="020B0503050000020004" pitchFamily="34" charset="0"/>
              </a:rPr>
              <a:t>GEMM</a:t>
            </a:r>
            <a:endParaRPr lang="zh-CN" altLang="en-US" sz="3600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  <p:sp>
        <p:nvSpPr>
          <p:cNvPr id="33" name="内容占位符 2"/>
          <p:cNvSpPr txBox="1">
            <a:spLocks/>
          </p:cNvSpPr>
          <p:nvPr/>
        </p:nvSpPr>
        <p:spPr>
          <a:xfrm>
            <a:off x="841906" y="1733142"/>
            <a:ext cx="10058400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考虑时间、空间的局部性</a:t>
            </a:r>
            <a:endParaRPr lang="en-US" altLang="zh-CN" dirty="0">
              <a:solidFill>
                <a:srgbClr val="9F5387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6" y="2225040"/>
            <a:ext cx="7209214" cy="4367226"/>
          </a:xfrm>
          <a:prstGeom prst="rect">
            <a:avLst/>
          </a:prstGeom>
        </p:spPr>
      </p:pic>
      <p:pic>
        <p:nvPicPr>
          <p:cNvPr id="10" name="内容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44" y="3153559"/>
            <a:ext cx="4999456" cy="12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4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17927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rgbClr val="66666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7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31819" y="93911"/>
            <a:ext cx="12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7779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08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1311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03503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32762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22717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24001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86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-1" y="267857"/>
            <a:ext cx="12192001" cy="584775"/>
            <a:chOff x="0" y="282371"/>
            <a:chExt cx="12192001" cy="584775"/>
          </a:xfrm>
        </p:grpSpPr>
        <p:sp>
          <p:nvSpPr>
            <p:cNvPr id="45" name="文本框 44"/>
            <p:cNvSpPr txBox="1"/>
            <p:nvPr/>
          </p:nvSpPr>
          <p:spPr>
            <a:xfrm>
              <a:off x="3373549" y="282371"/>
              <a:ext cx="5396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多处理器并行的分块</a:t>
              </a:r>
              <a:r>
                <a:rPr lang="en-US" altLang="zh-CN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GEMM</a:t>
              </a: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0" y="595084"/>
              <a:ext cx="3412165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8808863" y="602338"/>
              <a:ext cx="3383138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内容占位符 2"/>
          <p:cNvSpPr txBox="1">
            <a:spLocks/>
          </p:cNvSpPr>
          <p:nvPr/>
        </p:nvSpPr>
        <p:spPr>
          <a:xfrm>
            <a:off x="3779662" y="1023428"/>
            <a:ext cx="7726537" cy="2176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综合利用多核处理器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9F5387"/>
                </a:solidFill>
              </a:rPr>
              <a:t>#pragma </a:t>
            </a:r>
            <a:r>
              <a:rPr lang="en-US" altLang="zh-CN" dirty="0" err="1">
                <a:solidFill>
                  <a:srgbClr val="9F5387"/>
                </a:solidFill>
              </a:rPr>
              <a:t>omp</a:t>
            </a:r>
            <a:r>
              <a:rPr lang="en-US" altLang="zh-CN" dirty="0">
                <a:solidFill>
                  <a:srgbClr val="9F5387"/>
                </a:solidFill>
              </a:rPr>
              <a:t> parallel for // </a:t>
            </a:r>
            <a:r>
              <a:rPr lang="zh-CN" altLang="en-US" dirty="0">
                <a:solidFill>
                  <a:srgbClr val="9F5387"/>
                </a:solidFill>
              </a:rPr>
              <a:t>当前主线程将此</a:t>
            </a:r>
            <a:r>
              <a:rPr lang="en-US" altLang="zh-CN" dirty="0">
                <a:solidFill>
                  <a:srgbClr val="9F5387"/>
                </a:solidFill>
              </a:rPr>
              <a:t>for</a:t>
            </a:r>
            <a:r>
              <a:rPr lang="zh-CN" altLang="en-US" dirty="0">
                <a:solidFill>
                  <a:srgbClr val="9F5387"/>
                </a:solidFill>
              </a:rPr>
              <a:t>循环开多线程并行运行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线程数一般默认为</a:t>
            </a:r>
            <a:r>
              <a:rPr lang="en-US" altLang="zh-CN" dirty="0">
                <a:solidFill>
                  <a:srgbClr val="9F5387"/>
                </a:solidFill>
              </a:rPr>
              <a:t>4</a:t>
            </a:r>
            <a:r>
              <a:rPr lang="zh-CN" altLang="en-US" dirty="0">
                <a:solidFill>
                  <a:srgbClr val="9F5387"/>
                </a:solidFill>
              </a:rPr>
              <a:t>，也可以自行修改配置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9F5387"/>
                </a:solidFill>
              </a:rPr>
              <a:t>Visual Studio</a:t>
            </a:r>
            <a:r>
              <a:rPr lang="zh-CN" altLang="en-US" dirty="0">
                <a:solidFill>
                  <a:srgbClr val="9F5387"/>
                </a:solidFill>
              </a:rPr>
              <a:t>编译是需要将</a:t>
            </a:r>
            <a:r>
              <a:rPr lang="en-US" altLang="zh-CN" dirty="0" err="1">
                <a:solidFill>
                  <a:srgbClr val="9F5387"/>
                </a:solidFill>
              </a:rPr>
              <a:t>OpenMP</a:t>
            </a:r>
            <a:r>
              <a:rPr lang="zh-CN" altLang="en-US" dirty="0">
                <a:solidFill>
                  <a:srgbClr val="9F5387"/>
                </a:solidFill>
              </a:rPr>
              <a:t>支持打开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19374" y="3474720"/>
            <a:ext cx="2346960" cy="2281574"/>
            <a:chOff x="8155314" y="707782"/>
            <a:chExt cx="3817937" cy="3817937"/>
          </a:xfrm>
        </p:grpSpPr>
        <p:sp>
          <p:nvSpPr>
            <p:cNvPr id="48" name="同心圆 47"/>
            <p:cNvSpPr/>
            <p:nvPr/>
          </p:nvSpPr>
          <p:spPr>
            <a:xfrm>
              <a:off x="8155314" y="707782"/>
              <a:ext cx="3817937" cy="3817937"/>
            </a:xfrm>
            <a:prstGeom prst="donut">
              <a:avLst>
                <a:gd name="adj" fmla="val 7621"/>
              </a:avLst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590779" y="1205629"/>
              <a:ext cx="2947005" cy="2822242"/>
            </a:xfrm>
            <a:prstGeom prst="ellipse">
              <a:avLst/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并行矩阵乘</a:t>
              </a:r>
              <a:endParaRPr lang="zh-HK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107879" y="1041182"/>
            <a:ext cx="3248863" cy="1972927"/>
            <a:chOff x="0" y="0"/>
            <a:chExt cx="1130255" cy="1130255"/>
          </a:xfrm>
        </p:grpSpPr>
        <p:sp>
          <p:nvSpPr>
            <p:cNvPr id="27" name="椭圆形标注 139"/>
            <p:cNvSpPr>
              <a:spLocks noChangeArrowheads="1"/>
            </p:cNvSpPr>
            <p:nvPr/>
          </p:nvSpPr>
          <p:spPr bwMode="auto">
            <a:xfrm flipH="1">
              <a:off x="0" y="0"/>
              <a:ext cx="1130255" cy="1130255"/>
            </a:xfrm>
            <a:prstGeom prst="wedgeEllipseCallout">
              <a:avLst>
                <a:gd name="adj1" fmla="val -225"/>
                <a:gd name="adj2" fmla="val 7309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140"/>
            <p:cNvSpPr>
              <a:spLocks noChangeArrowheads="1"/>
            </p:cNvSpPr>
            <p:nvPr/>
          </p:nvSpPr>
          <p:spPr bwMode="auto">
            <a:xfrm>
              <a:off x="28102" y="293056"/>
              <a:ext cx="1078986" cy="61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多核处理器</a:t>
              </a:r>
              <a:endParaRPr lang="en-US" altLang="zh-CN" sz="266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otumChe" panose="020B0609000101010101" pitchFamily="49" charset="-127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850" y="3933614"/>
            <a:ext cx="6754926" cy="197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5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26174" y="580572"/>
            <a:ext cx="1204686" cy="891137"/>
            <a:chOff x="755202" y="428716"/>
            <a:chExt cx="1204686" cy="891137"/>
          </a:xfrm>
        </p:grpSpPr>
        <p:sp>
          <p:nvSpPr>
            <p:cNvPr id="2" name="矩形 1"/>
            <p:cNvSpPr/>
            <p:nvPr/>
          </p:nvSpPr>
          <p:spPr>
            <a:xfrm>
              <a:off x="755202" y="428716"/>
              <a:ext cx="1204686" cy="891137"/>
            </a:xfrm>
            <a:prstGeom prst="rect">
              <a:avLst/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Freeform 21"/>
            <p:cNvSpPr>
              <a:spLocks noEditPoints="1"/>
            </p:cNvSpPr>
            <p:nvPr/>
          </p:nvSpPr>
          <p:spPr bwMode="auto">
            <a:xfrm>
              <a:off x="1051602" y="590880"/>
              <a:ext cx="568039" cy="566807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24 h 192"/>
                <a:gd name="T12" fmla="*/ 168 w 192"/>
                <a:gd name="T13" fmla="*/ 96 h 192"/>
                <a:gd name="T14" fmla="*/ 96 w 192"/>
                <a:gd name="T15" fmla="*/ 168 h 192"/>
                <a:gd name="T16" fmla="*/ 24 w 192"/>
                <a:gd name="T17" fmla="*/ 96 h 192"/>
                <a:gd name="T18" fmla="*/ 96 w 192"/>
                <a:gd name="T19" fmla="*/ 24 h 192"/>
                <a:gd name="T20" fmla="*/ 140 w 192"/>
                <a:gd name="T21" fmla="*/ 88 h 192"/>
                <a:gd name="T22" fmla="*/ 144 w 192"/>
                <a:gd name="T23" fmla="*/ 96 h 192"/>
                <a:gd name="T24" fmla="*/ 140 w 192"/>
                <a:gd name="T25" fmla="*/ 104 h 192"/>
                <a:gd name="T26" fmla="*/ 116 w 192"/>
                <a:gd name="T27" fmla="*/ 128 h 192"/>
                <a:gd name="T28" fmla="*/ 103 w 192"/>
                <a:gd name="T29" fmla="*/ 131 h 192"/>
                <a:gd name="T30" fmla="*/ 96 w 192"/>
                <a:gd name="T31" fmla="*/ 120 h 192"/>
                <a:gd name="T32" fmla="*/ 96 w 192"/>
                <a:gd name="T33" fmla="*/ 108 h 192"/>
                <a:gd name="T34" fmla="*/ 60 w 192"/>
                <a:gd name="T35" fmla="*/ 108 h 192"/>
                <a:gd name="T36" fmla="*/ 48 w 192"/>
                <a:gd name="T37" fmla="*/ 96 h 192"/>
                <a:gd name="T38" fmla="*/ 60 w 192"/>
                <a:gd name="T39" fmla="*/ 84 h 192"/>
                <a:gd name="T40" fmla="*/ 96 w 192"/>
                <a:gd name="T41" fmla="*/ 84 h 192"/>
                <a:gd name="T42" fmla="*/ 96 w 192"/>
                <a:gd name="T43" fmla="*/ 72 h 192"/>
                <a:gd name="T44" fmla="*/ 103 w 192"/>
                <a:gd name="T45" fmla="*/ 61 h 192"/>
                <a:gd name="T46" fmla="*/ 116 w 192"/>
                <a:gd name="T47" fmla="*/ 64 h 192"/>
                <a:gd name="T48" fmla="*/ 140 w 192"/>
                <a:gd name="T49" fmla="*/ 8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24"/>
                  </a:moveTo>
                  <a:cubicBezTo>
                    <a:pt x="136" y="24"/>
                    <a:pt x="168" y="56"/>
                    <a:pt x="168" y="96"/>
                  </a:cubicBezTo>
                  <a:cubicBezTo>
                    <a:pt x="168" y="136"/>
                    <a:pt x="136" y="168"/>
                    <a:pt x="96" y="168"/>
                  </a:cubicBezTo>
                  <a:cubicBezTo>
                    <a:pt x="56" y="168"/>
                    <a:pt x="24" y="136"/>
                    <a:pt x="24" y="96"/>
                  </a:cubicBezTo>
                  <a:cubicBezTo>
                    <a:pt x="24" y="56"/>
                    <a:pt x="56" y="24"/>
                    <a:pt x="96" y="24"/>
                  </a:cubicBezTo>
                  <a:close/>
                  <a:moveTo>
                    <a:pt x="140" y="88"/>
                  </a:moveTo>
                  <a:cubicBezTo>
                    <a:pt x="143" y="90"/>
                    <a:pt x="144" y="93"/>
                    <a:pt x="144" y="96"/>
                  </a:cubicBezTo>
                  <a:cubicBezTo>
                    <a:pt x="144" y="99"/>
                    <a:pt x="143" y="102"/>
                    <a:pt x="140" y="104"/>
                  </a:cubicBezTo>
                  <a:cubicBezTo>
                    <a:pt x="116" y="128"/>
                    <a:pt x="116" y="128"/>
                    <a:pt x="116" y="128"/>
                  </a:cubicBezTo>
                  <a:cubicBezTo>
                    <a:pt x="113" y="132"/>
                    <a:pt x="108" y="133"/>
                    <a:pt x="103" y="131"/>
                  </a:cubicBezTo>
                  <a:cubicBezTo>
                    <a:pt x="99" y="129"/>
                    <a:pt x="96" y="125"/>
                    <a:pt x="96" y="120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53" y="108"/>
                    <a:pt x="48" y="103"/>
                    <a:pt x="48" y="96"/>
                  </a:cubicBezTo>
                  <a:cubicBezTo>
                    <a:pt x="48" y="89"/>
                    <a:pt x="53" y="84"/>
                    <a:pt x="60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67"/>
                    <a:pt x="99" y="63"/>
                    <a:pt x="103" y="61"/>
                  </a:cubicBezTo>
                  <a:cubicBezTo>
                    <a:pt x="108" y="59"/>
                    <a:pt x="113" y="60"/>
                    <a:pt x="116" y="64"/>
                  </a:cubicBezTo>
                  <a:lnTo>
                    <a:pt x="140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050797" y="580573"/>
            <a:ext cx="9416678" cy="891137"/>
          </a:xfrm>
          <a:prstGeom prst="rect">
            <a:avLst/>
          </a:prstGeom>
          <a:solidFill>
            <a:srgbClr val="9F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27260" y="702976"/>
            <a:ext cx="696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Fira Sans" panose="020B0503050000020004" pitchFamily="34" charset="0"/>
              </a:rPr>
              <a:t>多处理器并行的分块</a:t>
            </a:r>
            <a:r>
              <a:rPr lang="en-US" altLang="zh-CN" sz="3600" dirty="0">
                <a:solidFill>
                  <a:schemeClr val="bg1"/>
                </a:solidFill>
                <a:latin typeface="Fira Sans" panose="020B0503050000020004" pitchFamily="34" charset="0"/>
              </a:rPr>
              <a:t>GEMM</a:t>
            </a:r>
          </a:p>
        </p:txBody>
      </p:sp>
      <p:sp>
        <p:nvSpPr>
          <p:cNvPr id="33" name="内容占位符 2"/>
          <p:cNvSpPr txBox="1">
            <a:spLocks/>
          </p:cNvSpPr>
          <p:nvPr/>
        </p:nvSpPr>
        <p:spPr>
          <a:xfrm>
            <a:off x="841906" y="1733142"/>
            <a:ext cx="10058400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此处采用默认的</a:t>
            </a:r>
            <a:r>
              <a:rPr lang="en-US" altLang="zh-CN" dirty="0">
                <a:solidFill>
                  <a:srgbClr val="9F5387"/>
                </a:solidFill>
              </a:rPr>
              <a:t>4</a:t>
            </a:r>
            <a:r>
              <a:rPr lang="zh-CN" altLang="en-US" dirty="0">
                <a:solidFill>
                  <a:srgbClr val="9F5387"/>
                </a:solidFill>
              </a:rPr>
              <a:t>个处理器开</a:t>
            </a:r>
            <a:r>
              <a:rPr lang="en-US" altLang="zh-CN" dirty="0">
                <a:solidFill>
                  <a:srgbClr val="9F5387"/>
                </a:solidFill>
              </a:rPr>
              <a:t>4</a:t>
            </a:r>
            <a:r>
              <a:rPr lang="zh-CN" altLang="en-US" dirty="0">
                <a:solidFill>
                  <a:srgbClr val="9F5387"/>
                </a:solidFill>
              </a:rPr>
              <a:t>个线程并行</a:t>
            </a:r>
            <a:endParaRPr lang="en-US" altLang="zh-CN" dirty="0">
              <a:solidFill>
                <a:srgbClr val="9F5387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74" y="2915727"/>
            <a:ext cx="63150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9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5" name="Group 5"/>
          <p:cNvGrpSpPr>
            <a:grpSpLocks/>
          </p:cNvGrpSpPr>
          <p:nvPr/>
        </p:nvGrpSpPr>
        <p:grpSpPr bwMode="auto">
          <a:xfrm>
            <a:off x="1815890" y="1075154"/>
            <a:ext cx="8553965" cy="8931848"/>
            <a:chOff x="0" y="0"/>
            <a:chExt cx="7258050" cy="7258050"/>
          </a:xfrm>
        </p:grpSpPr>
        <p:sp>
          <p:nvSpPr>
            <p:cNvPr id="15366" name="空心弧 1"/>
            <p:cNvSpPr>
              <a:spLocks noChangeArrowheads="1"/>
            </p:cNvSpPr>
            <p:nvPr/>
          </p:nvSpPr>
          <p:spPr bwMode="auto">
            <a:xfrm>
              <a:off x="0" y="0"/>
              <a:ext cx="7258050" cy="7258050"/>
            </a:xfrm>
            <a:custGeom>
              <a:avLst/>
              <a:gdLst>
                <a:gd name="G0" fmla="+- 9625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625"/>
                <a:gd name="G18" fmla="*/ 9625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9625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9625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87 w 21600"/>
                <a:gd name="T15" fmla="*/ 10800 h 21600"/>
                <a:gd name="T16" fmla="*/ 10800 w 21600"/>
                <a:gd name="T17" fmla="*/ 1175 h 21600"/>
                <a:gd name="T18" fmla="*/ 21013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175" y="10800"/>
                  </a:moveTo>
                  <a:cubicBezTo>
                    <a:pt x="1175" y="5484"/>
                    <a:pt x="5484" y="1175"/>
                    <a:pt x="10800" y="1175"/>
                  </a:cubicBezTo>
                  <a:cubicBezTo>
                    <a:pt x="16115" y="1175"/>
                    <a:pt x="20425" y="5484"/>
                    <a:pt x="20425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799"/>
                  </a:cubicBezTo>
                  <a:close/>
                </a:path>
              </a:pathLst>
            </a:custGeom>
            <a:solidFill>
              <a:srgbClr val="9F5387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prstClr val="black"/>
                </a:solidFill>
              </a:endParaRPr>
            </a:p>
          </p:txBody>
        </p:sp>
        <p:sp>
          <p:nvSpPr>
            <p:cNvPr id="15367" name="空心弧 76"/>
            <p:cNvSpPr>
              <a:spLocks noChangeArrowheads="1"/>
            </p:cNvSpPr>
            <p:nvPr/>
          </p:nvSpPr>
          <p:spPr bwMode="auto">
            <a:xfrm>
              <a:off x="750094" y="750094"/>
              <a:ext cx="5757862" cy="5757862"/>
            </a:xfrm>
            <a:custGeom>
              <a:avLst/>
              <a:gdLst>
                <a:gd name="G0" fmla="+- 9289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289"/>
                <a:gd name="G18" fmla="*/ 9289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9289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9289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755 w 21600"/>
                <a:gd name="T15" fmla="*/ 10800 h 21600"/>
                <a:gd name="T16" fmla="*/ 10800 w 21600"/>
                <a:gd name="T17" fmla="*/ 1511 h 21600"/>
                <a:gd name="T18" fmla="*/ 20845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511" y="10800"/>
                  </a:moveTo>
                  <a:cubicBezTo>
                    <a:pt x="1511" y="5669"/>
                    <a:pt x="5669" y="1511"/>
                    <a:pt x="10800" y="1511"/>
                  </a:cubicBezTo>
                  <a:cubicBezTo>
                    <a:pt x="15930" y="1511"/>
                    <a:pt x="20089" y="5669"/>
                    <a:pt x="20089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799"/>
                  </a:cubicBezTo>
                  <a:close/>
                </a:path>
              </a:pathLst>
            </a:custGeom>
            <a:solidFill>
              <a:srgbClr val="9F5387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prstClr val="black"/>
                </a:solidFill>
              </a:endParaRPr>
            </a:p>
          </p:txBody>
        </p:sp>
        <p:sp>
          <p:nvSpPr>
            <p:cNvPr id="15368" name="空心弧 102"/>
            <p:cNvSpPr>
              <a:spLocks noChangeArrowheads="1"/>
            </p:cNvSpPr>
            <p:nvPr/>
          </p:nvSpPr>
          <p:spPr bwMode="auto">
            <a:xfrm>
              <a:off x="1502569" y="1504950"/>
              <a:ext cx="4258866" cy="4258866"/>
            </a:xfrm>
            <a:custGeom>
              <a:avLst/>
              <a:gdLst>
                <a:gd name="G0" fmla="+- 8613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613"/>
                <a:gd name="G18" fmla="*/ 8613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8613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8613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093 w 21600"/>
                <a:gd name="T15" fmla="*/ 10800 h 21600"/>
                <a:gd name="T16" fmla="*/ 10800 w 21600"/>
                <a:gd name="T17" fmla="*/ 2187 h 21600"/>
                <a:gd name="T18" fmla="*/ 20507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187" y="10800"/>
                  </a:moveTo>
                  <a:cubicBezTo>
                    <a:pt x="2187" y="6043"/>
                    <a:pt x="6043" y="2187"/>
                    <a:pt x="10800" y="2187"/>
                  </a:cubicBezTo>
                  <a:cubicBezTo>
                    <a:pt x="15556" y="2187"/>
                    <a:pt x="19413" y="6043"/>
                    <a:pt x="19413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799"/>
                  </a:cubicBezTo>
                  <a:close/>
                </a:path>
              </a:pathLst>
            </a:custGeom>
            <a:solidFill>
              <a:srgbClr val="9F5387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prstClr val="black"/>
                </a:solidFill>
              </a:endParaRPr>
            </a:p>
          </p:txBody>
        </p:sp>
        <p:sp>
          <p:nvSpPr>
            <p:cNvPr id="15369" name="空心弧 115"/>
            <p:cNvSpPr>
              <a:spLocks noChangeArrowheads="1"/>
            </p:cNvSpPr>
            <p:nvPr/>
          </p:nvSpPr>
          <p:spPr bwMode="auto">
            <a:xfrm>
              <a:off x="2255044" y="2275284"/>
              <a:ext cx="2745581" cy="2745581"/>
            </a:xfrm>
            <a:custGeom>
              <a:avLst/>
              <a:gdLst>
                <a:gd name="G0" fmla="+- 7574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7574"/>
                <a:gd name="G18" fmla="*/ 7574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7574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7574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13 w 21600"/>
                <a:gd name="T15" fmla="*/ 10800 h 21600"/>
                <a:gd name="T16" fmla="*/ 10800 w 21600"/>
                <a:gd name="T17" fmla="*/ 3226 h 21600"/>
                <a:gd name="T18" fmla="*/ 19987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26" y="10800"/>
                  </a:moveTo>
                  <a:cubicBezTo>
                    <a:pt x="3226" y="6616"/>
                    <a:pt x="6616" y="3226"/>
                    <a:pt x="10800" y="3226"/>
                  </a:cubicBezTo>
                  <a:cubicBezTo>
                    <a:pt x="14983" y="3226"/>
                    <a:pt x="18374" y="6616"/>
                    <a:pt x="18374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799"/>
                  </a:cubicBezTo>
                  <a:close/>
                </a:path>
              </a:pathLst>
            </a:custGeom>
            <a:solidFill>
              <a:srgbClr val="9F5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15370" name="Group 10"/>
          <p:cNvGrpSpPr>
            <a:grpSpLocks/>
          </p:cNvGrpSpPr>
          <p:nvPr/>
        </p:nvGrpSpPr>
        <p:grpSpPr bwMode="auto">
          <a:xfrm>
            <a:off x="-106680" y="4802675"/>
            <a:ext cx="12192000" cy="2218267"/>
            <a:chOff x="0" y="0"/>
            <a:chExt cx="9144000" cy="1664035"/>
          </a:xfrm>
          <a:solidFill>
            <a:srgbClr val="9F5387"/>
          </a:solidFill>
        </p:grpSpPr>
        <p:sp>
          <p:nvSpPr>
            <p:cNvPr id="15371" name="矩形 116"/>
            <p:cNvSpPr>
              <a:spLocks noChangeArrowheads="1"/>
            </p:cNvSpPr>
            <p:nvPr/>
          </p:nvSpPr>
          <p:spPr bwMode="auto">
            <a:xfrm flipH="1">
              <a:off x="0" y="463886"/>
              <a:ext cx="9144000" cy="12001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5372" name="等腰三角形 117"/>
            <p:cNvSpPr>
              <a:spLocks noChangeArrowheads="1"/>
            </p:cNvSpPr>
            <p:nvPr/>
          </p:nvSpPr>
          <p:spPr bwMode="auto">
            <a:xfrm flipH="1">
              <a:off x="4273417" y="0"/>
              <a:ext cx="670058" cy="463886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5373" name="等腰三角形 129"/>
            <p:cNvSpPr>
              <a:spLocks noChangeArrowheads="1"/>
            </p:cNvSpPr>
            <p:nvPr/>
          </p:nvSpPr>
          <p:spPr bwMode="auto">
            <a:xfrm flipH="1">
              <a:off x="4392479" y="193430"/>
              <a:ext cx="431933" cy="29903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</p:grpSp>
      <p:sp>
        <p:nvSpPr>
          <p:cNvPr id="15377" name="矩形 133"/>
          <p:cNvSpPr>
            <a:spLocks noChangeArrowheads="1"/>
          </p:cNvSpPr>
          <p:nvPr/>
        </p:nvSpPr>
        <p:spPr bwMode="auto">
          <a:xfrm>
            <a:off x="2900732" y="5770288"/>
            <a:ext cx="6489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Aft>
                <a:spcPts val="800"/>
              </a:spcAft>
            </a:pPr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otumChe" panose="020B0609000101010101" pitchFamily="49" charset="-127"/>
              </a:rPr>
              <a:t>计算机系统</a:t>
            </a:r>
            <a:endParaRPr 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otumChe" panose="020B0609000101010101" pitchFamily="49" charset="-127"/>
            </a:endParaRPr>
          </a:p>
        </p:txBody>
      </p:sp>
      <p:grpSp>
        <p:nvGrpSpPr>
          <p:cNvPr id="15378" name="Group 18"/>
          <p:cNvGrpSpPr>
            <a:grpSpLocks/>
          </p:cNvGrpSpPr>
          <p:nvPr/>
        </p:nvGrpSpPr>
        <p:grpSpPr bwMode="auto">
          <a:xfrm>
            <a:off x="9167757" y="1907275"/>
            <a:ext cx="1642003" cy="1644158"/>
            <a:chOff x="0" y="0"/>
            <a:chExt cx="1210840" cy="1210840"/>
          </a:xfrm>
        </p:grpSpPr>
        <p:sp>
          <p:nvSpPr>
            <p:cNvPr id="15379" name="椭圆形标注 3"/>
            <p:cNvSpPr>
              <a:spLocks noChangeArrowheads="1"/>
            </p:cNvSpPr>
            <p:nvPr/>
          </p:nvSpPr>
          <p:spPr bwMode="auto">
            <a:xfrm>
              <a:off x="0" y="0"/>
              <a:ext cx="1210840" cy="1210840"/>
            </a:xfrm>
            <a:prstGeom prst="wedgeEllipseCallout">
              <a:avLst>
                <a:gd name="adj1" fmla="val -132104"/>
                <a:gd name="adj2" fmla="val -3000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5380" name="矩形 134"/>
            <p:cNvSpPr>
              <a:spLocks noChangeArrowheads="1"/>
            </p:cNvSpPr>
            <p:nvPr/>
          </p:nvSpPr>
          <p:spPr bwMode="auto">
            <a:xfrm>
              <a:off x="287359" y="215955"/>
              <a:ext cx="639742" cy="67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多核</a:t>
              </a:r>
              <a:endParaRPr lang="en-US" altLang="zh-CN" sz="266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otumChe" panose="020B0609000101010101" pitchFamily="49" charset="-127"/>
              </a:endParaRPr>
            </a:p>
            <a:p>
              <a:pPr algn="ctr"/>
              <a:r>
                <a:rPr lang="zh-CN" altLang="en-US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并行</a:t>
              </a:r>
            </a:p>
          </p:txBody>
        </p:sp>
      </p:grpSp>
      <p:grpSp>
        <p:nvGrpSpPr>
          <p:cNvPr id="15384" name="Group 24"/>
          <p:cNvGrpSpPr>
            <a:grpSpLocks/>
          </p:cNvGrpSpPr>
          <p:nvPr/>
        </p:nvGrpSpPr>
        <p:grpSpPr bwMode="auto">
          <a:xfrm>
            <a:off x="2626441" y="1198918"/>
            <a:ext cx="1507066" cy="1507067"/>
            <a:chOff x="0" y="0"/>
            <a:chExt cx="1130255" cy="1130255"/>
          </a:xfrm>
        </p:grpSpPr>
        <p:sp>
          <p:nvSpPr>
            <p:cNvPr id="15385" name="椭圆形标注 139"/>
            <p:cNvSpPr>
              <a:spLocks noChangeArrowheads="1"/>
            </p:cNvSpPr>
            <p:nvPr/>
          </p:nvSpPr>
          <p:spPr bwMode="auto">
            <a:xfrm flipH="1">
              <a:off x="0" y="0"/>
              <a:ext cx="1130255" cy="1130255"/>
            </a:xfrm>
            <a:prstGeom prst="wedgeEllipseCallout">
              <a:avLst>
                <a:gd name="adj1" fmla="val -89898"/>
                <a:gd name="adj2" fmla="val 7482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6" name="矩形 140"/>
            <p:cNvSpPr>
              <a:spLocks noChangeArrowheads="1"/>
            </p:cNvSpPr>
            <p:nvPr/>
          </p:nvSpPr>
          <p:spPr bwMode="auto">
            <a:xfrm>
              <a:off x="132643" y="188811"/>
              <a:ext cx="883861" cy="684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Cache</a:t>
              </a:r>
            </a:p>
            <a:p>
              <a:pPr algn="ctr"/>
              <a:r>
                <a:rPr lang="zh-CN" altLang="en-US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分块</a:t>
              </a:r>
            </a:p>
          </p:txBody>
        </p:sp>
      </p:grpSp>
      <p:grpSp>
        <p:nvGrpSpPr>
          <p:cNvPr id="30" name="Group 18"/>
          <p:cNvGrpSpPr>
            <a:grpSpLocks/>
          </p:cNvGrpSpPr>
          <p:nvPr/>
        </p:nvGrpSpPr>
        <p:grpSpPr bwMode="auto">
          <a:xfrm>
            <a:off x="6941971" y="3178638"/>
            <a:ext cx="1612900" cy="1615017"/>
            <a:chOff x="0" y="0"/>
            <a:chExt cx="1210840" cy="1210840"/>
          </a:xfrm>
        </p:grpSpPr>
        <p:sp>
          <p:nvSpPr>
            <p:cNvPr id="31" name="椭圆形标注 3"/>
            <p:cNvSpPr>
              <a:spLocks noChangeArrowheads="1"/>
            </p:cNvSpPr>
            <p:nvPr/>
          </p:nvSpPr>
          <p:spPr bwMode="auto">
            <a:xfrm>
              <a:off x="0" y="0"/>
              <a:ext cx="1210840" cy="1210840"/>
            </a:xfrm>
            <a:prstGeom prst="wedgeEllipseCallout">
              <a:avLst>
                <a:gd name="adj1" fmla="val -65529"/>
                <a:gd name="adj2" fmla="val 43275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2" name="矩形 134"/>
            <p:cNvSpPr>
              <a:spLocks noChangeArrowheads="1"/>
            </p:cNvSpPr>
            <p:nvPr/>
          </p:nvSpPr>
          <p:spPr bwMode="auto">
            <a:xfrm>
              <a:off x="281589" y="215955"/>
              <a:ext cx="651285" cy="684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子字</a:t>
              </a:r>
              <a:endParaRPr lang="en-US" altLang="zh-CN" sz="266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otumChe" panose="020B0609000101010101" pitchFamily="49" charset="-127"/>
              </a:endParaRPr>
            </a:p>
            <a:p>
              <a:pPr algn="ctr"/>
              <a:r>
                <a:rPr lang="zh-CN" altLang="en-US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并行</a:t>
              </a:r>
            </a:p>
          </p:txBody>
        </p:sp>
      </p:grpSp>
      <p:grpSp>
        <p:nvGrpSpPr>
          <p:cNvPr id="33" name="Group 24"/>
          <p:cNvGrpSpPr>
            <a:grpSpLocks/>
          </p:cNvGrpSpPr>
          <p:nvPr/>
        </p:nvGrpSpPr>
        <p:grpSpPr bwMode="auto">
          <a:xfrm>
            <a:off x="2558683" y="2829748"/>
            <a:ext cx="1972928" cy="1972927"/>
            <a:chOff x="0" y="0"/>
            <a:chExt cx="1130255" cy="1130255"/>
          </a:xfrm>
        </p:grpSpPr>
        <p:sp>
          <p:nvSpPr>
            <p:cNvPr id="34" name="椭圆形标注 139"/>
            <p:cNvSpPr>
              <a:spLocks noChangeArrowheads="1"/>
            </p:cNvSpPr>
            <p:nvPr/>
          </p:nvSpPr>
          <p:spPr bwMode="auto">
            <a:xfrm flipH="1">
              <a:off x="0" y="0"/>
              <a:ext cx="1130255" cy="1130255"/>
            </a:xfrm>
            <a:prstGeom prst="wedgeEllipseCallout">
              <a:avLst>
                <a:gd name="adj1" fmla="val -69181"/>
                <a:gd name="adj2" fmla="val 20235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140"/>
            <p:cNvSpPr>
              <a:spLocks noChangeArrowheads="1"/>
            </p:cNvSpPr>
            <p:nvPr/>
          </p:nvSpPr>
          <p:spPr bwMode="auto">
            <a:xfrm>
              <a:off x="226465" y="287349"/>
              <a:ext cx="692606" cy="523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指令级</a:t>
              </a:r>
              <a:endParaRPr lang="en-US" altLang="zh-CN" sz="266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otumChe" panose="020B0609000101010101" pitchFamily="49" charset="-127"/>
              </a:endParaRPr>
            </a:p>
            <a:p>
              <a:pPr algn="ctr"/>
              <a:r>
                <a:rPr lang="zh-CN" altLang="en-US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并行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8593" y="178380"/>
            <a:ext cx="12192001" cy="584775"/>
            <a:chOff x="0" y="282371"/>
            <a:chExt cx="12192001" cy="584775"/>
          </a:xfrm>
        </p:grpSpPr>
        <p:sp>
          <p:nvSpPr>
            <p:cNvPr id="37" name="文本框 36"/>
            <p:cNvSpPr txBox="1"/>
            <p:nvPr/>
          </p:nvSpPr>
          <p:spPr>
            <a:xfrm>
              <a:off x="3373549" y="282371"/>
              <a:ext cx="5396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矩阵乘优化思路</a:t>
              </a:r>
              <a:endParaRPr lang="en-US" altLang="zh-CN" sz="3200" dirty="0">
                <a:solidFill>
                  <a:srgbClr val="9F5387"/>
                </a:solidFill>
                <a:latin typeface="Fira Sans" panose="020B0503050000020004" pitchFamily="34" charset="0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0" y="595084"/>
              <a:ext cx="3412165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8808863" y="602338"/>
              <a:ext cx="3383138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5278405" y="4731256"/>
            <a:ext cx="1684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CPU</a:t>
            </a:r>
            <a:r>
              <a:rPr lang="zh-CN" altLang="en-US" sz="2400" dirty="0"/>
              <a:t>处理器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773501" y="3466679"/>
            <a:ext cx="2438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指令系统，流水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597047" y="2548539"/>
            <a:ext cx="2934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处理器访存速度差异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525786" y="1542066"/>
            <a:ext cx="3368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多核，多处理器，多机</a:t>
            </a:r>
          </a:p>
        </p:txBody>
      </p:sp>
    </p:spTree>
    <p:extLst>
      <p:ext uri="{BB962C8B-B14F-4D97-AF65-F5344CB8AC3E}">
        <p14:creationId xmlns:p14="http://schemas.microsoft.com/office/powerpoint/2010/main" val="159132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53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93573" y="1803169"/>
            <a:ext cx="33353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rgbClr val="FFFFFF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Open Sans" panose="020B0606030504020204" pitchFamily="34" charset="0"/>
              </a:rPr>
              <a:t>C</a:t>
            </a:r>
            <a:r>
              <a:rPr lang="en-US" altLang="zh-CN" sz="7200" dirty="0">
                <a:solidFill>
                  <a:srgbClr val="FFFFFF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Open Sans" panose="020B0606030504020204" pitchFamily="34" charset="0"/>
              </a:rPr>
              <a:t>ode</a:t>
            </a:r>
            <a:endParaRPr lang="zh-CN" altLang="en-US" sz="7200" dirty="0">
              <a:solidFill>
                <a:srgbClr val="FFFFFF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61247" y="3915509"/>
            <a:ext cx="290203" cy="2073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3607426" y="-391040"/>
            <a:ext cx="1905000" cy="19050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7948898" y="-2007814"/>
            <a:ext cx="3028912" cy="3028912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767905" y="5905500"/>
            <a:ext cx="1905000" cy="19050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-384929" y="3852588"/>
            <a:ext cx="1905000" cy="19050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390929" y="5757588"/>
            <a:ext cx="1905000" cy="19050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6799854" y="1105488"/>
            <a:ext cx="3867686" cy="3144450"/>
            <a:chOff x="8715740" y="951924"/>
            <a:chExt cx="3867686" cy="3144450"/>
          </a:xfrm>
        </p:grpSpPr>
        <p:sp>
          <p:nvSpPr>
            <p:cNvPr id="6" name="等腰三角形 5"/>
            <p:cNvSpPr/>
            <p:nvPr/>
          </p:nvSpPr>
          <p:spPr>
            <a:xfrm rot="8971019">
              <a:off x="9141645" y="951924"/>
              <a:ext cx="461785" cy="1156229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0" name="等腰三角形 79"/>
            <p:cNvSpPr/>
            <p:nvPr/>
          </p:nvSpPr>
          <p:spPr>
            <a:xfrm rot="6609961" flipH="1">
              <a:off x="8786340" y="2082082"/>
              <a:ext cx="459018" cy="600217"/>
            </a:xfrm>
            <a:prstGeom prst="triangle">
              <a:avLst>
                <a:gd name="adj" fmla="val 5649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1" name="等腰三角形 80"/>
            <p:cNvSpPr/>
            <p:nvPr/>
          </p:nvSpPr>
          <p:spPr>
            <a:xfrm rot="3277424" flipH="1" flipV="1">
              <a:off x="10599832" y="1356689"/>
              <a:ext cx="744667" cy="1301507"/>
            </a:xfrm>
            <a:prstGeom prst="triangle">
              <a:avLst>
                <a:gd name="adj" fmla="val 6457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2" name="等腰三角形 81"/>
            <p:cNvSpPr/>
            <p:nvPr/>
          </p:nvSpPr>
          <p:spPr>
            <a:xfrm rot="11617466">
              <a:off x="10279916" y="3094980"/>
              <a:ext cx="2303510" cy="1001394"/>
            </a:xfrm>
            <a:prstGeom prst="triangle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1344211">
              <a:off x="10072350" y="1344141"/>
              <a:ext cx="263502" cy="597408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1872629">
              <a:off x="9833962" y="2269501"/>
              <a:ext cx="385893" cy="318172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069141" y="2758508"/>
            <a:ext cx="3396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看看代码</a:t>
            </a:r>
          </a:p>
        </p:txBody>
      </p:sp>
    </p:spTree>
    <p:extLst>
      <p:ext uri="{BB962C8B-B14F-4D97-AF65-F5344CB8AC3E}">
        <p14:creationId xmlns:p14="http://schemas.microsoft.com/office/powerpoint/2010/main" val="12633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53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55344" y="1794462"/>
            <a:ext cx="622334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dirty="0">
                <a:solidFill>
                  <a:srgbClr val="FFFFFF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Open Sans" panose="020B0606030504020204" pitchFamily="34" charset="0"/>
              </a:rPr>
              <a:t>E</a:t>
            </a:r>
            <a:r>
              <a:rPr lang="en-US" altLang="zh-CN" sz="6600" dirty="0">
                <a:solidFill>
                  <a:srgbClr val="FFFFFF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Open Sans" panose="020B0606030504020204" pitchFamily="34" charset="0"/>
              </a:rPr>
              <a:t>xperiment</a:t>
            </a:r>
            <a:endParaRPr lang="zh-CN" altLang="en-US" sz="6600" dirty="0">
              <a:solidFill>
                <a:srgbClr val="FFFFFF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  <a:cs typeface="Open Sans" panose="020B060603050402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7467205" y="-356047"/>
            <a:ext cx="1362754" cy="2452146"/>
          </a:xfrm>
          <a:prstGeom prst="line">
            <a:avLst/>
          </a:prstGeom>
          <a:ln w="19050">
            <a:solidFill>
              <a:schemeClr val="bg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3648553" y="4656992"/>
            <a:ext cx="5288377" cy="2201008"/>
            <a:chOff x="5584378" y="236484"/>
            <a:chExt cx="1914415" cy="95437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0" name="等腰三角形 19"/>
            <p:cNvSpPr/>
            <p:nvPr/>
          </p:nvSpPr>
          <p:spPr>
            <a:xfrm>
              <a:off x="5584378" y="533955"/>
              <a:ext cx="712018" cy="6569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6074212" y="236484"/>
              <a:ext cx="1034451" cy="9543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6845689" y="533955"/>
              <a:ext cx="653104" cy="6568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H="1">
            <a:off x="6292742" y="-1686463"/>
            <a:ext cx="1362754" cy="2452146"/>
          </a:xfrm>
          <a:prstGeom prst="line">
            <a:avLst/>
          </a:prstGeom>
          <a:ln w="19050">
            <a:solidFill>
              <a:schemeClr val="bg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9538329" y="-2424996"/>
            <a:ext cx="2299592" cy="4137897"/>
          </a:xfrm>
          <a:prstGeom prst="line">
            <a:avLst/>
          </a:prstGeom>
          <a:ln w="19050">
            <a:solidFill>
              <a:schemeClr val="bg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804928" y="2553139"/>
            <a:ext cx="6167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对比实验效果</a:t>
            </a:r>
          </a:p>
        </p:txBody>
      </p:sp>
    </p:spTree>
    <p:extLst>
      <p:ext uri="{BB962C8B-B14F-4D97-AF65-F5344CB8AC3E}">
        <p14:creationId xmlns:p14="http://schemas.microsoft.com/office/powerpoint/2010/main" val="16578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17927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rgbClr val="66666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7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31819" y="93911"/>
            <a:ext cx="12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7779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08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1311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03503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32762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22717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24001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86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-1" y="267857"/>
            <a:ext cx="12192001" cy="584775"/>
            <a:chOff x="0" y="282371"/>
            <a:chExt cx="12192001" cy="584775"/>
          </a:xfrm>
        </p:grpSpPr>
        <p:sp>
          <p:nvSpPr>
            <p:cNvPr id="45" name="文本框 44"/>
            <p:cNvSpPr txBox="1"/>
            <p:nvPr/>
          </p:nvSpPr>
          <p:spPr>
            <a:xfrm>
              <a:off x="3373549" y="282371"/>
              <a:ext cx="5396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实验情况</a:t>
              </a:r>
              <a:endParaRPr lang="en-US" altLang="zh-CN" sz="3200" dirty="0">
                <a:solidFill>
                  <a:srgbClr val="9F5387"/>
                </a:solidFill>
                <a:latin typeface="Fira Sans" panose="020B0503050000020004" pitchFamily="34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0" y="595084"/>
              <a:ext cx="3412165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8808863" y="602338"/>
              <a:ext cx="3383138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10"/>
          <p:cNvGrpSpPr>
            <a:grpSpLocks/>
          </p:cNvGrpSpPr>
          <p:nvPr/>
        </p:nvGrpSpPr>
        <p:grpSpPr bwMode="auto">
          <a:xfrm>
            <a:off x="0" y="5502762"/>
            <a:ext cx="12192000" cy="1603122"/>
            <a:chOff x="0" y="0"/>
            <a:chExt cx="9144000" cy="1664035"/>
          </a:xfrm>
          <a:solidFill>
            <a:srgbClr val="9F5387"/>
          </a:solidFill>
        </p:grpSpPr>
        <p:sp>
          <p:nvSpPr>
            <p:cNvPr id="30" name="矩形 116"/>
            <p:cNvSpPr>
              <a:spLocks noChangeArrowheads="1"/>
            </p:cNvSpPr>
            <p:nvPr/>
          </p:nvSpPr>
          <p:spPr bwMode="auto">
            <a:xfrm flipH="1">
              <a:off x="0" y="463886"/>
              <a:ext cx="9144000" cy="12001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1" name="等腰三角形 117"/>
            <p:cNvSpPr>
              <a:spLocks noChangeArrowheads="1"/>
            </p:cNvSpPr>
            <p:nvPr/>
          </p:nvSpPr>
          <p:spPr bwMode="auto">
            <a:xfrm flipH="1">
              <a:off x="4273417" y="0"/>
              <a:ext cx="670058" cy="463886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2" name="等腰三角形 129"/>
            <p:cNvSpPr>
              <a:spLocks noChangeArrowheads="1"/>
            </p:cNvSpPr>
            <p:nvPr/>
          </p:nvSpPr>
          <p:spPr bwMode="auto">
            <a:xfrm flipH="1">
              <a:off x="4392479" y="193430"/>
              <a:ext cx="431933" cy="29903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</p:grpSp>
      <p:sp>
        <p:nvSpPr>
          <p:cNvPr id="34" name="内容占位符 2"/>
          <p:cNvSpPr txBox="1">
            <a:spLocks/>
          </p:cNvSpPr>
          <p:nvPr/>
        </p:nvSpPr>
        <p:spPr>
          <a:xfrm>
            <a:off x="960120" y="1479402"/>
            <a:ext cx="10058400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9F5387"/>
                </a:solidFill>
              </a:rPr>
              <a:t>实验环境（</a:t>
            </a:r>
            <a:r>
              <a:rPr lang="en-US" altLang="zh-CN" sz="3200" dirty="0">
                <a:solidFill>
                  <a:srgbClr val="9F5387"/>
                </a:solidFill>
              </a:rPr>
              <a:t>115</a:t>
            </a:r>
            <a:r>
              <a:rPr lang="zh-CN" altLang="en-US" sz="3200" dirty="0">
                <a:solidFill>
                  <a:srgbClr val="9F5387"/>
                </a:solidFill>
              </a:rPr>
              <a:t>机房机器）</a:t>
            </a:r>
            <a:endParaRPr lang="en-US" altLang="zh-CN" sz="3200" dirty="0">
              <a:solidFill>
                <a:srgbClr val="9F5387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9F5387"/>
                </a:solidFill>
              </a:rPr>
              <a:t>CPU: 4</a:t>
            </a:r>
            <a:r>
              <a:rPr lang="zh-CN" altLang="en-US" sz="2800" dirty="0">
                <a:solidFill>
                  <a:srgbClr val="9F5387"/>
                </a:solidFill>
              </a:rPr>
              <a:t>核 </a:t>
            </a:r>
            <a:r>
              <a:rPr lang="en-US" altLang="zh-CN" sz="2800" dirty="0">
                <a:solidFill>
                  <a:srgbClr val="9F5387"/>
                </a:solidFill>
              </a:rPr>
              <a:t>intel Core(TM) i5-4900 3.3GHz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9F5387"/>
                </a:solidFill>
              </a:rPr>
              <a:t>内存：</a:t>
            </a:r>
            <a:r>
              <a:rPr lang="en-US" altLang="zh-CN" sz="2800" dirty="0">
                <a:solidFill>
                  <a:srgbClr val="9F5387"/>
                </a:solidFill>
              </a:rPr>
              <a:t>4G DDR3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9F5387"/>
                </a:solidFill>
              </a:rPr>
              <a:t>OS: win7 32</a:t>
            </a:r>
            <a:r>
              <a:rPr lang="zh-CN" altLang="en-US" sz="2800" dirty="0">
                <a:solidFill>
                  <a:srgbClr val="9F5387"/>
                </a:solidFill>
              </a:rPr>
              <a:t>位</a:t>
            </a:r>
            <a:endParaRPr lang="en-US" altLang="zh-CN" sz="2800" dirty="0">
              <a:solidFill>
                <a:srgbClr val="9F5387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9F5387"/>
                </a:solidFill>
              </a:rPr>
              <a:t>IDE: visual Studio 2010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9F5387"/>
                </a:solidFill>
              </a:rPr>
              <a:t>实验对比指标（相比原始矩阵乘）</a:t>
            </a:r>
            <a:endParaRPr lang="en-US" altLang="zh-CN" sz="3200" dirty="0">
              <a:solidFill>
                <a:srgbClr val="9F5387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9F5387"/>
                </a:solidFill>
              </a:rPr>
              <a:t>矩阵乘法执行时间</a:t>
            </a:r>
            <a:endParaRPr lang="en-US" altLang="zh-CN" sz="2800" dirty="0">
              <a:solidFill>
                <a:srgbClr val="9F5387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9F5387"/>
                </a:solidFill>
              </a:rPr>
              <a:t>浮点运算次数</a:t>
            </a:r>
            <a:endParaRPr lang="en-US" altLang="zh-CN" sz="2800" dirty="0">
              <a:solidFill>
                <a:srgbClr val="9F53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1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17927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rgbClr val="66666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7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31819" y="93911"/>
            <a:ext cx="12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7779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08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1311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03503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32762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22717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24001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86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-1" y="267857"/>
            <a:ext cx="12192001" cy="584775"/>
            <a:chOff x="0" y="282371"/>
            <a:chExt cx="12192001" cy="584775"/>
          </a:xfrm>
        </p:grpSpPr>
        <p:sp>
          <p:nvSpPr>
            <p:cNvPr id="45" name="文本框 44"/>
            <p:cNvSpPr txBox="1"/>
            <p:nvPr/>
          </p:nvSpPr>
          <p:spPr>
            <a:xfrm>
              <a:off x="3373549" y="282371"/>
              <a:ext cx="5396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程序运行结果</a:t>
              </a:r>
              <a:endParaRPr lang="en-US" altLang="zh-CN" sz="3200" dirty="0">
                <a:solidFill>
                  <a:srgbClr val="9F5387"/>
                </a:solidFill>
                <a:latin typeface="Fira Sans" panose="020B0503050000020004" pitchFamily="34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0" y="595084"/>
              <a:ext cx="3412165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8808863" y="602338"/>
              <a:ext cx="3383138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10"/>
          <p:cNvGrpSpPr>
            <a:grpSpLocks/>
          </p:cNvGrpSpPr>
          <p:nvPr/>
        </p:nvGrpSpPr>
        <p:grpSpPr bwMode="auto">
          <a:xfrm>
            <a:off x="0" y="5502762"/>
            <a:ext cx="12192000" cy="1603122"/>
            <a:chOff x="0" y="0"/>
            <a:chExt cx="9144000" cy="1664035"/>
          </a:xfrm>
          <a:solidFill>
            <a:srgbClr val="9F5387"/>
          </a:solidFill>
        </p:grpSpPr>
        <p:sp>
          <p:nvSpPr>
            <p:cNvPr id="30" name="矩形 116"/>
            <p:cNvSpPr>
              <a:spLocks noChangeArrowheads="1"/>
            </p:cNvSpPr>
            <p:nvPr/>
          </p:nvSpPr>
          <p:spPr bwMode="auto">
            <a:xfrm flipH="1">
              <a:off x="0" y="463886"/>
              <a:ext cx="9144000" cy="12001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1" name="等腰三角形 117"/>
            <p:cNvSpPr>
              <a:spLocks noChangeArrowheads="1"/>
            </p:cNvSpPr>
            <p:nvPr/>
          </p:nvSpPr>
          <p:spPr bwMode="auto">
            <a:xfrm flipH="1">
              <a:off x="4273417" y="0"/>
              <a:ext cx="670058" cy="463886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2" name="等腰三角形 129"/>
            <p:cNvSpPr>
              <a:spLocks noChangeArrowheads="1"/>
            </p:cNvSpPr>
            <p:nvPr/>
          </p:nvSpPr>
          <p:spPr bwMode="auto">
            <a:xfrm flipH="1">
              <a:off x="4392479" y="193430"/>
              <a:ext cx="431933" cy="29903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</p:grpSp>
      <p:sp>
        <p:nvSpPr>
          <p:cNvPr id="34" name="内容占位符 2"/>
          <p:cNvSpPr txBox="1">
            <a:spLocks/>
          </p:cNvSpPr>
          <p:nvPr/>
        </p:nvSpPr>
        <p:spPr>
          <a:xfrm>
            <a:off x="960120" y="1479402"/>
            <a:ext cx="4737769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9F5387"/>
                </a:solidFill>
              </a:rPr>
              <a:t>矩阵规模为</a:t>
            </a:r>
            <a:r>
              <a:rPr lang="en-US" altLang="zh-CN" sz="3200" dirty="0">
                <a:solidFill>
                  <a:srgbClr val="9F5387"/>
                </a:solidFill>
              </a:rPr>
              <a:t>1024 * 1024</a:t>
            </a:r>
            <a:r>
              <a:rPr lang="zh-CN" altLang="en-US" sz="3200" dirty="0">
                <a:solidFill>
                  <a:srgbClr val="9F5387"/>
                </a:solidFill>
              </a:rPr>
              <a:t>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11" y="2587294"/>
            <a:ext cx="4674592" cy="3245859"/>
          </a:xfrm>
          <a:prstGeom prst="rect">
            <a:avLst/>
          </a:prstGeom>
        </p:spPr>
      </p:pic>
      <p:sp>
        <p:nvSpPr>
          <p:cNvPr id="37" name="内容占位符 2"/>
          <p:cNvSpPr txBox="1">
            <a:spLocks/>
          </p:cNvSpPr>
          <p:nvPr/>
        </p:nvSpPr>
        <p:spPr>
          <a:xfrm>
            <a:off x="6439977" y="1669856"/>
            <a:ext cx="4737769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9F5387"/>
                </a:solidFill>
              </a:rPr>
              <a:t>矩阵规模为</a:t>
            </a:r>
            <a:r>
              <a:rPr lang="en-US" altLang="zh-CN" sz="3200" dirty="0">
                <a:solidFill>
                  <a:srgbClr val="9F5387"/>
                </a:solidFill>
              </a:rPr>
              <a:t>2048</a:t>
            </a:r>
            <a:r>
              <a:rPr lang="zh-CN" altLang="en-US" sz="3200" dirty="0">
                <a:solidFill>
                  <a:srgbClr val="9F5387"/>
                </a:solidFill>
              </a:rPr>
              <a:t>*</a:t>
            </a:r>
            <a:r>
              <a:rPr lang="en-US" altLang="zh-CN" sz="3200" dirty="0">
                <a:solidFill>
                  <a:srgbClr val="9F5387"/>
                </a:solidFill>
              </a:rPr>
              <a:t>2048</a:t>
            </a:r>
            <a:r>
              <a:rPr lang="zh-CN" altLang="en-US" sz="3200" dirty="0">
                <a:solidFill>
                  <a:srgbClr val="9F5387"/>
                </a:solidFill>
              </a:rPr>
              <a:t>时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709" y="2587294"/>
            <a:ext cx="5632278" cy="32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9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53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098477" y="1493949"/>
            <a:ext cx="5349719" cy="2215991"/>
            <a:chOff x="2722246" y="1979972"/>
            <a:chExt cx="1620982" cy="3825688"/>
          </a:xfrm>
        </p:grpSpPr>
        <p:sp>
          <p:nvSpPr>
            <p:cNvPr id="2" name="文本框 1"/>
            <p:cNvSpPr txBox="1"/>
            <p:nvPr/>
          </p:nvSpPr>
          <p:spPr>
            <a:xfrm>
              <a:off x="2722246" y="1979972"/>
              <a:ext cx="1620982" cy="3825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dirty="0">
                  <a:solidFill>
                    <a:srgbClr val="FFFFFF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  <a:cs typeface="Open Sans" panose="020B0606030504020204" pitchFamily="34" charset="0"/>
                </a:rPr>
                <a:t>Q</a:t>
              </a:r>
              <a:r>
                <a:rPr lang="en-US" altLang="zh-CN" sz="4400" dirty="0">
                  <a:solidFill>
                    <a:srgbClr val="FFFFFF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  <a:cs typeface="Open Sans" panose="020B0606030504020204" pitchFamily="34" charset="0"/>
                </a:rPr>
                <a:t>uestion</a:t>
              </a:r>
              <a:endParaRPr lang="zh-CN" altLang="en-US" sz="4400" dirty="0">
                <a:solidFill>
                  <a:srgbClr val="FFFFFF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Open Sans" panose="020B0606030504020204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802745" y="4196251"/>
              <a:ext cx="398446" cy="1877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83" name="直接连接符 82"/>
          <p:cNvCxnSpPr/>
          <p:nvPr/>
        </p:nvCxnSpPr>
        <p:spPr>
          <a:xfrm flipH="1">
            <a:off x="6824786" y="-1090649"/>
            <a:ext cx="3028912" cy="302891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3908568" y="6036697"/>
            <a:ext cx="1905000" cy="1905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8786787" y="3852588"/>
            <a:ext cx="3136609" cy="313660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 rot="21018629">
            <a:off x="2447144" y="1041228"/>
            <a:ext cx="1823588" cy="1694010"/>
            <a:chOff x="2346443" y="1292447"/>
            <a:chExt cx="1562626" cy="145158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" name="等腰三角形 5"/>
            <p:cNvSpPr/>
            <p:nvPr/>
          </p:nvSpPr>
          <p:spPr>
            <a:xfrm rot="8271344">
              <a:off x="2346443" y="1292447"/>
              <a:ext cx="355898" cy="10728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0" name="等腰三角形 79"/>
            <p:cNvSpPr/>
            <p:nvPr/>
          </p:nvSpPr>
          <p:spPr>
            <a:xfrm rot="5059248" flipH="1">
              <a:off x="2384641" y="2467234"/>
              <a:ext cx="239903" cy="313700"/>
            </a:xfrm>
            <a:prstGeom prst="triangle">
              <a:avLst>
                <a:gd name="adj" fmla="val 5649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1" name="等腰三角形 80"/>
            <p:cNvSpPr/>
            <p:nvPr/>
          </p:nvSpPr>
          <p:spPr>
            <a:xfrm rot="2940046" flipH="1" flipV="1">
              <a:off x="3378888" y="1495586"/>
              <a:ext cx="462370" cy="597993"/>
            </a:xfrm>
            <a:prstGeom prst="triangle">
              <a:avLst>
                <a:gd name="adj" fmla="val 148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rot="20637720" flipH="1">
              <a:off x="2945470" y="1785970"/>
              <a:ext cx="232933" cy="304586"/>
            </a:xfrm>
            <a:prstGeom prst="triangle">
              <a:avLst>
                <a:gd name="adj" fmla="val 5649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314917" y="3458896"/>
            <a:ext cx="71735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学习计算机组成原理知识有什么具体用处？</a:t>
            </a:r>
            <a:endParaRPr lang="en-US" altLang="zh-CN" sz="4800" b="1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614745" y="4300775"/>
            <a:ext cx="2177793" cy="2111093"/>
            <a:chOff x="9520746" y="3301207"/>
            <a:chExt cx="2177793" cy="2111093"/>
          </a:xfrm>
        </p:grpSpPr>
        <p:grpSp>
          <p:nvGrpSpPr>
            <p:cNvPr id="4" name="组合 3"/>
            <p:cNvGrpSpPr/>
            <p:nvPr/>
          </p:nvGrpSpPr>
          <p:grpSpPr>
            <a:xfrm>
              <a:off x="9520746" y="3301207"/>
              <a:ext cx="2176637" cy="2111093"/>
              <a:chOff x="9520746" y="3301207"/>
              <a:chExt cx="2176637" cy="2111093"/>
            </a:xfrm>
          </p:grpSpPr>
          <p:sp>
            <p:nvSpPr>
              <p:cNvPr id="24" name="椭圆 6"/>
              <p:cNvSpPr>
                <a:spLocks noChangeArrowheads="1"/>
              </p:cNvSpPr>
              <p:nvPr/>
            </p:nvSpPr>
            <p:spPr bwMode="auto">
              <a:xfrm>
                <a:off x="9520746" y="3301207"/>
                <a:ext cx="2097383" cy="2111093"/>
              </a:xfrm>
              <a:prstGeom prst="ellipse">
                <a:avLst/>
              </a:prstGeom>
              <a:solidFill>
                <a:schemeClr val="bg1"/>
              </a:solidFill>
              <a:ln w="57150" cap="flat" cmpd="sng">
                <a:solidFill>
                  <a:srgbClr val="9F5387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椭圆 40"/>
              <p:cNvSpPr>
                <a:spLocks noChangeArrowheads="1"/>
              </p:cNvSpPr>
              <p:nvPr/>
            </p:nvSpPr>
            <p:spPr bwMode="auto">
              <a:xfrm>
                <a:off x="9782871" y="3353669"/>
                <a:ext cx="1914512" cy="1933734"/>
              </a:xfrm>
              <a:prstGeom prst="ellipse">
                <a:avLst/>
              </a:prstGeom>
              <a:solidFill>
                <a:srgbClr val="9F53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9988748" y="3442802"/>
              <a:ext cx="1709791" cy="1709790"/>
              <a:chOff x="80735" y="-21900"/>
              <a:chExt cx="1333500" cy="1333500"/>
            </a:xfrm>
          </p:grpSpPr>
          <p:grpSp>
            <p:nvGrpSpPr>
              <p:cNvPr id="19" name="Group 16"/>
              <p:cNvGrpSpPr>
                <a:grpSpLocks/>
              </p:cNvGrpSpPr>
              <p:nvPr/>
            </p:nvGrpSpPr>
            <p:grpSpPr bwMode="auto">
              <a:xfrm>
                <a:off x="80735" y="-21900"/>
                <a:ext cx="1333500" cy="1333500"/>
                <a:chOff x="80735" y="-21900"/>
                <a:chExt cx="1333500" cy="1333500"/>
              </a:xfrm>
            </p:grpSpPr>
            <p:sp>
              <p:nvSpPr>
                <p:cNvPr id="22" name="椭圆 6"/>
                <p:cNvSpPr>
                  <a:spLocks noChangeArrowheads="1"/>
                </p:cNvSpPr>
                <p:nvPr/>
              </p:nvSpPr>
              <p:spPr bwMode="auto">
                <a:xfrm>
                  <a:off x="80735" y="-21900"/>
                  <a:ext cx="1333500" cy="1333500"/>
                </a:xfrm>
                <a:prstGeom prst="ellipse">
                  <a:avLst/>
                </a:prstGeom>
                <a:solidFill>
                  <a:schemeClr val="bg1"/>
                </a:solidFill>
                <a:ln w="57150" cap="flat" cmpd="sng">
                  <a:solidFill>
                    <a:srgbClr val="9F5387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zh-CN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椭圆 40"/>
                <p:cNvSpPr>
                  <a:spLocks noChangeArrowheads="1"/>
                </p:cNvSpPr>
                <p:nvPr/>
              </p:nvSpPr>
              <p:spPr bwMode="auto">
                <a:xfrm>
                  <a:off x="88901" y="92868"/>
                  <a:ext cx="1147763" cy="1147763"/>
                </a:xfrm>
                <a:prstGeom prst="ellipse">
                  <a:avLst/>
                </a:prstGeom>
                <a:solidFill>
                  <a:srgbClr val="9F53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 sz="24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1" name="矩形 42"/>
              <p:cNvSpPr>
                <a:spLocks noChangeArrowheads="1"/>
              </p:cNvSpPr>
              <p:nvPr/>
            </p:nvSpPr>
            <p:spPr bwMode="auto">
              <a:xfrm>
                <a:off x="230708" y="178969"/>
                <a:ext cx="864148" cy="936161"/>
              </a:xfrm>
              <a:prstGeom prst="rect">
                <a:avLst/>
              </a:prstGeom>
              <a:ex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3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DotumChe" panose="020B0609000101010101" pitchFamily="49" charset="-127"/>
                  </a:rPr>
                  <a:t>高效</a:t>
                </a:r>
                <a:endParaRPr lang="en-US" altLang="zh-CN" sz="3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endParaRPr>
              </a:p>
              <a:p>
                <a:pPr algn="ctr"/>
                <a:r>
                  <a:rPr lang="zh-CN" altLang="en-US" sz="3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DotumChe" panose="020B0609000101010101" pitchFamily="49" charset="-127"/>
                  </a:rPr>
                  <a:t>代码</a:t>
                </a: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7278997" y="4994370"/>
            <a:ext cx="1204686" cy="891137"/>
            <a:chOff x="755202" y="428716"/>
            <a:chExt cx="1204686" cy="891137"/>
          </a:xfrm>
        </p:grpSpPr>
        <p:sp>
          <p:nvSpPr>
            <p:cNvPr id="27" name="矩形 26"/>
            <p:cNvSpPr/>
            <p:nvPr/>
          </p:nvSpPr>
          <p:spPr>
            <a:xfrm>
              <a:off x="755202" y="428716"/>
              <a:ext cx="1204686" cy="891137"/>
            </a:xfrm>
            <a:prstGeom prst="rect">
              <a:avLst/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1051602" y="590880"/>
              <a:ext cx="568039" cy="566807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24 h 192"/>
                <a:gd name="T12" fmla="*/ 168 w 192"/>
                <a:gd name="T13" fmla="*/ 96 h 192"/>
                <a:gd name="T14" fmla="*/ 96 w 192"/>
                <a:gd name="T15" fmla="*/ 168 h 192"/>
                <a:gd name="T16" fmla="*/ 24 w 192"/>
                <a:gd name="T17" fmla="*/ 96 h 192"/>
                <a:gd name="T18" fmla="*/ 96 w 192"/>
                <a:gd name="T19" fmla="*/ 24 h 192"/>
                <a:gd name="T20" fmla="*/ 140 w 192"/>
                <a:gd name="T21" fmla="*/ 88 h 192"/>
                <a:gd name="T22" fmla="*/ 144 w 192"/>
                <a:gd name="T23" fmla="*/ 96 h 192"/>
                <a:gd name="T24" fmla="*/ 140 w 192"/>
                <a:gd name="T25" fmla="*/ 104 h 192"/>
                <a:gd name="T26" fmla="*/ 116 w 192"/>
                <a:gd name="T27" fmla="*/ 128 h 192"/>
                <a:gd name="T28" fmla="*/ 103 w 192"/>
                <a:gd name="T29" fmla="*/ 131 h 192"/>
                <a:gd name="T30" fmla="*/ 96 w 192"/>
                <a:gd name="T31" fmla="*/ 120 h 192"/>
                <a:gd name="T32" fmla="*/ 96 w 192"/>
                <a:gd name="T33" fmla="*/ 108 h 192"/>
                <a:gd name="T34" fmla="*/ 60 w 192"/>
                <a:gd name="T35" fmla="*/ 108 h 192"/>
                <a:gd name="T36" fmla="*/ 48 w 192"/>
                <a:gd name="T37" fmla="*/ 96 h 192"/>
                <a:gd name="T38" fmla="*/ 60 w 192"/>
                <a:gd name="T39" fmla="*/ 84 h 192"/>
                <a:gd name="T40" fmla="*/ 96 w 192"/>
                <a:gd name="T41" fmla="*/ 84 h 192"/>
                <a:gd name="T42" fmla="*/ 96 w 192"/>
                <a:gd name="T43" fmla="*/ 72 h 192"/>
                <a:gd name="T44" fmla="*/ 103 w 192"/>
                <a:gd name="T45" fmla="*/ 61 h 192"/>
                <a:gd name="T46" fmla="*/ 116 w 192"/>
                <a:gd name="T47" fmla="*/ 64 h 192"/>
                <a:gd name="T48" fmla="*/ 140 w 192"/>
                <a:gd name="T49" fmla="*/ 8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24"/>
                  </a:moveTo>
                  <a:cubicBezTo>
                    <a:pt x="136" y="24"/>
                    <a:pt x="168" y="56"/>
                    <a:pt x="168" y="96"/>
                  </a:cubicBezTo>
                  <a:cubicBezTo>
                    <a:pt x="168" y="136"/>
                    <a:pt x="136" y="168"/>
                    <a:pt x="96" y="168"/>
                  </a:cubicBezTo>
                  <a:cubicBezTo>
                    <a:pt x="56" y="168"/>
                    <a:pt x="24" y="136"/>
                    <a:pt x="24" y="96"/>
                  </a:cubicBezTo>
                  <a:cubicBezTo>
                    <a:pt x="24" y="56"/>
                    <a:pt x="56" y="24"/>
                    <a:pt x="96" y="24"/>
                  </a:cubicBezTo>
                  <a:close/>
                  <a:moveTo>
                    <a:pt x="140" y="88"/>
                  </a:moveTo>
                  <a:cubicBezTo>
                    <a:pt x="143" y="90"/>
                    <a:pt x="144" y="93"/>
                    <a:pt x="144" y="96"/>
                  </a:cubicBezTo>
                  <a:cubicBezTo>
                    <a:pt x="144" y="99"/>
                    <a:pt x="143" y="102"/>
                    <a:pt x="140" y="104"/>
                  </a:cubicBezTo>
                  <a:cubicBezTo>
                    <a:pt x="116" y="128"/>
                    <a:pt x="116" y="128"/>
                    <a:pt x="116" y="128"/>
                  </a:cubicBezTo>
                  <a:cubicBezTo>
                    <a:pt x="113" y="132"/>
                    <a:pt x="108" y="133"/>
                    <a:pt x="103" y="131"/>
                  </a:cubicBezTo>
                  <a:cubicBezTo>
                    <a:pt x="99" y="129"/>
                    <a:pt x="96" y="125"/>
                    <a:pt x="96" y="120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53" y="108"/>
                    <a:pt x="48" y="103"/>
                    <a:pt x="48" y="96"/>
                  </a:cubicBezTo>
                  <a:cubicBezTo>
                    <a:pt x="48" y="89"/>
                    <a:pt x="53" y="84"/>
                    <a:pt x="60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67"/>
                    <a:pt x="99" y="63"/>
                    <a:pt x="103" y="61"/>
                  </a:cubicBezTo>
                  <a:cubicBezTo>
                    <a:pt x="108" y="59"/>
                    <a:pt x="113" y="60"/>
                    <a:pt x="116" y="64"/>
                  </a:cubicBezTo>
                  <a:lnTo>
                    <a:pt x="140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471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17927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rgbClr val="66666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7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31819" y="93911"/>
            <a:ext cx="12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7779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08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1311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03503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32762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22717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24001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86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-1" y="267857"/>
            <a:ext cx="12192001" cy="584775"/>
            <a:chOff x="0" y="282371"/>
            <a:chExt cx="12192001" cy="584775"/>
          </a:xfrm>
        </p:grpSpPr>
        <p:sp>
          <p:nvSpPr>
            <p:cNvPr id="45" name="文本框 44"/>
            <p:cNvSpPr txBox="1"/>
            <p:nvPr/>
          </p:nvSpPr>
          <p:spPr>
            <a:xfrm>
              <a:off x="3373549" y="282371"/>
              <a:ext cx="5396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执行时间对比情况</a:t>
              </a:r>
              <a:endParaRPr lang="en-US" altLang="zh-CN" sz="3200" dirty="0">
                <a:solidFill>
                  <a:srgbClr val="9F5387"/>
                </a:solidFill>
                <a:latin typeface="Fira Sans" panose="020B0503050000020004" pitchFamily="34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0" y="595084"/>
              <a:ext cx="3412165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8808863" y="602338"/>
              <a:ext cx="3383138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10"/>
          <p:cNvGrpSpPr>
            <a:grpSpLocks/>
          </p:cNvGrpSpPr>
          <p:nvPr/>
        </p:nvGrpSpPr>
        <p:grpSpPr bwMode="auto">
          <a:xfrm>
            <a:off x="0" y="5502762"/>
            <a:ext cx="12192000" cy="1603122"/>
            <a:chOff x="0" y="0"/>
            <a:chExt cx="9144000" cy="1664035"/>
          </a:xfrm>
          <a:solidFill>
            <a:srgbClr val="9F5387"/>
          </a:solidFill>
        </p:grpSpPr>
        <p:sp>
          <p:nvSpPr>
            <p:cNvPr id="30" name="矩形 116"/>
            <p:cNvSpPr>
              <a:spLocks noChangeArrowheads="1"/>
            </p:cNvSpPr>
            <p:nvPr/>
          </p:nvSpPr>
          <p:spPr bwMode="auto">
            <a:xfrm flipH="1">
              <a:off x="0" y="463886"/>
              <a:ext cx="9144000" cy="12001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1" name="等腰三角形 117"/>
            <p:cNvSpPr>
              <a:spLocks noChangeArrowheads="1"/>
            </p:cNvSpPr>
            <p:nvPr/>
          </p:nvSpPr>
          <p:spPr bwMode="auto">
            <a:xfrm flipH="1">
              <a:off x="4273417" y="0"/>
              <a:ext cx="670058" cy="463886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2" name="等腰三角形 129"/>
            <p:cNvSpPr>
              <a:spLocks noChangeArrowheads="1"/>
            </p:cNvSpPr>
            <p:nvPr/>
          </p:nvSpPr>
          <p:spPr bwMode="auto">
            <a:xfrm flipH="1">
              <a:off x="4392479" y="193430"/>
              <a:ext cx="431933" cy="29903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</p:grpSp>
      <p:sp>
        <p:nvSpPr>
          <p:cNvPr id="34" name="内容占位符 2"/>
          <p:cNvSpPr txBox="1">
            <a:spLocks/>
          </p:cNvSpPr>
          <p:nvPr/>
        </p:nvSpPr>
        <p:spPr>
          <a:xfrm>
            <a:off x="960120" y="1479402"/>
            <a:ext cx="10058400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9F5387"/>
                </a:solidFill>
              </a:rPr>
              <a:t>执行时间</a:t>
            </a:r>
            <a:endParaRPr lang="en-US" altLang="zh-CN" sz="3200" dirty="0">
              <a:solidFill>
                <a:srgbClr val="9F5387"/>
              </a:solidFill>
            </a:endParaRPr>
          </a:p>
        </p:txBody>
      </p:sp>
      <p:graphicFrame>
        <p:nvGraphicFramePr>
          <p:cNvPr id="22" name="图表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620890"/>
              </p:ext>
            </p:extLst>
          </p:nvPr>
        </p:nvGraphicFramePr>
        <p:xfrm>
          <a:off x="960120" y="2057400"/>
          <a:ext cx="5069205" cy="3445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图表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560537"/>
              </p:ext>
            </p:extLst>
          </p:nvPr>
        </p:nvGraphicFramePr>
        <p:xfrm>
          <a:off x="6162674" y="2057400"/>
          <a:ext cx="5061585" cy="3445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0983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17927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rgbClr val="66666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7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31819" y="93911"/>
            <a:ext cx="12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7779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08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1311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03503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32762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22717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24001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86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-1" y="267857"/>
            <a:ext cx="12192001" cy="584775"/>
            <a:chOff x="0" y="282371"/>
            <a:chExt cx="12192001" cy="584775"/>
          </a:xfrm>
        </p:grpSpPr>
        <p:sp>
          <p:nvSpPr>
            <p:cNvPr id="45" name="文本框 44"/>
            <p:cNvSpPr txBox="1"/>
            <p:nvPr/>
          </p:nvSpPr>
          <p:spPr>
            <a:xfrm>
              <a:off x="3373549" y="282371"/>
              <a:ext cx="5396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加速比情况</a:t>
              </a:r>
              <a:endParaRPr lang="en-US" altLang="zh-CN" sz="3200" dirty="0">
                <a:solidFill>
                  <a:srgbClr val="9F5387"/>
                </a:solidFill>
                <a:latin typeface="Fira Sans" panose="020B0503050000020004" pitchFamily="34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0" y="595084"/>
              <a:ext cx="3412165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8808863" y="602338"/>
              <a:ext cx="3383138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10"/>
          <p:cNvGrpSpPr>
            <a:grpSpLocks/>
          </p:cNvGrpSpPr>
          <p:nvPr/>
        </p:nvGrpSpPr>
        <p:grpSpPr bwMode="auto">
          <a:xfrm>
            <a:off x="0" y="5502762"/>
            <a:ext cx="12192000" cy="1603122"/>
            <a:chOff x="0" y="0"/>
            <a:chExt cx="9144000" cy="1664035"/>
          </a:xfrm>
          <a:solidFill>
            <a:srgbClr val="9F5387"/>
          </a:solidFill>
        </p:grpSpPr>
        <p:sp>
          <p:nvSpPr>
            <p:cNvPr id="30" name="矩形 116"/>
            <p:cNvSpPr>
              <a:spLocks noChangeArrowheads="1"/>
            </p:cNvSpPr>
            <p:nvPr/>
          </p:nvSpPr>
          <p:spPr bwMode="auto">
            <a:xfrm flipH="1">
              <a:off x="0" y="463886"/>
              <a:ext cx="9144000" cy="12001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1" name="等腰三角形 117"/>
            <p:cNvSpPr>
              <a:spLocks noChangeArrowheads="1"/>
            </p:cNvSpPr>
            <p:nvPr/>
          </p:nvSpPr>
          <p:spPr bwMode="auto">
            <a:xfrm flipH="1">
              <a:off x="4273417" y="0"/>
              <a:ext cx="670058" cy="463886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2" name="等腰三角形 129"/>
            <p:cNvSpPr>
              <a:spLocks noChangeArrowheads="1"/>
            </p:cNvSpPr>
            <p:nvPr/>
          </p:nvSpPr>
          <p:spPr bwMode="auto">
            <a:xfrm flipH="1">
              <a:off x="4392479" y="193430"/>
              <a:ext cx="431933" cy="29903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</p:grpSp>
      <p:sp>
        <p:nvSpPr>
          <p:cNvPr id="34" name="内容占位符 2"/>
          <p:cNvSpPr txBox="1">
            <a:spLocks/>
          </p:cNvSpPr>
          <p:nvPr/>
        </p:nvSpPr>
        <p:spPr>
          <a:xfrm>
            <a:off x="960120" y="1479402"/>
            <a:ext cx="10058400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rgbClr val="9F5387"/>
                </a:solidFill>
              </a:rPr>
              <a:t>speedup</a:t>
            </a:r>
          </a:p>
        </p:txBody>
      </p:sp>
      <p:graphicFrame>
        <p:nvGraphicFramePr>
          <p:cNvPr id="23" name="图表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656131"/>
              </p:ext>
            </p:extLst>
          </p:nvPr>
        </p:nvGraphicFramePr>
        <p:xfrm>
          <a:off x="3293173" y="986593"/>
          <a:ext cx="7079178" cy="4516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262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17927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rgbClr val="66666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7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31819" y="93911"/>
            <a:ext cx="12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7779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08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1311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03503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32762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22717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24001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86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-1" y="267857"/>
            <a:ext cx="12192001" cy="584775"/>
            <a:chOff x="0" y="282371"/>
            <a:chExt cx="12192001" cy="584775"/>
          </a:xfrm>
        </p:grpSpPr>
        <p:sp>
          <p:nvSpPr>
            <p:cNvPr id="45" name="文本框 44"/>
            <p:cNvSpPr txBox="1"/>
            <p:nvPr/>
          </p:nvSpPr>
          <p:spPr>
            <a:xfrm>
              <a:off x="3373549" y="282371"/>
              <a:ext cx="5396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单位时间浮点运算次数对比</a:t>
              </a:r>
              <a:endParaRPr lang="en-US" altLang="zh-CN" sz="3200" dirty="0">
                <a:solidFill>
                  <a:srgbClr val="9F5387"/>
                </a:solidFill>
                <a:latin typeface="Fira Sans" panose="020B0503050000020004" pitchFamily="34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0" y="595084"/>
              <a:ext cx="3412165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8808863" y="602338"/>
              <a:ext cx="3383138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10"/>
          <p:cNvGrpSpPr>
            <a:grpSpLocks/>
          </p:cNvGrpSpPr>
          <p:nvPr/>
        </p:nvGrpSpPr>
        <p:grpSpPr bwMode="auto">
          <a:xfrm>
            <a:off x="0" y="5502762"/>
            <a:ext cx="12192000" cy="1603122"/>
            <a:chOff x="0" y="0"/>
            <a:chExt cx="9144000" cy="1664035"/>
          </a:xfrm>
          <a:solidFill>
            <a:srgbClr val="9F5387"/>
          </a:solidFill>
        </p:grpSpPr>
        <p:sp>
          <p:nvSpPr>
            <p:cNvPr id="30" name="矩形 116"/>
            <p:cNvSpPr>
              <a:spLocks noChangeArrowheads="1"/>
            </p:cNvSpPr>
            <p:nvPr/>
          </p:nvSpPr>
          <p:spPr bwMode="auto">
            <a:xfrm flipH="1">
              <a:off x="0" y="463886"/>
              <a:ext cx="9144000" cy="12001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1" name="等腰三角形 117"/>
            <p:cNvSpPr>
              <a:spLocks noChangeArrowheads="1"/>
            </p:cNvSpPr>
            <p:nvPr/>
          </p:nvSpPr>
          <p:spPr bwMode="auto">
            <a:xfrm flipH="1">
              <a:off x="4273417" y="0"/>
              <a:ext cx="670058" cy="463886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2" name="等腰三角形 129"/>
            <p:cNvSpPr>
              <a:spLocks noChangeArrowheads="1"/>
            </p:cNvSpPr>
            <p:nvPr/>
          </p:nvSpPr>
          <p:spPr bwMode="auto">
            <a:xfrm flipH="1">
              <a:off x="4392479" y="193430"/>
              <a:ext cx="431933" cy="29903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</p:grpSp>
      <p:sp>
        <p:nvSpPr>
          <p:cNvPr id="34" name="内容占位符 2"/>
          <p:cNvSpPr txBox="1">
            <a:spLocks/>
          </p:cNvSpPr>
          <p:nvPr/>
        </p:nvSpPr>
        <p:spPr>
          <a:xfrm>
            <a:off x="960120" y="1479402"/>
            <a:ext cx="10058400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9F5387"/>
                </a:solidFill>
              </a:rPr>
              <a:t>实际性能</a:t>
            </a:r>
            <a:endParaRPr lang="en-US" altLang="zh-CN" sz="3200" dirty="0">
              <a:solidFill>
                <a:srgbClr val="9F5387"/>
              </a:solidFill>
            </a:endParaRPr>
          </a:p>
        </p:txBody>
      </p:sp>
      <p:graphicFrame>
        <p:nvGraphicFramePr>
          <p:cNvPr id="22" name="内容占位符 4"/>
          <p:cNvGraphicFramePr>
            <a:graphicFrameLocks/>
          </p:cNvGraphicFramePr>
          <p:nvPr>
            <p:extLst/>
          </p:nvPr>
        </p:nvGraphicFramePr>
        <p:xfrm>
          <a:off x="3085782" y="1137603"/>
          <a:ext cx="8709977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707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53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36902" y="3176685"/>
            <a:ext cx="4495800" cy="938213"/>
          </a:xfrm>
          <a:prstGeom prst="rect">
            <a:avLst/>
          </a:prstGeom>
          <a:solidFill>
            <a:srgbClr val="850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8" t="18679" r="21371" b="30704"/>
          <a:stretch/>
        </p:blipFill>
        <p:spPr>
          <a:xfrm>
            <a:off x="1730375" y="991267"/>
            <a:ext cx="3263079" cy="4042933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 flipH="1">
            <a:off x="5102113" y="0"/>
            <a:ext cx="1905000" cy="19050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158449" y="-1802333"/>
            <a:ext cx="3028912" cy="3028912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767905" y="5905500"/>
            <a:ext cx="1905000" cy="19050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-384929" y="3852588"/>
            <a:ext cx="1905000" cy="19050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7390929" y="5757588"/>
            <a:ext cx="1905000" cy="19050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 rot="592955">
            <a:off x="7641127" y="1483218"/>
            <a:ext cx="3867686" cy="3144450"/>
            <a:chOff x="8715740" y="951924"/>
            <a:chExt cx="3867686" cy="314445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等腰三角形 22"/>
            <p:cNvSpPr/>
            <p:nvPr/>
          </p:nvSpPr>
          <p:spPr>
            <a:xfrm rot="8971019">
              <a:off x="9141645" y="951924"/>
              <a:ext cx="461785" cy="115622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6609961" flipH="1">
              <a:off x="8786340" y="2082082"/>
              <a:ext cx="459018" cy="600217"/>
            </a:xfrm>
            <a:prstGeom prst="triangle">
              <a:avLst>
                <a:gd name="adj" fmla="val 5649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3277424" flipH="1" flipV="1">
              <a:off x="10599832" y="1356689"/>
              <a:ext cx="744667" cy="1301507"/>
            </a:xfrm>
            <a:prstGeom prst="triangle">
              <a:avLst>
                <a:gd name="adj" fmla="val 645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11617466">
              <a:off x="10279916" y="3094980"/>
              <a:ext cx="2303510" cy="1001394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1344211">
              <a:off x="10072350" y="1344141"/>
              <a:ext cx="263502" cy="5974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1872629">
              <a:off x="9833962" y="2269501"/>
              <a:ext cx="385893" cy="3181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54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4246034" y="0"/>
            <a:ext cx="7945967" cy="6858000"/>
            <a:chOff x="0" y="0"/>
            <a:chExt cx="5959248" cy="5143500"/>
          </a:xfrm>
          <a:solidFill>
            <a:srgbClr val="9F5387"/>
          </a:solidFill>
        </p:grpSpPr>
        <p:sp>
          <p:nvSpPr>
            <p:cNvPr id="9219" name="平行四边形 54"/>
            <p:cNvSpPr>
              <a:spLocks noChangeArrowheads="1"/>
            </p:cNvSpPr>
            <p:nvPr/>
          </p:nvSpPr>
          <p:spPr bwMode="auto">
            <a:xfrm>
              <a:off x="0" y="0"/>
              <a:ext cx="2009775" cy="5143500"/>
            </a:xfrm>
            <a:prstGeom prst="parallelogram">
              <a:avLst>
                <a:gd name="adj" fmla="val 50588"/>
              </a:avLst>
            </a:prstGeom>
            <a:solidFill>
              <a:schemeClr val="accent1">
                <a:lumMod val="40000"/>
                <a:lumOff val="60000"/>
                <a:alpha val="69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9220" name="流程图: 手动输入 28"/>
            <p:cNvSpPr>
              <a:spLocks noChangeArrowheads="1"/>
            </p:cNvSpPr>
            <p:nvPr/>
          </p:nvSpPr>
          <p:spPr bwMode="auto">
            <a:xfrm rot="16200000" flipH="1">
              <a:off x="906235" y="90487"/>
              <a:ext cx="5143500" cy="4962526"/>
            </a:xfrm>
            <a:prstGeom prst="flowChartManualInput">
              <a:avLst/>
            </a:prstGeom>
            <a:solidFill>
              <a:srgbClr val="9F5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9221" name="平行四边形 11"/>
            <p:cNvSpPr>
              <a:spLocks noChangeArrowheads="1"/>
            </p:cNvSpPr>
            <p:nvPr/>
          </p:nvSpPr>
          <p:spPr bwMode="auto">
            <a:xfrm>
              <a:off x="973590" y="0"/>
              <a:ext cx="2009775" cy="5143500"/>
            </a:xfrm>
            <a:prstGeom prst="parallelogram">
              <a:avLst>
                <a:gd name="adj" fmla="val 50588"/>
              </a:avLst>
            </a:prstGeom>
            <a:solidFill>
              <a:srgbClr val="9F5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</p:grpSp>
      <p:sp>
        <p:nvSpPr>
          <p:cNvPr id="9223" name="右箭头 30"/>
          <p:cNvSpPr>
            <a:spLocks noChangeArrowheads="1"/>
          </p:cNvSpPr>
          <p:nvPr/>
        </p:nvSpPr>
        <p:spPr bwMode="auto">
          <a:xfrm rot="660000" flipH="1" flipV="1">
            <a:off x="1727200" y="1261534"/>
            <a:ext cx="4692651" cy="1998133"/>
          </a:xfrm>
          <a:prstGeom prst="rightArrow">
            <a:avLst>
              <a:gd name="adj1" fmla="val 62704"/>
              <a:gd name="adj2" fmla="val 30830"/>
            </a:avLst>
          </a:prstGeom>
          <a:solidFill>
            <a:srgbClr val="9F5387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9226" name="右箭头 52"/>
          <p:cNvSpPr>
            <a:spLocks noChangeArrowheads="1"/>
          </p:cNvSpPr>
          <p:nvPr/>
        </p:nvSpPr>
        <p:spPr bwMode="auto">
          <a:xfrm rot="660000">
            <a:off x="6070600" y="3386668"/>
            <a:ext cx="4692651" cy="1996017"/>
          </a:xfrm>
          <a:prstGeom prst="rightArrow">
            <a:avLst>
              <a:gd name="adj1" fmla="val 62704"/>
              <a:gd name="adj2" fmla="val 3083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18" name="矩形 229"/>
          <p:cNvSpPr>
            <a:spLocks noChangeArrowheads="1"/>
          </p:cNvSpPr>
          <p:nvPr/>
        </p:nvSpPr>
        <p:spPr bwMode="auto">
          <a:xfrm>
            <a:off x="7593241" y="317034"/>
            <a:ext cx="397387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otumChe" panose="020B0609000101010101" pitchFamily="49" charset="-127"/>
              </a:rPr>
              <a:t>矩阵乘法</a:t>
            </a:r>
            <a:endParaRPr lang="en-US" altLang="zh-CN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otumChe" panose="020B0609000101010101" pitchFamily="49" charset="-127"/>
            </a:endParaRPr>
          </a:p>
        </p:txBody>
      </p:sp>
      <p:sp>
        <p:nvSpPr>
          <p:cNvPr id="19" name="矩形 246"/>
          <p:cNvSpPr>
            <a:spLocks noChangeArrowheads="1"/>
          </p:cNvSpPr>
          <p:nvPr/>
        </p:nvSpPr>
        <p:spPr bwMode="auto">
          <a:xfrm>
            <a:off x="7361393" y="832189"/>
            <a:ext cx="446159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01168" lvl="1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For </a:t>
            </a:r>
            <a:r>
              <a:rPr lang="en-US" altLang="zh-CN" sz="2000" dirty="0" err="1">
                <a:solidFill>
                  <a:schemeClr val="bg1"/>
                </a:solidFill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i</a:t>
            </a:r>
            <a:r>
              <a:rPr lang="en-US" altLang="zh-CN" sz="2000" dirty="0">
                <a:solidFill>
                  <a:schemeClr val="bg1"/>
                </a:solidFill>
              </a:rPr>
              <a:t> = 0 …. N</a:t>
            </a:r>
          </a:p>
          <a:p>
            <a:pPr marL="201168" lvl="1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For </a:t>
            </a:r>
            <a:r>
              <a:rPr lang="en-US" altLang="zh-CN" sz="2000" dirty="0" err="1">
                <a:solidFill>
                  <a:schemeClr val="bg1"/>
                </a:solidFill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</a:rPr>
              <a:t> j = 0 …. N</a:t>
            </a:r>
          </a:p>
          <a:p>
            <a:pPr marL="201168" lvl="1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    double </a:t>
            </a:r>
            <a:r>
              <a:rPr lang="en-US" altLang="zh-CN" sz="2000" dirty="0" err="1">
                <a:solidFill>
                  <a:schemeClr val="bg1"/>
                </a:solidFill>
              </a:rPr>
              <a:t>cElement</a:t>
            </a:r>
            <a:r>
              <a:rPr lang="en-US" altLang="zh-CN" sz="2000" dirty="0">
                <a:solidFill>
                  <a:schemeClr val="bg1"/>
                </a:solidFill>
              </a:rPr>
              <a:t> = C[</a:t>
            </a:r>
            <a:r>
              <a:rPr lang="en-US" altLang="zh-CN" sz="2000" dirty="0" err="1">
                <a:solidFill>
                  <a:schemeClr val="bg1"/>
                </a:solidFill>
              </a:rPr>
              <a:t>i</a:t>
            </a:r>
            <a:r>
              <a:rPr lang="en-US" altLang="zh-CN" sz="2000" dirty="0">
                <a:solidFill>
                  <a:schemeClr val="bg1"/>
                </a:solidFill>
              </a:rPr>
              <a:t>][j]</a:t>
            </a:r>
          </a:p>
          <a:p>
            <a:pPr marL="201168" lvl="1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    For </a:t>
            </a:r>
            <a:r>
              <a:rPr lang="en-US" altLang="zh-CN" sz="2000" dirty="0" err="1">
                <a:solidFill>
                  <a:schemeClr val="bg1"/>
                </a:solidFill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</a:rPr>
              <a:t> k = 0 …. N</a:t>
            </a:r>
          </a:p>
          <a:p>
            <a:pPr marL="201168" lvl="1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	    </a:t>
            </a:r>
            <a:r>
              <a:rPr lang="en-US" altLang="zh-CN" sz="2000" dirty="0" err="1">
                <a:solidFill>
                  <a:schemeClr val="bg1"/>
                </a:solidFill>
              </a:rPr>
              <a:t>cElement</a:t>
            </a:r>
            <a:r>
              <a:rPr lang="en-US" altLang="zh-CN" sz="2000" dirty="0">
                <a:solidFill>
                  <a:schemeClr val="bg1"/>
                </a:solidFill>
              </a:rPr>
              <a:t> += A[</a:t>
            </a:r>
            <a:r>
              <a:rPr lang="en-US" altLang="zh-CN" sz="2000" dirty="0" err="1">
                <a:solidFill>
                  <a:schemeClr val="bg1"/>
                </a:solidFill>
              </a:rPr>
              <a:t>i</a:t>
            </a:r>
            <a:r>
              <a:rPr lang="en-US" altLang="zh-CN" sz="2000" dirty="0">
                <a:solidFill>
                  <a:schemeClr val="bg1"/>
                </a:solidFill>
              </a:rPr>
              <a:t>][k] * B [k][j]</a:t>
            </a:r>
          </a:p>
          <a:p>
            <a:pPr marL="201168" lvl="1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    </a:t>
            </a:r>
            <a:r>
              <a:rPr lang="en-US" altLang="zh-CN" sz="2000" dirty="0" err="1">
                <a:solidFill>
                  <a:schemeClr val="bg1"/>
                </a:solidFill>
              </a:rPr>
              <a:t>Endfor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</a:p>
          <a:p>
            <a:pPr marL="201168" lvl="1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    C[</a:t>
            </a:r>
            <a:r>
              <a:rPr lang="en-US" altLang="zh-CN" sz="2000" dirty="0" err="1">
                <a:solidFill>
                  <a:schemeClr val="bg1"/>
                </a:solidFill>
              </a:rPr>
              <a:t>i</a:t>
            </a:r>
            <a:r>
              <a:rPr lang="en-US" altLang="zh-CN" sz="2000" dirty="0">
                <a:solidFill>
                  <a:schemeClr val="bg1"/>
                </a:solidFill>
              </a:rPr>
              <a:t>][j] = </a:t>
            </a:r>
            <a:r>
              <a:rPr lang="en-US" altLang="zh-CN" sz="2000" dirty="0" err="1">
                <a:solidFill>
                  <a:schemeClr val="bg1"/>
                </a:solidFill>
              </a:rPr>
              <a:t>cElement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</a:p>
          <a:p>
            <a:pPr marL="201168" lvl="1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</a:t>
            </a:r>
            <a:r>
              <a:rPr lang="en-US" altLang="zh-CN" sz="2000" dirty="0" err="1">
                <a:solidFill>
                  <a:schemeClr val="bg1"/>
                </a:solidFill>
              </a:rPr>
              <a:t>Endfor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01168" lvl="1" indent="0">
              <a:buNone/>
            </a:pPr>
            <a:r>
              <a:rPr lang="en-US" altLang="zh-CN" sz="2000" dirty="0" err="1">
                <a:solidFill>
                  <a:schemeClr val="bg1"/>
                </a:solidFill>
              </a:rPr>
              <a:t>Endfor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矩形 229"/>
          <p:cNvSpPr>
            <a:spLocks noChangeArrowheads="1"/>
          </p:cNvSpPr>
          <p:nvPr/>
        </p:nvSpPr>
        <p:spPr bwMode="auto">
          <a:xfrm>
            <a:off x="306188" y="3018982"/>
            <a:ext cx="4127152" cy="461665"/>
          </a:xfrm>
          <a:prstGeom prst="rect">
            <a:avLst/>
          </a:prstGeom>
          <a:solidFill>
            <a:srgbClr val="9F5387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otumChe" panose="020B0609000101010101" pitchFamily="49" charset="-127"/>
              </a:rPr>
              <a:t>线性代数</a:t>
            </a:r>
            <a:endParaRPr lang="en-US" altLang="zh-CN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otumChe" panose="020B0609000101010101" pitchFamily="49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46"/>
              <p:cNvSpPr>
                <a:spLocks noChangeArrowheads="1"/>
              </p:cNvSpPr>
              <p:nvPr/>
            </p:nvSpPr>
            <p:spPr bwMode="auto">
              <a:xfrm>
                <a:off x="306188" y="3755620"/>
                <a:ext cx="4570611" cy="1675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Aft>
                    <a:spcPts val="800"/>
                  </a:spcAft>
                  <a:buFont typeface="Wingdings" panose="05000000000000000000" pitchFamily="2" charset="2"/>
                  <a:buChar char="u"/>
                </a:pPr>
                <a:r>
                  <a:rPr lang="zh-CN" altLang="en-US" sz="2400" dirty="0">
                    <a:solidFill>
                      <a:srgbClr val="9F538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DotumChe" panose="020B0609000101010101" pitchFamily="49" charset="-127"/>
                  </a:rPr>
                  <a:t>矩阵乘法 </a:t>
                </a:r>
                <a:r>
                  <a:rPr lang="en-US" altLang="zh-CN" sz="2400" dirty="0">
                    <a:solidFill>
                      <a:srgbClr val="9F538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DotumChe" panose="020B0609000101010101" pitchFamily="49" charset="-127"/>
                  </a:rPr>
                  <a:t>C =C+ A </a:t>
                </a:r>
                <a:r>
                  <a:rPr lang="zh-CN" altLang="en-US" sz="2400" dirty="0">
                    <a:solidFill>
                      <a:srgbClr val="9F538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DotumChe" panose="020B0609000101010101" pitchFamily="49" charset="-127"/>
                  </a:rPr>
                  <a:t>* </a:t>
                </a:r>
                <a:r>
                  <a:rPr lang="en-US" altLang="zh-CN" sz="2400" dirty="0">
                    <a:solidFill>
                      <a:srgbClr val="9F538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DotumChe" panose="020B0609000101010101" pitchFamily="49" charset="-127"/>
                  </a:rPr>
                  <a:t>B (</a:t>
                </a:r>
                <a:r>
                  <a:rPr lang="zh-CN" altLang="en-US" sz="2400" dirty="0">
                    <a:solidFill>
                      <a:srgbClr val="9F538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DotumChe" panose="020B0609000101010101" pitchFamily="49" charset="-127"/>
                  </a:rPr>
                  <a:t>方阵</a:t>
                </a:r>
                <a:r>
                  <a:rPr lang="en-US" altLang="zh-CN" sz="2400" dirty="0">
                    <a:solidFill>
                      <a:srgbClr val="9F538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DotumChe" panose="020B0609000101010101" pitchFamily="49" charset="-127"/>
                  </a:rPr>
                  <a:t>)</a:t>
                </a:r>
              </a:p>
              <a:p>
                <a:pPr lvl="1" algn="just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2400" i="1">
                              <a:solidFill>
                                <a:srgbClr val="9F5387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solidFill>
                                <a:srgbClr val="9F5387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9F5387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𝑖𝑗</m:t>
                          </m:r>
                        </m:sub>
                      </m:sSub>
                      <m:r>
                        <a:rPr lang="pt-BR" altLang="zh-CN" sz="2400">
                          <a:solidFill>
                            <a:srgbClr val="9F5387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pt-BR" altLang="zh-CN" sz="2400" i="1">
                              <a:solidFill>
                                <a:srgbClr val="9F5387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solidFill>
                                <a:srgbClr val="9F5387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9F5387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>
                          <a:solidFill>
                            <a:srgbClr val="9F5387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altLang="zh-CN" sz="2400" i="1">
                              <a:solidFill>
                                <a:srgbClr val="9F5387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pt-BR" altLang="zh-CN" sz="2400">
                              <a:solidFill>
                                <a:srgbClr val="9F5387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  <m:r>
                            <a:rPr lang="pt-BR" altLang="zh-CN" sz="2400">
                              <a:solidFill>
                                <a:srgbClr val="9F5387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=0</m:t>
                          </m:r>
                        </m:sub>
                        <m:sup>
                          <m:r>
                            <a:rPr lang="pt-BR" altLang="zh-CN" sz="2400">
                              <a:solidFill>
                                <a:srgbClr val="9F5387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9F5387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srgbClr val="9F5387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(</m:t>
                              </m:r>
                              <m:r>
                                <a:rPr lang="en-US" altLang="zh-CN" sz="2400">
                                  <a:solidFill>
                                    <a:srgbClr val="9F5387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rgbClr val="9F5387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rgbClr val="9F5387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zh-CN" altLang="en-US" sz="2400">
                              <a:solidFill>
                                <a:srgbClr val="9F5387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  <m:r>
                            <a:rPr lang="en-US" altLang="zh-CN" sz="2400">
                              <a:solidFill>
                                <a:srgbClr val="9F5387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9F5387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srgbClr val="9F5387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rgbClr val="9F5387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rgbClr val="9F5387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9F53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endParaRPr>
              </a:p>
            </p:txBody>
          </p:sp>
        </mc:Choice>
        <mc:Fallback xmlns="">
          <p:sp>
            <p:nvSpPr>
              <p:cNvPr id="21" name="矩形 2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188" y="3755620"/>
                <a:ext cx="4570611" cy="1675395"/>
              </a:xfrm>
              <a:prstGeom prst="rect">
                <a:avLst/>
              </a:prstGeom>
              <a:blipFill rotWithShape="0">
                <a:blip r:embed="rId2"/>
                <a:stretch>
                  <a:fillRect l="-1733" t="-2909" r="-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 rot="594980">
            <a:off x="2913286" y="1983253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otumChe" panose="020B0609000101010101" pitchFamily="49" charset="-127"/>
              </a:rPr>
              <a:t>从线性代数中</a:t>
            </a:r>
            <a:endParaRPr lang="en-US" altLang="zh-CN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otumChe" panose="020B0609000101010101" pitchFamily="49" charset="-127"/>
            </a:endParaRPr>
          </a:p>
        </p:txBody>
      </p:sp>
      <p:sp>
        <p:nvSpPr>
          <p:cNvPr id="23" name="矩形 22"/>
          <p:cNvSpPr/>
          <p:nvPr/>
        </p:nvSpPr>
        <p:spPr>
          <a:xfrm rot="594980">
            <a:off x="6730506" y="4053914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otumChe" panose="020B0609000101010101" pitchFamily="49" charset="-127"/>
              </a:rPr>
              <a:t>矩阵乘法说起</a:t>
            </a:r>
            <a:endParaRPr lang="en-US" altLang="zh-CN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otumChe" panose="020B0609000101010101" pitchFamily="49" charset="-127"/>
            </a:endParaRPr>
          </a:p>
        </p:txBody>
      </p:sp>
      <p:pic>
        <p:nvPicPr>
          <p:cNvPr id="14" name="Picture 2" descr="https://ss1.bdstatic.com/70cFuXSh_Q1YnxGkpoWK1HF6hhy/it/u=2179017948,2958586179&amp;fm=27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5" y="5425179"/>
            <a:ext cx="3969083" cy="122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28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17927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rgbClr val="66666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7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31819" y="93911"/>
            <a:ext cx="12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7779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08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1311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03503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32762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22717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24001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86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-1" y="267857"/>
            <a:ext cx="12192001" cy="584775"/>
            <a:chOff x="0" y="282371"/>
            <a:chExt cx="12192001" cy="584775"/>
          </a:xfrm>
        </p:grpSpPr>
        <p:sp>
          <p:nvSpPr>
            <p:cNvPr id="45" name="文本框 44"/>
            <p:cNvSpPr txBox="1"/>
            <p:nvPr/>
          </p:nvSpPr>
          <p:spPr>
            <a:xfrm>
              <a:off x="3373549" y="282371"/>
              <a:ext cx="5396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矩阵乘法的</a:t>
              </a:r>
              <a:r>
                <a:rPr lang="en-US" altLang="zh-CN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C++</a:t>
              </a:r>
              <a:r>
                <a:rPr lang="zh-CN" altLang="en-US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实现</a:t>
              </a:r>
              <a:endParaRPr lang="en-US" altLang="zh-CN" sz="3200" dirty="0">
                <a:solidFill>
                  <a:srgbClr val="9F5387"/>
                </a:solidFill>
                <a:latin typeface="Fira Sans" panose="020B0503050000020004" pitchFamily="34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0" y="595084"/>
              <a:ext cx="3412165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8808863" y="602338"/>
              <a:ext cx="3383138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内容占位符 2"/>
          <p:cNvSpPr txBox="1">
            <a:spLocks/>
          </p:cNvSpPr>
          <p:nvPr/>
        </p:nvSpPr>
        <p:spPr>
          <a:xfrm>
            <a:off x="3779662" y="1266614"/>
            <a:ext cx="7720995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矩阵规模均为</a:t>
            </a:r>
            <a:r>
              <a:rPr lang="en-US" altLang="zh-CN" dirty="0">
                <a:solidFill>
                  <a:srgbClr val="9F5387"/>
                </a:solidFill>
              </a:rPr>
              <a:t>n</a:t>
            </a:r>
            <a:r>
              <a:rPr lang="zh-CN" altLang="en-US" dirty="0">
                <a:solidFill>
                  <a:srgbClr val="9F5387"/>
                </a:solidFill>
              </a:rPr>
              <a:t>*</a:t>
            </a:r>
            <a:r>
              <a:rPr lang="en-US" altLang="zh-CN" dirty="0">
                <a:solidFill>
                  <a:srgbClr val="9F5387"/>
                </a:solidFill>
              </a:rPr>
              <a:t>n</a:t>
            </a:r>
            <a:r>
              <a:rPr lang="zh-CN" altLang="en-US" dirty="0">
                <a:solidFill>
                  <a:srgbClr val="9F5387"/>
                </a:solidFill>
              </a:rPr>
              <a:t>，用一维数组表示矩阵</a:t>
            </a:r>
            <a:endParaRPr lang="en-US" altLang="zh-CN" dirty="0">
              <a:solidFill>
                <a:srgbClr val="9F5387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9F5387"/>
                </a:solidFill>
              </a:rPr>
              <a:t>A[</a:t>
            </a:r>
            <a:r>
              <a:rPr lang="en-US" altLang="zh-CN" dirty="0" err="1">
                <a:solidFill>
                  <a:srgbClr val="9F5387"/>
                </a:solidFill>
              </a:rPr>
              <a:t>i</a:t>
            </a:r>
            <a:r>
              <a:rPr lang="en-US" altLang="zh-CN" dirty="0">
                <a:solidFill>
                  <a:srgbClr val="9F5387"/>
                </a:solidFill>
              </a:rPr>
              <a:t>][j] = A[</a:t>
            </a:r>
            <a:r>
              <a:rPr lang="en-US" altLang="zh-CN" dirty="0" err="1">
                <a:solidFill>
                  <a:srgbClr val="9F5387"/>
                </a:solidFill>
              </a:rPr>
              <a:t>i+j</a:t>
            </a:r>
            <a:r>
              <a:rPr lang="en-US" altLang="zh-CN" dirty="0">
                <a:solidFill>
                  <a:srgbClr val="9F5387"/>
                </a:solidFill>
              </a:rPr>
              <a:t>*n]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矩阵乘法（</a:t>
            </a:r>
            <a:r>
              <a:rPr lang="en-US" altLang="zh-CN" dirty="0">
                <a:solidFill>
                  <a:srgbClr val="9F5387"/>
                </a:solidFill>
              </a:rPr>
              <a:t>General Matrix Multiply</a:t>
            </a:r>
            <a:r>
              <a:rPr lang="zh-CN" altLang="en-US" dirty="0">
                <a:solidFill>
                  <a:srgbClr val="9F5387"/>
                </a:solidFill>
              </a:rPr>
              <a:t>）</a:t>
            </a:r>
            <a:endParaRPr lang="en-US" altLang="zh-CN" dirty="0">
              <a:solidFill>
                <a:srgbClr val="9F5387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以双精度</a:t>
            </a:r>
            <a:r>
              <a:rPr lang="en-US" altLang="zh-CN" dirty="0">
                <a:solidFill>
                  <a:srgbClr val="9F5387"/>
                </a:solidFill>
              </a:rPr>
              <a:t>double</a:t>
            </a:r>
            <a:r>
              <a:rPr lang="zh-CN" altLang="en-US" dirty="0">
                <a:solidFill>
                  <a:srgbClr val="9F5387"/>
                </a:solidFill>
              </a:rPr>
              <a:t>类型为例，代码如下图</a:t>
            </a:r>
            <a:endParaRPr lang="en-US" altLang="zh-CN" dirty="0">
              <a:solidFill>
                <a:srgbClr val="9F5387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79662" y="3278294"/>
            <a:ext cx="7720995" cy="3446290"/>
            <a:chOff x="807720" y="2742987"/>
            <a:chExt cx="7720995" cy="344629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720" y="3263054"/>
              <a:ext cx="7720995" cy="2926223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982981" y="2742987"/>
              <a:ext cx="28777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#define</a:t>
              </a:r>
              <a:r>
                <a:rPr lang="en-US" altLang="zh-CN" sz="2000" dirty="0">
                  <a:solidFill>
                    <a:prstClr val="black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 REAL_T </a:t>
              </a:r>
              <a:r>
                <a:rPr lang="en-US" altLang="zh-CN" sz="2000" dirty="0">
                  <a:solidFill>
                    <a:srgbClr val="0000FF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double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07720" y="2335281"/>
            <a:ext cx="2585411" cy="2437839"/>
            <a:chOff x="8155314" y="707782"/>
            <a:chExt cx="3817937" cy="3817937"/>
          </a:xfrm>
        </p:grpSpPr>
        <p:sp>
          <p:nvSpPr>
            <p:cNvPr id="48" name="同心圆 47"/>
            <p:cNvSpPr/>
            <p:nvPr/>
          </p:nvSpPr>
          <p:spPr>
            <a:xfrm>
              <a:off x="8155314" y="707782"/>
              <a:ext cx="3817937" cy="3817937"/>
            </a:xfrm>
            <a:prstGeom prst="donut">
              <a:avLst>
                <a:gd name="adj" fmla="val 7621"/>
              </a:avLst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590779" y="1205629"/>
              <a:ext cx="2947005" cy="2822242"/>
            </a:xfrm>
            <a:prstGeom prst="ellipse">
              <a:avLst/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GEMM</a:t>
              </a:r>
              <a:endParaRPr lang="zh-HK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031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26174" y="580572"/>
            <a:ext cx="1204686" cy="891137"/>
            <a:chOff x="755202" y="428716"/>
            <a:chExt cx="1204686" cy="891137"/>
          </a:xfrm>
        </p:grpSpPr>
        <p:sp>
          <p:nvSpPr>
            <p:cNvPr id="2" name="矩形 1"/>
            <p:cNvSpPr/>
            <p:nvPr/>
          </p:nvSpPr>
          <p:spPr>
            <a:xfrm>
              <a:off x="755202" y="428716"/>
              <a:ext cx="1204686" cy="891137"/>
            </a:xfrm>
            <a:prstGeom prst="rect">
              <a:avLst/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Freeform 21"/>
            <p:cNvSpPr>
              <a:spLocks noEditPoints="1"/>
            </p:cNvSpPr>
            <p:nvPr/>
          </p:nvSpPr>
          <p:spPr bwMode="auto">
            <a:xfrm>
              <a:off x="1051602" y="590880"/>
              <a:ext cx="568039" cy="566807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24 h 192"/>
                <a:gd name="T12" fmla="*/ 168 w 192"/>
                <a:gd name="T13" fmla="*/ 96 h 192"/>
                <a:gd name="T14" fmla="*/ 96 w 192"/>
                <a:gd name="T15" fmla="*/ 168 h 192"/>
                <a:gd name="T16" fmla="*/ 24 w 192"/>
                <a:gd name="T17" fmla="*/ 96 h 192"/>
                <a:gd name="T18" fmla="*/ 96 w 192"/>
                <a:gd name="T19" fmla="*/ 24 h 192"/>
                <a:gd name="T20" fmla="*/ 140 w 192"/>
                <a:gd name="T21" fmla="*/ 88 h 192"/>
                <a:gd name="T22" fmla="*/ 144 w 192"/>
                <a:gd name="T23" fmla="*/ 96 h 192"/>
                <a:gd name="T24" fmla="*/ 140 w 192"/>
                <a:gd name="T25" fmla="*/ 104 h 192"/>
                <a:gd name="T26" fmla="*/ 116 w 192"/>
                <a:gd name="T27" fmla="*/ 128 h 192"/>
                <a:gd name="T28" fmla="*/ 103 w 192"/>
                <a:gd name="T29" fmla="*/ 131 h 192"/>
                <a:gd name="T30" fmla="*/ 96 w 192"/>
                <a:gd name="T31" fmla="*/ 120 h 192"/>
                <a:gd name="T32" fmla="*/ 96 w 192"/>
                <a:gd name="T33" fmla="*/ 108 h 192"/>
                <a:gd name="T34" fmla="*/ 60 w 192"/>
                <a:gd name="T35" fmla="*/ 108 h 192"/>
                <a:gd name="T36" fmla="*/ 48 w 192"/>
                <a:gd name="T37" fmla="*/ 96 h 192"/>
                <a:gd name="T38" fmla="*/ 60 w 192"/>
                <a:gd name="T39" fmla="*/ 84 h 192"/>
                <a:gd name="T40" fmla="*/ 96 w 192"/>
                <a:gd name="T41" fmla="*/ 84 h 192"/>
                <a:gd name="T42" fmla="*/ 96 w 192"/>
                <a:gd name="T43" fmla="*/ 72 h 192"/>
                <a:gd name="T44" fmla="*/ 103 w 192"/>
                <a:gd name="T45" fmla="*/ 61 h 192"/>
                <a:gd name="T46" fmla="*/ 116 w 192"/>
                <a:gd name="T47" fmla="*/ 64 h 192"/>
                <a:gd name="T48" fmla="*/ 140 w 192"/>
                <a:gd name="T49" fmla="*/ 8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24"/>
                  </a:moveTo>
                  <a:cubicBezTo>
                    <a:pt x="136" y="24"/>
                    <a:pt x="168" y="56"/>
                    <a:pt x="168" y="96"/>
                  </a:cubicBezTo>
                  <a:cubicBezTo>
                    <a:pt x="168" y="136"/>
                    <a:pt x="136" y="168"/>
                    <a:pt x="96" y="168"/>
                  </a:cubicBezTo>
                  <a:cubicBezTo>
                    <a:pt x="56" y="168"/>
                    <a:pt x="24" y="136"/>
                    <a:pt x="24" y="96"/>
                  </a:cubicBezTo>
                  <a:cubicBezTo>
                    <a:pt x="24" y="56"/>
                    <a:pt x="56" y="24"/>
                    <a:pt x="96" y="24"/>
                  </a:cubicBezTo>
                  <a:close/>
                  <a:moveTo>
                    <a:pt x="140" y="88"/>
                  </a:moveTo>
                  <a:cubicBezTo>
                    <a:pt x="143" y="90"/>
                    <a:pt x="144" y="93"/>
                    <a:pt x="144" y="96"/>
                  </a:cubicBezTo>
                  <a:cubicBezTo>
                    <a:pt x="144" y="99"/>
                    <a:pt x="143" y="102"/>
                    <a:pt x="140" y="104"/>
                  </a:cubicBezTo>
                  <a:cubicBezTo>
                    <a:pt x="116" y="128"/>
                    <a:pt x="116" y="128"/>
                    <a:pt x="116" y="128"/>
                  </a:cubicBezTo>
                  <a:cubicBezTo>
                    <a:pt x="113" y="132"/>
                    <a:pt x="108" y="133"/>
                    <a:pt x="103" y="131"/>
                  </a:cubicBezTo>
                  <a:cubicBezTo>
                    <a:pt x="99" y="129"/>
                    <a:pt x="96" y="125"/>
                    <a:pt x="96" y="120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53" y="108"/>
                    <a:pt x="48" y="103"/>
                    <a:pt x="48" y="96"/>
                  </a:cubicBezTo>
                  <a:cubicBezTo>
                    <a:pt x="48" y="89"/>
                    <a:pt x="53" y="84"/>
                    <a:pt x="60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67"/>
                    <a:pt x="99" y="63"/>
                    <a:pt x="103" y="61"/>
                  </a:cubicBezTo>
                  <a:cubicBezTo>
                    <a:pt x="108" y="59"/>
                    <a:pt x="113" y="60"/>
                    <a:pt x="116" y="64"/>
                  </a:cubicBezTo>
                  <a:lnTo>
                    <a:pt x="140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050797" y="580573"/>
            <a:ext cx="9416678" cy="891137"/>
          </a:xfrm>
          <a:prstGeom prst="rect">
            <a:avLst/>
          </a:prstGeom>
          <a:solidFill>
            <a:srgbClr val="9F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1124" y="702976"/>
            <a:ext cx="487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Fira Sans" panose="020B0503050000020004" pitchFamily="34" charset="0"/>
              </a:rPr>
              <a:t>简单代码的</a:t>
            </a:r>
            <a:r>
              <a:rPr lang="en-US" altLang="zh-CN" sz="3600" dirty="0">
                <a:solidFill>
                  <a:schemeClr val="bg1"/>
                </a:solidFill>
                <a:latin typeface="Fira Sans" panose="020B0503050000020004" pitchFamily="34" charset="0"/>
              </a:rPr>
              <a:t>GEMM</a:t>
            </a:r>
            <a:r>
              <a:rPr lang="zh-CN" altLang="en-US" sz="3600" dirty="0">
                <a:solidFill>
                  <a:schemeClr val="bg1"/>
                </a:solidFill>
                <a:latin typeface="Fira Sans" panose="020B0503050000020004" pitchFamily="34" charset="0"/>
              </a:rPr>
              <a:t>效率</a:t>
            </a:r>
            <a:r>
              <a:rPr lang="en-US" altLang="zh-CN" sz="36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endParaRPr lang="zh-CN" altLang="en-US" sz="3600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74830" y="5782813"/>
            <a:ext cx="9578848" cy="667743"/>
            <a:chOff x="1342952" y="4114209"/>
            <a:chExt cx="10010726" cy="667743"/>
          </a:xfrm>
        </p:grpSpPr>
        <p:grpSp>
          <p:nvGrpSpPr>
            <p:cNvPr id="25" name="组合 24"/>
            <p:cNvGrpSpPr/>
            <p:nvPr/>
          </p:nvGrpSpPr>
          <p:grpSpPr>
            <a:xfrm>
              <a:off x="1342952" y="4114209"/>
              <a:ext cx="10010726" cy="667743"/>
              <a:chOff x="1181570" y="2083632"/>
              <a:chExt cx="9397829" cy="689546"/>
            </a:xfrm>
            <a:solidFill>
              <a:srgbClr val="9F5387"/>
            </a:solidFill>
          </p:grpSpPr>
          <p:sp>
            <p:nvSpPr>
              <p:cNvPr id="7" name="五边形 6"/>
              <p:cNvSpPr/>
              <p:nvPr/>
            </p:nvSpPr>
            <p:spPr>
              <a:xfrm>
                <a:off x="1181570" y="2083632"/>
                <a:ext cx="1819605" cy="689546"/>
              </a:xfrm>
              <a:prstGeom prst="homePlate">
                <a:avLst/>
              </a:prstGeom>
              <a:solidFill>
                <a:srgbClr val="9F5387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2902375" y="2083632"/>
                <a:ext cx="2053316" cy="689546"/>
              </a:xfrm>
              <a:custGeom>
                <a:avLst/>
                <a:gdLst>
                  <a:gd name="connsiteX0" fmla="*/ 0 w 2008682"/>
                  <a:gd name="connsiteY0" fmla="*/ 0 h 674557"/>
                  <a:gd name="connsiteX1" fmla="*/ 1671404 w 2008682"/>
                  <a:gd name="connsiteY1" fmla="*/ 0 h 674557"/>
                  <a:gd name="connsiteX2" fmla="*/ 2008682 w 2008682"/>
                  <a:gd name="connsiteY2" fmla="*/ 337279 h 674557"/>
                  <a:gd name="connsiteX3" fmla="*/ 1671404 w 2008682"/>
                  <a:gd name="connsiteY3" fmla="*/ 674557 h 674557"/>
                  <a:gd name="connsiteX4" fmla="*/ 137114 w 2008682"/>
                  <a:gd name="connsiteY4" fmla="*/ 674557 h 674557"/>
                  <a:gd name="connsiteX5" fmla="*/ 468146 w 2008682"/>
                  <a:gd name="connsiteY5" fmla="*/ 343525 h 674557"/>
                  <a:gd name="connsiteX6" fmla="*/ 130868 w 2008682"/>
                  <a:gd name="connsiteY6" fmla="*/ 6246 h 674557"/>
                  <a:gd name="connsiteX7" fmla="*/ 0 w 2008682"/>
                  <a:gd name="connsiteY7" fmla="*/ 6246 h 674557"/>
                  <a:gd name="connsiteX8" fmla="*/ 0 w 2008682"/>
                  <a:gd name="connsiteY8" fmla="*/ 0 h 67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8682" h="674557">
                    <a:moveTo>
                      <a:pt x="0" y="0"/>
                    </a:moveTo>
                    <a:lnTo>
                      <a:pt x="1671404" y="0"/>
                    </a:lnTo>
                    <a:lnTo>
                      <a:pt x="2008682" y="337279"/>
                    </a:lnTo>
                    <a:lnTo>
                      <a:pt x="1671404" y="674557"/>
                    </a:lnTo>
                    <a:lnTo>
                      <a:pt x="137114" y="674557"/>
                    </a:lnTo>
                    <a:lnTo>
                      <a:pt x="468146" y="343525"/>
                    </a:lnTo>
                    <a:lnTo>
                      <a:pt x="130868" y="6246"/>
                    </a:lnTo>
                    <a:lnTo>
                      <a:pt x="0" y="62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5387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4781941" y="2083632"/>
                <a:ext cx="2053316" cy="689546"/>
              </a:xfrm>
              <a:custGeom>
                <a:avLst/>
                <a:gdLst>
                  <a:gd name="connsiteX0" fmla="*/ 0 w 2008682"/>
                  <a:gd name="connsiteY0" fmla="*/ 0 h 674557"/>
                  <a:gd name="connsiteX1" fmla="*/ 1671404 w 2008682"/>
                  <a:gd name="connsiteY1" fmla="*/ 0 h 674557"/>
                  <a:gd name="connsiteX2" fmla="*/ 2008682 w 2008682"/>
                  <a:gd name="connsiteY2" fmla="*/ 337279 h 674557"/>
                  <a:gd name="connsiteX3" fmla="*/ 1671404 w 2008682"/>
                  <a:gd name="connsiteY3" fmla="*/ 674557 h 674557"/>
                  <a:gd name="connsiteX4" fmla="*/ 137114 w 2008682"/>
                  <a:gd name="connsiteY4" fmla="*/ 674557 h 674557"/>
                  <a:gd name="connsiteX5" fmla="*/ 468146 w 2008682"/>
                  <a:gd name="connsiteY5" fmla="*/ 343525 h 674557"/>
                  <a:gd name="connsiteX6" fmla="*/ 130868 w 2008682"/>
                  <a:gd name="connsiteY6" fmla="*/ 6246 h 674557"/>
                  <a:gd name="connsiteX7" fmla="*/ 0 w 2008682"/>
                  <a:gd name="connsiteY7" fmla="*/ 6246 h 674557"/>
                  <a:gd name="connsiteX8" fmla="*/ 0 w 2008682"/>
                  <a:gd name="connsiteY8" fmla="*/ 0 h 67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8682" h="674557">
                    <a:moveTo>
                      <a:pt x="0" y="0"/>
                    </a:moveTo>
                    <a:lnTo>
                      <a:pt x="1671404" y="0"/>
                    </a:lnTo>
                    <a:lnTo>
                      <a:pt x="2008682" y="337279"/>
                    </a:lnTo>
                    <a:lnTo>
                      <a:pt x="1671404" y="674557"/>
                    </a:lnTo>
                    <a:lnTo>
                      <a:pt x="137114" y="674557"/>
                    </a:lnTo>
                    <a:lnTo>
                      <a:pt x="468146" y="343525"/>
                    </a:lnTo>
                    <a:lnTo>
                      <a:pt x="130868" y="6246"/>
                    </a:lnTo>
                    <a:lnTo>
                      <a:pt x="0" y="62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5387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6676497" y="2083632"/>
                <a:ext cx="2053316" cy="689546"/>
              </a:xfrm>
              <a:custGeom>
                <a:avLst/>
                <a:gdLst>
                  <a:gd name="connsiteX0" fmla="*/ 0 w 2008682"/>
                  <a:gd name="connsiteY0" fmla="*/ 0 h 674557"/>
                  <a:gd name="connsiteX1" fmla="*/ 1671404 w 2008682"/>
                  <a:gd name="connsiteY1" fmla="*/ 0 h 674557"/>
                  <a:gd name="connsiteX2" fmla="*/ 2008682 w 2008682"/>
                  <a:gd name="connsiteY2" fmla="*/ 337279 h 674557"/>
                  <a:gd name="connsiteX3" fmla="*/ 1671404 w 2008682"/>
                  <a:gd name="connsiteY3" fmla="*/ 674557 h 674557"/>
                  <a:gd name="connsiteX4" fmla="*/ 137114 w 2008682"/>
                  <a:gd name="connsiteY4" fmla="*/ 674557 h 674557"/>
                  <a:gd name="connsiteX5" fmla="*/ 468146 w 2008682"/>
                  <a:gd name="connsiteY5" fmla="*/ 343525 h 674557"/>
                  <a:gd name="connsiteX6" fmla="*/ 130868 w 2008682"/>
                  <a:gd name="connsiteY6" fmla="*/ 6246 h 674557"/>
                  <a:gd name="connsiteX7" fmla="*/ 0 w 2008682"/>
                  <a:gd name="connsiteY7" fmla="*/ 6246 h 674557"/>
                  <a:gd name="connsiteX8" fmla="*/ 0 w 2008682"/>
                  <a:gd name="connsiteY8" fmla="*/ 0 h 67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8682" h="674557">
                    <a:moveTo>
                      <a:pt x="0" y="0"/>
                    </a:moveTo>
                    <a:lnTo>
                      <a:pt x="1671404" y="0"/>
                    </a:lnTo>
                    <a:lnTo>
                      <a:pt x="2008682" y="337279"/>
                    </a:lnTo>
                    <a:lnTo>
                      <a:pt x="1671404" y="674557"/>
                    </a:lnTo>
                    <a:lnTo>
                      <a:pt x="137114" y="674557"/>
                    </a:lnTo>
                    <a:lnTo>
                      <a:pt x="468146" y="343525"/>
                    </a:lnTo>
                    <a:lnTo>
                      <a:pt x="130868" y="6246"/>
                    </a:lnTo>
                    <a:lnTo>
                      <a:pt x="0" y="62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5387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8526083" y="2083632"/>
                <a:ext cx="2053316" cy="689546"/>
              </a:xfrm>
              <a:custGeom>
                <a:avLst/>
                <a:gdLst>
                  <a:gd name="connsiteX0" fmla="*/ 0 w 2008682"/>
                  <a:gd name="connsiteY0" fmla="*/ 0 h 674557"/>
                  <a:gd name="connsiteX1" fmla="*/ 1671404 w 2008682"/>
                  <a:gd name="connsiteY1" fmla="*/ 0 h 674557"/>
                  <a:gd name="connsiteX2" fmla="*/ 2008682 w 2008682"/>
                  <a:gd name="connsiteY2" fmla="*/ 337279 h 674557"/>
                  <a:gd name="connsiteX3" fmla="*/ 1671404 w 2008682"/>
                  <a:gd name="connsiteY3" fmla="*/ 674557 h 674557"/>
                  <a:gd name="connsiteX4" fmla="*/ 137114 w 2008682"/>
                  <a:gd name="connsiteY4" fmla="*/ 674557 h 674557"/>
                  <a:gd name="connsiteX5" fmla="*/ 468146 w 2008682"/>
                  <a:gd name="connsiteY5" fmla="*/ 343525 h 674557"/>
                  <a:gd name="connsiteX6" fmla="*/ 130868 w 2008682"/>
                  <a:gd name="connsiteY6" fmla="*/ 6246 h 674557"/>
                  <a:gd name="connsiteX7" fmla="*/ 0 w 2008682"/>
                  <a:gd name="connsiteY7" fmla="*/ 6246 h 674557"/>
                  <a:gd name="connsiteX8" fmla="*/ 0 w 2008682"/>
                  <a:gd name="connsiteY8" fmla="*/ 0 h 67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8682" h="674557">
                    <a:moveTo>
                      <a:pt x="0" y="0"/>
                    </a:moveTo>
                    <a:lnTo>
                      <a:pt x="1671404" y="0"/>
                    </a:lnTo>
                    <a:lnTo>
                      <a:pt x="2008682" y="337279"/>
                    </a:lnTo>
                    <a:lnTo>
                      <a:pt x="1671404" y="674557"/>
                    </a:lnTo>
                    <a:lnTo>
                      <a:pt x="137114" y="674557"/>
                    </a:lnTo>
                    <a:lnTo>
                      <a:pt x="468146" y="343525"/>
                    </a:lnTo>
                    <a:lnTo>
                      <a:pt x="130868" y="6246"/>
                    </a:lnTo>
                    <a:lnTo>
                      <a:pt x="0" y="62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1659528" y="4226427"/>
              <a:ext cx="1136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512</a:t>
              </a:r>
              <a:endParaRPr lang="zh-CN" alt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758168" y="4265865"/>
              <a:ext cx="1261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1024</a:t>
              </a:r>
              <a:endParaRPr lang="zh-CN" alt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817727" y="4265865"/>
              <a:ext cx="1261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1536</a:t>
              </a:r>
              <a:endParaRPr lang="zh-CN" alt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777429" y="4265865"/>
              <a:ext cx="12462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2048</a:t>
              </a:r>
              <a:endParaRPr lang="zh-CN" alt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787505" y="4265865"/>
              <a:ext cx="1228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4096</a:t>
              </a:r>
              <a:endParaRPr lang="zh-CN" alt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438005" y="4208562"/>
            <a:ext cx="2015724" cy="1077248"/>
            <a:chOff x="1128560" y="3278462"/>
            <a:chExt cx="2226872" cy="779135"/>
          </a:xfrm>
        </p:grpSpPr>
        <p:sp>
          <p:nvSpPr>
            <p:cNvPr id="23" name="文本框 22"/>
            <p:cNvSpPr txBox="1"/>
            <p:nvPr/>
          </p:nvSpPr>
          <p:spPr>
            <a:xfrm>
              <a:off x="1401050" y="3278462"/>
              <a:ext cx="1747187" cy="333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9F53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512x512</a:t>
              </a:r>
              <a:endParaRPr lang="zh-CN" altLang="en-US" sz="2400" b="1" dirty="0">
                <a:solidFill>
                  <a:srgbClr val="9F53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128560" y="3545608"/>
              <a:ext cx="2226872" cy="511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Time: 0.662</a:t>
              </a:r>
            </a:p>
            <a:p>
              <a:pPr algn="ctr">
                <a:lnSpc>
                  <a:spcPts val="2400"/>
                </a:lnSpc>
              </a:pP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Perf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: 0.405492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286512" y="4187560"/>
            <a:ext cx="2318019" cy="1071622"/>
            <a:chOff x="711200" y="3278462"/>
            <a:chExt cx="2226872" cy="775066"/>
          </a:xfrm>
        </p:grpSpPr>
        <p:sp>
          <p:nvSpPr>
            <p:cNvPr id="54" name="文本框 53"/>
            <p:cNvSpPr txBox="1"/>
            <p:nvPr/>
          </p:nvSpPr>
          <p:spPr>
            <a:xfrm>
              <a:off x="874168" y="3278462"/>
              <a:ext cx="2039806" cy="601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9F53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1024x1024</a:t>
              </a:r>
              <a:endParaRPr lang="zh-CN" altLang="en-US" sz="2400" b="1" dirty="0">
                <a:solidFill>
                  <a:srgbClr val="9F53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711200" y="3541539"/>
              <a:ext cx="2226872" cy="511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Time: 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8.127</a:t>
              </a:r>
            </a:p>
            <a:p>
              <a:pPr algn="ctr">
                <a:lnSpc>
                  <a:spcPts val="2400"/>
                </a:lnSpc>
              </a:pP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Perf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: 0.264241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159540" y="4187560"/>
            <a:ext cx="2334946" cy="1071622"/>
            <a:chOff x="711200" y="3278462"/>
            <a:chExt cx="2226872" cy="775066"/>
          </a:xfrm>
        </p:grpSpPr>
        <p:sp>
          <p:nvSpPr>
            <p:cNvPr id="60" name="文本框 59"/>
            <p:cNvSpPr txBox="1"/>
            <p:nvPr/>
          </p:nvSpPr>
          <p:spPr>
            <a:xfrm>
              <a:off x="980721" y="3278462"/>
              <a:ext cx="1823732" cy="601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9F53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1536x1536</a:t>
              </a:r>
              <a:endParaRPr lang="zh-CN" altLang="en-US" sz="2400" b="1" dirty="0">
                <a:solidFill>
                  <a:srgbClr val="9F53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711200" y="3541539"/>
              <a:ext cx="2226872" cy="511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Time: 42.639</a:t>
              </a:r>
            </a:p>
            <a:p>
              <a:pPr algn="ctr">
                <a:lnSpc>
                  <a:spcPts val="2400"/>
                </a:lnSpc>
              </a:pP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Perf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: 0.169765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9124184" y="4187560"/>
            <a:ext cx="2534353" cy="1071622"/>
            <a:chOff x="711200" y="3278462"/>
            <a:chExt cx="2226872" cy="775066"/>
          </a:xfrm>
        </p:grpSpPr>
        <p:sp>
          <p:nvSpPr>
            <p:cNvPr id="63" name="文本框 62"/>
            <p:cNvSpPr txBox="1"/>
            <p:nvPr/>
          </p:nvSpPr>
          <p:spPr>
            <a:xfrm>
              <a:off x="980721" y="3278462"/>
              <a:ext cx="1823732" cy="601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9F53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4096x4096</a:t>
              </a:r>
              <a:endParaRPr lang="zh-CN" altLang="en-US" sz="2400" b="1" dirty="0">
                <a:solidFill>
                  <a:srgbClr val="9F53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711200" y="3541539"/>
              <a:ext cx="2226872" cy="511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Time: 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1353.990</a:t>
              </a:r>
            </a:p>
            <a:p>
              <a:pPr algn="ctr">
                <a:lnSpc>
                  <a:spcPts val="2400"/>
                </a:lnSpc>
              </a:pP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Perf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: 0.101573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7163083" y="4187560"/>
            <a:ext cx="2534353" cy="1071622"/>
            <a:chOff x="711200" y="3278462"/>
            <a:chExt cx="2226872" cy="775066"/>
          </a:xfrm>
        </p:grpSpPr>
        <p:sp>
          <p:nvSpPr>
            <p:cNvPr id="66" name="文本框 65"/>
            <p:cNvSpPr txBox="1"/>
            <p:nvPr/>
          </p:nvSpPr>
          <p:spPr>
            <a:xfrm>
              <a:off x="980721" y="3278462"/>
              <a:ext cx="1823732" cy="601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9F53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2048x2048</a:t>
              </a:r>
              <a:endParaRPr lang="zh-CN" altLang="en-US" sz="2400" b="1" dirty="0">
                <a:solidFill>
                  <a:srgbClr val="9F53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711200" y="3541539"/>
              <a:ext cx="2226872" cy="511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Time: 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131.623</a:t>
              </a:r>
            </a:p>
            <a:p>
              <a:pPr algn="ctr">
                <a:lnSpc>
                  <a:spcPts val="2400"/>
                </a:lnSpc>
              </a:pP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Perf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: 0.130514</a:t>
              </a:r>
            </a:p>
          </p:txBody>
        </p:sp>
      </p:grpSp>
      <p:sp>
        <p:nvSpPr>
          <p:cNvPr id="33" name="内容占位符 2"/>
          <p:cNvSpPr txBox="1">
            <a:spLocks/>
          </p:cNvSpPr>
          <p:nvPr/>
        </p:nvSpPr>
        <p:spPr>
          <a:xfrm>
            <a:off x="841906" y="1733142"/>
            <a:ext cx="10058400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阵乘法的执行时间</a:t>
            </a:r>
            <a:r>
              <a:rPr lang="en-US" altLang="zh-CN" dirty="0">
                <a:solidFill>
                  <a:srgbClr val="9F5387"/>
                </a:solidFill>
              </a:rPr>
              <a:t>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9F5387"/>
                </a:solidFill>
              </a:rPr>
              <a:t>Clock()</a:t>
            </a:r>
            <a:r>
              <a:rPr lang="zh-CN" altLang="en-US" dirty="0">
                <a:solidFill>
                  <a:srgbClr val="9F5387"/>
                </a:solidFill>
              </a:rPr>
              <a:t>函数读取时间（</a:t>
            </a:r>
            <a:r>
              <a:rPr lang="en-US" altLang="zh-CN" dirty="0" err="1">
                <a:solidFill>
                  <a:srgbClr val="9F5387"/>
                </a:solidFill>
              </a:rPr>
              <a:t>time.h</a:t>
            </a:r>
            <a:r>
              <a:rPr lang="zh-CN" altLang="en-US" dirty="0">
                <a:solidFill>
                  <a:srgbClr val="9F5387"/>
                </a:solidFill>
              </a:rPr>
              <a:t>）</a:t>
            </a:r>
            <a:endParaRPr lang="en-US" altLang="zh-CN" dirty="0">
              <a:solidFill>
                <a:srgbClr val="9F5387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性能</a:t>
            </a:r>
            <a:r>
              <a:rPr lang="en-US" altLang="zh-CN" dirty="0" err="1">
                <a:solidFill>
                  <a:srgbClr val="9F5387"/>
                </a:solidFill>
              </a:rPr>
              <a:t>Perf</a:t>
            </a:r>
            <a:r>
              <a:rPr lang="zh-CN" altLang="en-US" dirty="0">
                <a:solidFill>
                  <a:srgbClr val="9F5387"/>
                </a:solidFill>
              </a:rPr>
              <a:t>（</a:t>
            </a:r>
            <a:r>
              <a:rPr lang="en-US" altLang="zh-CN" dirty="0" err="1">
                <a:solidFill>
                  <a:srgbClr val="9F5387"/>
                </a:solidFill>
              </a:rPr>
              <a:t>Gflops</a:t>
            </a:r>
            <a:r>
              <a:rPr lang="zh-CN" altLang="en-US" dirty="0">
                <a:solidFill>
                  <a:srgbClr val="9F5387"/>
                </a:solidFill>
              </a:rPr>
              <a:t>，每秒浮点运算次数）</a:t>
            </a:r>
            <a:endParaRPr lang="en-US" altLang="zh-CN" dirty="0">
              <a:solidFill>
                <a:srgbClr val="9F5387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9F5387"/>
                </a:solidFill>
              </a:rPr>
              <a:t>Perf</a:t>
            </a:r>
            <a:r>
              <a:rPr lang="en-US" altLang="zh-CN" dirty="0">
                <a:solidFill>
                  <a:srgbClr val="9F5387"/>
                </a:solidFill>
              </a:rPr>
              <a:t>  = (2.0 * </a:t>
            </a:r>
            <a:r>
              <a:rPr lang="en-US" altLang="zh-CN" dirty="0" err="1">
                <a:solidFill>
                  <a:srgbClr val="9F5387"/>
                </a:solidFill>
              </a:rPr>
              <a:t>A.height</a:t>
            </a:r>
            <a:r>
              <a:rPr lang="en-US" altLang="zh-CN" dirty="0">
                <a:solidFill>
                  <a:srgbClr val="9F5387"/>
                </a:solidFill>
              </a:rPr>
              <a:t> </a:t>
            </a:r>
            <a:r>
              <a:rPr lang="zh-CN" altLang="en-US" dirty="0">
                <a:solidFill>
                  <a:srgbClr val="9F5387"/>
                </a:solidFill>
              </a:rPr>
              <a:t>* </a:t>
            </a:r>
            <a:r>
              <a:rPr lang="en-US" altLang="zh-CN" dirty="0" err="1">
                <a:solidFill>
                  <a:srgbClr val="9F5387"/>
                </a:solidFill>
              </a:rPr>
              <a:t>B.width</a:t>
            </a:r>
            <a:r>
              <a:rPr lang="en-US" altLang="zh-CN" dirty="0">
                <a:solidFill>
                  <a:srgbClr val="9F5387"/>
                </a:solidFill>
              </a:rPr>
              <a:t> * </a:t>
            </a:r>
            <a:r>
              <a:rPr lang="en-US" altLang="zh-CN" dirty="0" err="1">
                <a:solidFill>
                  <a:srgbClr val="9F5387"/>
                </a:solidFill>
              </a:rPr>
              <a:t>B.height</a:t>
            </a:r>
            <a:r>
              <a:rPr lang="en-US" altLang="zh-CN" dirty="0">
                <a:solidFill>
                  <a:srgbClr val="9F5387"/>
                </a:solidFill>
              </a:rPr>
              <a:t>) / 1E9 /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加速比 </a:t>
            </a:r>
            <a:r>
              <a:rPr lang="en-US" altLang="zh-CN" dirty="0">
                <a:solidFill>
                  <a:srgbClr val="9F5387"/>
                </a:solidFill>
              </a:rPr>
              <a:t>Speedup</a:t>
            </a:r>
            <a:r>
              <a:rPr lang="zh-CN" altLang="en-US" dirty="0">
                <a:solidFill>
                  <a:srgbClr val="9F5387"/>
                </a:solidFill>
              </a:rPr>
              <a:t>（原始执行时间和优化后代码执行时间比值）</a:t>
            </a:r>
            <a:endParaRPr lang="en-US" altLang="zh-CN" dirty="0">
              <a:solidFill>
                <a:srgbClr val="9F53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75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17927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rgbClr val="66666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7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31819" y="93911"/>
            <a:ext cx="12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7779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08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1311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03503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32762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22717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24001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86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-1" y="267857"/>
            <a:ext cx="12192001" cy="584775"/>
            <a:chOff x="0" y="282371"/>
            <a:chExt cx="12192001" cy="584775"/>
          </a:xfrm>
        </p:grpSpPr>
        <p:sp>
          <p:nvSpPr>
            <p:cNvPr id="45" name="文本框 44"/>
            <p:cNvSpPr txBox="1"/>
            <p:nvPr/>
          </p:nvSpPr>
          <p:spPr>
            <a:xfrm>
              <a:off x="3373549" y="282371"/>
              <a:ext cx="5396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子字并行的</a:t>
              </a:r>
              <a:r>
                <a:rPr lang="en-US" altLang="zh-CN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GEMM</a:t>
              </a: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0" y="595084"/>
              <a:ext cx="3412165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8808863" y="602338"/>
              <a:ext cx="3383138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内容占位符 2"/>
          <p:cNvSpPr txBox="1">
            <a:spLocks/>
          </p:cNvSpPr>
          <p:nvPr/>
        </p:nvSpPr>
        <p:spPr>
          <a:xfrm>
            <a:off x="3779662" y="1023428"/>
            <a:ext cx="7720995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数据类型</a:t>
            </a:r>
            <a:endParaRPr lang="en-US" altLang="zh-CN" dirty="0">
              <a:solidFill>
                <a:srgbClr val="9F5387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9F5387"/>
                </a:solidFill>
              </a:rPr>
              <a:t>YMM</a:t>
            </a:r>
            <a:r>
              <a:rPr lang="zh-CN" altLang="en-US" dirty="0">
                <a:solidFill>
                  <a:srgbClr val="9F5387"/>
                </a:solidFill>
              </a:rPr>
              <a:t>寄存器，</a:t>
            </a:r>
            <a:r>
              <a:rPr lang="en-US" altLang="zh-CN" dirty="0">
                <a:solidFill>
                  <a:srgbClr val="9F5387"/>
                </a:solidFill>
              </a:rPr>
              <a:t>256</a:t>
            </a:r>
            <a:r>
              <a:rPr lang="zh-CN" altLang="en-US" dirty="0">
                <a:solidFill>
                  <a:srgbClr val="9F5387"/>
                </a:solidFill>
              </a:rPr>
              <a:t>位（</a:t>
            </a:r>
            <a:r>
              <a:rPr lang="en-US" altLang="zh-CN" dirty="0">
                <a:solidFill>
                  <a:srgbClr val="9F5387"/>
                </a:solidFill>
              </a:rPr>
              <a:t>32</a:t>
            </a:r>
            <a:r>
              <a:rPr lang="zh-CN" altLang="en-US" dirty="0">
                <a:solidFill>
                  <a:srgbClr val="9F5387"/>
                </a:solidFill>
              </a:rPr>
              <a:t>字节，可存放</a:t>
            </a:r>
            <a:r>
              <a:rPr lang="en-US" altLang="zh-CN" dirty="0">
                <a:solidFill>
                  <a:srgbClr val="9F5387"/>
                </a:solidFill>
              </a:rPr>
              <a:t>4double</a:t>
            </a:r>
            <a:r>
              <a:rPr lang="zh-CN" altLang="en-US" dirty="0">
                <a:solidFill>
                  <a:srgbClr val="9F5387"/>
                </a:solidFill>
              </a:rPr>
              <a:t>数据）</a:t>
            </a:r>
            <a:endParaRPr lang="en-US" altLang="zh-CN" dirty="0">
              <a:solidFill>
                <a:srgbClr val="9F5387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9F5387"/>
                </a:solidFill>
              </a:rPr>
              <a:t>_m265d </a:t>
            </a:r>
            <a:r>
              <a:rPr lang="zh-CN" altLang="en-US" dirty="0">
                <a:solidFill>
                  <a:srgbClr val="9F5387"/>
                </a:solidFill>
              </a:rPr>
              <a:t>类型，保存</a:t>
            </a:r>
            <a:r>
              <a:rPr lang="en-US" altLang="zh-CN" dirty="0">
                <a:solidFill>
                  <a:srgbClr val="9F5387"/>
                </a:solidFill>
              </a:rPr>
              <a:t>4</a:t>
            </a:r>
            <a:r>
              <a:rPr lang="zh-CN" altLang="en-US" dirty="0">
                <a:solidFill>
                  <a:srgbClr val="9F5387"/>
                </a:solidFill>
              </a:rPr>
              <a:t>个双精度浮点值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9F5387"/>
                </a:solidFill>
              </a:rPr>
              <a:t>X86 CPU </a:t>
            </a:r>
            <a:r>
              <a:rPr lang="zh-CN" altLang="en-US" dirty="0">
                <a:solidFill>
                  <a:srgbClr val="9F5387"/>
                </a:solidFill>
              </a:rPr>
              <a:t>子字并行库 （</a:t>
            </a:r>
            <a:r>
              <a:rPr lang="en-US" altLang="zh-CN" dirty="0">
                <a:solidFill>
                  <a:srgbClr val="9F5387"/>
                </a:solidFill>
              </a:rPr>
              <a:t>SSE</a:t>
            </a:r>
            <a:r>
              <a:rPr lang="zh-CN" altLang="en-US" dirty="0">
                <a:solidFill>
                  <a:srgbClr val="9F5387"/>
                </a:solidFill>
              </a:rPr>
              <a:t>）</a:t>
            </a:r>
            <a:endParaRPr lang="en-US" altLang="zh-CN" dirty="0">
              <a:solidFill>
                <a:srgbClr val="9F5387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操作指令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9F5387"/>
                </a:solidFill>
              </a:rPr>
              <a:t>_mm256_load_pd() 	_mm256_store_pd()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9F5387"/>
                </a:solidFill>
              </a:rPr>
              <a:t>_mm256_add_pd()	_mm256_mul_pd()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9F5387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19374" y="3474720"/>
            <a:ext cx="2346960" cy="2281574"/>
            <a:chOff x="8155314" y="707782"/>
            <a:chExt cx="3817937" cy="3817937"/>
          </a:xfrm>
        </p:grpSpPr>
        <p:sp>
          <p:nvSpPr>
            <p:cNvPr id="48" name="同心圆 47"/>
            <p:cNvSpPr/>
            <p:nvPr/>
          </p:nvSpPr>
          <p:spPr>
            <a:xfrm>
              <a:off x="8155314" y="707782"/>
              <a:ext cx="3817937" cy="3817937"/>
            </a:xfrm>
            <a:prstGeom prst="donut">
              <a:avLst>
                <a:gd name="adj" fmla="val 7621"/>
              </a:avLst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590779" y="1205629"/>
              <a:ext cx="2947005" cy="2822242"/>
            </a:xfrm>
            <a:prstGeom prst="ellipse">
              <a:avLst/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子字</a:t>
              </a:r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并行</a:t>
              </a:r>
              <a:endParaRPr lang="zh-HK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4" name="Picture 2" descr="https://ss1.bdstatic.com/70cFuXSh_Q1YnxGkpoWK1HF6hhy/it/u=2179017948,2958586179&amp;fm=27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762" y="4365602"/>
            <a:ext cx="6284197" cy="223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107879" y="1041182"/>
            <a:ext cx="3248863" cy="1972927"/>
            <a:chOff x="0" y="0"/>
            <a:chExt cx="1130255" cy="1130255"/>
          </a:xfrm>
        </p:grpSpPr>
        <p:sp>
          <p:nvSpPr>
            <p:cNvPr id="27" name="椭圆形标注 139"/>
            <p:cNvSpPr>
              <a:spLocks noChangeArrowheads="1"/>
            </p:cNvSpPr>
            <p:nvPr/>
          </p:nvSpPr>
          <p:spPr bwMode="auto">
            <a:xfrm flipH="1">
              <a:off x="0" y="0"/>
              <a:ext cx="1130255" cy="1130255"/>
            </a:xfrm>
            <a:prstGeom prst="wedgeEllipseCallout">
              <a:avLst>
                <a:gd name="adj1" fmla="val -225"/>
                <a:gd name="adj2" fmla="val 7309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140"/>
            <p:cNvSpPr>
              <a:spLocks noChangeArrowheads="1"/>
            </p:cNvSpPr>
            <p:nvPr/>
          </p:nvSpPr>
          <p:spPr bwMode="auto">
            <a:xfrm>
              <a:off x="28102" y="293056"/>
              <a:ext cx="1078986" cy="61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寄存器和</a:t>
              </a:r>
              <a:r>
                <a:rPr lang="en-US" altLang="zh-CN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CPU</a:t>
              </a:r>
            </a:p>
            <a:p>
              <a:pPr algn="ctr"/>
              <a:r>
                <a:rPr lang="zh-CN" altLang="en-US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处理字幅加大</a:t>
              </a:r>
              <a:endParaRPr lang="en-US" altLang="zh-CN" sz="266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otumChe" panose="020B060900010101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178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26174" y="580572"/>
            <a:ext cx="1204686" cy="891137"/>
            <a:chOff x="755202" y="428716"/>
            <a:chExt cx="1204686" cy="891137"/>
          </a:xfrm>
        </p:grpSpPr>
        <p:sp>
          <p:nvSpPr>
            <p:cNvPr id="2" name="矩形 1"/>
            <p:cNvSpPr/>
            <p:nvPr/>
          </p:nvSpPr>
          <p:spPr>
            <a:xfrm>
              <a:off x="755202" y="428716"/>
              <a:ext cx="1204686" cy="891137"/>
            </a:xfrm>
            <a:prstGeom prst="rect">
              <a:avLst/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Freeform 21"/>
            <p:cNvSpPr>
              <a:spLocks noEditPoints="1"/>
            </p:cNvSpPr>
            <p:nvPr/>
          </p:nvSpPr>
          <p:spPr bwMode="auto">
            <a:xfrm>
              <a:off x="1051602" y="590880"/>
              <a:ext cx="568039" cy="566807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24 h 192"/>
                <a:gd name="T12" fmla="*/ 168 w 192"/>
                <a:gd name="T13" fmla="*/ 96 h 192"/>
                <a:gd name="T14" fmla="*/ 96 w 192"/>
                <a:gd name="T15" fmla="*/ 168 h 192"/>
                <a:gd name="T16" fmla="*/ 24 w 192"/>
                <a:gd name="T17" fmla="*/ 96 h 192"/>
                <a:gd name="T18" fmla="*/ 96 w 192"/>
                <a:gd name="T19" fmla="*/ 24 h 192"/>
                <a:gd name="T20" fmla="*/ 140 w 192"/>
                <a:gd name="T21" fmla="*/ 88 h 192"/>
                <a:gd name="T22" fmla="*/ 144 w 192"/>
                <a:gd name="T23" fmla="*/ 96 h 192"/>
                <a:gd name="T24" fmla="*/ 140 w 192"/>
                <a:gd name="T25" fmla="*/ 104 h 192"/>
                <a:gd name="T26" fmla="*/ 116 w 192"/>
                <a:gd name="T27" fmla="*/ 128 h 192"/>
                <a:gd name="T28" fmla="*/ 103 w 192"/>
                <a:gd name="T29" fmla="*/ 131 h 192"/>
                <a:gd name="T30" fmla="*/ 96 w 192"/>
                <a:gd name="T31" fmla="*/ 120 h 192"/>
                <a:gd name="T32" fmla="*/ 96 w 192"/>
                <a:gd name="T33" fmla="*/ 108 h 192"/>
                <a:gd name="T34" fmla="*/ 60 w 192"/>
                <a:gd name="T35" fmla="*/ 108 h 192"/>
                <a:gd name="T36" fmla="*/ 48 w 192"/>
                <a:gd name="T37" fmla="*/ 96 h 192"/>
                <a:gd name="T38" fmla="*/ 60 w 192"/>
                <a:gd name="T39" fmla="*/ 84 h 192"/>
                <a:gd name="T40" fmla="*/ 96 w 192"/>
                <a:gd name="T41" fmla="*/ 84 h 192"/>
                <a:gd name="T42" fmla="*/ 96 w 192"/>
                <a:gd name="T43" fmla="*/ 72 h 192"/>
                <a:gd name="T44" fmla="*/ 103 w 192"/>
                <a:gd name="T45" fmla="*/ 61 h 192"/>
                <a:gd name="T46" fmla="*/ 116 w 192"/>
                <a:gd name="T47" fmla="*/ 64 h 192"/>
                <a:gd name="T48" fmla="*/ 140 w 192"/>
                <a:gd name="T49" fmla="*/ 8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24"/>
                  </a:moveTo>
                  <a:cubicBezTo>
                    <a:pt x="136" y="24"/>
                    <a:pt x="168" y="56"/>
                    <a:pt x="168" y="96"/>
                  </a:cubicBezTo>
                  <a:cubicBezTo>
                    <a:pt x="168" y="136"/>
                    <a:pt x="136" y="168"/>
                    <a:pt x="96" y="168"/>
                  </a:cubicBezTo>
                  <a:cubicBezTo>
                    <a:pt x="56" y="168"/>
                    <a:pt x="24" y="136"/>
                    <a:pt x="24" y="96"/>
                  </a:cubicBezTo>
                  <a:cubicBezTo>
                    <a:pt x="24" y="56"/>
                    <a:pt x="56" y="24"/>
                    <a:pt x="96" y="24"/>
                  </a:cubicBezTo>
                  <a:close/>
                  <a:moveTo>
                    <a:pt x="140" y="88"/>
                  </a:moveTo>
                  <a:cubicBezTo>
                    <a:pt x="143" y="90"/>
                    <a:pt x="144" y="93"/>
                    <a:pt x="144" y="96"/>
                  </a:cubicBezTo>
                  <a:cubicBezTo>
                    <a:pt x="144" y="99"/>
                    <a:pt x="143" y="102"/>
                    <a:pt x="140" y="104"/>
                  </a:cubicBezTo>
                  <a:cubicBezTo>
                    <a:pt x="116" y="128"/>
                    <a:pt x="116" y="128"/>
                    <a:pt x="116" y="128"/>
                  </a:cubicBezTo>
                  <a:cubicBezTo>
                    <a:pt x="113" y="132"/>
                    <a:pt x="108" y="133"/>
                    <a:pt x="103" y="131"/>
                  </a:cubicBezTo>
                  <a:cubicBezTo>
                    <a:pt x="99" y="129"/>
                    <a:pt x="96" y="125"/>
                    <a:pt x="96" y="120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53" y="108"/>
                    <a:pt x="48" y="103"/>
                    <a:pt x="48" y="96"/>
                  </a:cubicBezTo>
                  <a:cubicBezTo>
                    <a:pt x="48" y="89"/>
                    <a:pt x="53" y="84"/>
                    <a:pt x="60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67"/>
                    <a:pt x="99" y="63"/>
                    <a:pt x="103" y="61"/>
                  </a:cubicBezTo>
                  <a:cubicBezTo>
                    <a:pt x="108" y="59"/>
                    <a:pt x="113" y="60"/>
                    <a:pt x="116" y="64"/>
                  </a:cubicBezTo>
                  <a:lnTo>
                    <a:pt x="140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050797" y="580573"/>
            <a:ext cx="9416678" cy="891137"/>
          </a:xfrm>
          <a:prstGeom prst="rect">
            <a:avLst/>
          </a:prstGeom>
          <a:solidFill>
            <a:srgbClr val="9F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1124" y="702976"/>
            <a:ext cx="487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Fira Sans" panose="020B0503050000020004" pitchFamily="34" charset="0"/>
              </a:rPr>
              <a:t>子字并行</a:t>
            </a:r>
            <a:r>
              <a:rPr lang="en-US" altLang="zh-CN" sz="3600" dirty="0">
                <a:solidFill>
                  <a:schemeClr val="bg1"/>
                </a:solidFill>
                <a:latin typeface="Fira Sans" panose="020B0503050000020004" pitchFamily="34" charset="0"/>
              </a:rPr>
              <a:t>GEMM</a:t>
            </a:r>
            <a:endParaRPr lang="zh-CN" altLang="en-US" sz="3600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  <p:sp>
        <p:nvSpPr>
          <p:cNvPr id="33" name="内容占位符 2"/>
          <p:cNvSpPr txBox="1">
            <a:spLocks/>
          </p:cNvSpPr>
          <p:nvPr/>
        </p:nvSpPr>
        <p:spPr>
          <a:xfrm>
            <a:off x="841906" y="1733142"/>
            <a:ext cx="10058400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每次运算</a:t>
            </a:r>
            <a:r>
              <a:rPr lang="en-US" altLang="zh-CN" dirty="0">
                <a:solidFill>
                  <a:srgbClr val="9F5387"/>
                </a:solidFill>
              </a:rPr>
              <a:t>4</a:t>
            </a:r>
            <a:r>
              <a:rPr lang="zh-CN" altLang="en-US" dirty="0">
                <a:solidFill>
                  <a:srgbClr val="9F5387"/>
                </a:solidFill>
              </a:rPr>
              <a:t>个数，理论上应有接近</a:t>
            </a:r>
            <a:r>
              <a:rPr lang="en-US" altLang="zh-CN" dirty="0">
                <a:solidFill>
                  <a:srgbClr val="9F5387"/>
                </a:solidFill>
              </a:rPr>
              <a:t>4</a:t>
            </a:r>
            <a:r>
              <a:rPr lang="zh-CN" altLang="en-US" dirty="0">
                <a:solidFill>
                  <a:srgbClr val="9F5387"/>
                </a:solidFill>
              </a:rPr>
              <a:t>倍的加速比</a:t>
            </a:r>
            <a:endParaRPr lang="en-US" altLang="zh-CN" dirty="0">
              <a:solidFill>
                <a:srgbClr val="9F5387"/>
              </a:solidFill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74" y="2545080"/>
            <a:ext cx="9679404" cy="367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4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7583" y="82541"/>
            <a:ext cx="1204686" cy="891137"/>
            <a:chOff x="755202" y="428716"/>
            <a:chExt cx="1204686" cy="891137"/>
          </a:xfrm>
        </p:grpSpPr>
        <p:sp>
          <p:nvSpPr>
            <p:cNvPr id="26" name="矩形 25"/>
            <p:cNvSpPr/>
            <p:nvPr/>
          </p:nvSpPr>
          <p:spPr>
            <a:xfrm>
              <a:off x="755202" y="428716"/>
              <a:ext cx="1204686" cy="891137"/>
            </a:xfrm>
            <a:prstGeom prst="rect">
              <a:avLst/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Freeform 21"/>
            <p:cNvSpPr>
              <a:spLocks noEditPoints="1"/>
            </p:cNvSpPr>
            <p:nvPr/>
          </p:nvSpPr>
          <p:spPr bwMode="auto">
            <a:xfrm>
              <a:off x="1051602" y="590880"/>
              <a:ext cx="568039" cy="566807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24 h 192"/>
                <a:gd name="T12" fmla="*/ 168 w 192"/>
                <a:gd name="T13" fmla="*/ 96 h 192"/>
                <a:gd name="T14" fmla="*/ 96 w 192"/>
                <a:gd name="T15" fmla="*/ 168 h 192"/>
                <a:gd name="T16" fmla="*/ 24 w 192"/>
                <a:gd name="T17" fmla="*/ 96 h 192"/>
                <a:gd name="T18" fmla="*/ 96 w 192"/>
                <a:gd name="T19" fmla="*/ 24 h 192"/>
                <a:gd name="T20" fmla="*/ 140 w 192"/>
                <a:gd name="T21" fmla="*/ 88 h 192"/>
                <a:gd name="T22" fmla="*/ 144 w 192"/>
                <a:gd name="T23" fmla="*/ 96 h 192"/>
                <a:gd name="T24" fmla="*/ 140 w 192"/>
                <a:gd name="T25" fmla="*/ 104 h 192"/>
                <a:gd name="T26" fmla="*/ 116 w 192"/>
                <a:gd name="T27" fmla="*/ 128 h 192"/>
                <a:gd name="T28" fmla="*/ 103 w 192"/>
                <a:gd name="T29" fmla="*/ 131 h 192"/>
                <a:gd name="T30" fmla="*/ 96 w 192"/>
                <a:gd name="T31" fmla="*/ 120 h 192"/>
                <a:gd name="T32" fmla="*/ 96 w 192"/>
                <a:gd name="T33" fmla="*/ 108 h 192"/>
                <a:gd name="T34" fmla="*/ 60 w 192"/>
                <a:gd name="T35" fmla="*/ 108 h 192"/>
                <a:gd name="T36" fmla="*/ 48 w 192"/>
                <a:gd name="T37" fmla="*/ 96 h 192"/>
                <a:gd name="T38" fmla="*/ 60 w 192"/>
                <a:gd name="T39" fmla="*/ 84 h 192"/>
                <a:gd name="T40" fmla="*/ 96 w 192"/>
                <a:gd name="T41" fmla="*/ 84 h 192"/>
                <a:gd name="T42" fmla="*/ 96 w 192"/>
                <a:gd name="T43" fmla="*/ 72 h 192"/>
                <a:gd name="T44" fmla="*/ 103 w 192"/>
                <a:gd name="T45" fmla="*/ 61 h 192"/>
                <a:gd name="T46" fmla="*/ 116 w 192"/>
                <a:gd name="T47" fmla="*/ 64 h 192"/>
                <a:gd name="T48" fmla="*/ 140 w 192"/>
                <a:gd name="T49" fmla="*/ 8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24"/>
                  </a:moveTo>
                  <a:cubicBezTo>
                    <a:pt x="136" y="24"/>
                    <a:pt x="168" y="56"/>
                    <a:pt x="168" y="96"/>
                  </a:cubicBezTo>
                  <a:cubicBezTo>
                    <a:pt x="168" y="136"/>
                    <a:pt x="136" y="168"/>
                    <a:pt x="96" y="168"/>
                  </a:cubicBezTo>
                  <a:cubicBezTo>
                    <a:pt x="56" y="168"/>
                    <a:pt x="24" y="136"/>
                    <a:pt x="24" y="96"/>
                  </a:cubicBezTo>
                  <a:cubicBezTo>
                    <a:pt x="24" y="56"/>
                    <a:pt x="56" y="24"/>
                    <a:pt x="96" y="24"/>
                  </a:cubicBezTo>
                  <a:close/>
                  <a:moveTo>
                    <a:pt x="140" y="88"/>
                  </a:moveTo>
                  <a:cubicBezTo>
                    <a:pt x="143" y="90"/>
                    <a:pt x="144" y="93"/>
                    <a:pt x="144" y="96"/>
                  </a:cubicBezTo>
                  <a:cubicBezTo>
                    <a:pt x="144" y="99"/>
                    <a:pt x="143" y="102"/>
                    <a:pt x="140" y="104"/>
                  </a:cubicBezTo>
                  <a:cubicBezTo>
                    <a:pt x="116" y="128"/>
                    <a:pt x="116" y="128"/>
                    <a:pt x="116" y="128"/>
                  </a:cubicBezTo>
                  <a:cubicBezTo>
                    <a:pt x="113" y="132"/>
                    <a:pt x="108" y="133"/>
                    <a:pt x="103" y="131"/>
                  </a:cubicBezTo>
                  <a:cubicBezTo>
                    <a:pt x="99" y="129"/>
                    <a:pt x="96" y="125"/>
                    <a:pt x="96" y="120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53" y="108"/>
                    <a:pt x="48" y="103"/>
                    <a:pt x="48" y="96"/>
                  </a:cubicBezTo>
                  <a:cubicBezTo>
                    <a:pt x="48" y="89"/>
                    <a:pt x="53" y="84"/>
                    <a:pt x="60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67"/>
                    <a:pt x="99" y="63"/>
                    <a:pt x="103" y="61"/>
                  </a:cubicBezTo>
                  <a:cubicBezTo>
                    <a:pt x="108" y="59"/>
                    <a:pt x="113" y="60"/>
                    <a:pt x="116" y="64"/>
                  </a:cubicBezTo>
                  <a:lnTo>
                    <a:pt x="140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345ECFB-E942-4820-B66D-36877FAA7660}"/>
              </a:ext>
            </a:extLst>
          </p:cNvPr>
          <p:cNvSpPr/>
          <p:nvPr/>
        </p:nvSpPr>
        <p:spPr>
          <a:xfrm>
            <a:off x="6357938" y="4956175"/>
            <a:ext cx="1027112" cy="129857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: 圆角 24">
            <a:extLst>
              <a:ext uri="{FF2B5EF4-FFF2-40B4-BE49-F238E27FC236}">
                <a16:creationId xmlns:a16="http://schemas.microsoft.com/office/drawing/2014/main" id="{D904E36A-7814-4EAA-B4D8-2AA55E45C4F2}"/>
              </a:ext>
            </a:extLst>
          </p:cNvPr>
          <p:cNvSpPr/>
          <p:nvPr/>
        </p:nvSpPr>
        <p:spPr>
          <a:xfrm>
            <a:off x="6988175" y="5027613"/>
            <a:ext cx="311150" cy="1176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8FBC61-1CB4-4AC6-AE3F-C0F12CBDD84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4109" y="2956242"/>
            <a:ext cx="3802602" cy="1752788"/>
          </a:xfrm>
          <a:prstGeom prst="rect">
            <a:avLst/>
          </a:prstGeom>
          <a:blipFill>
            <a:blip r:embed="rId2"/>
            <a:stretch>
              <a:fillRect r="-801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3562FF-ED4B-453E-B131-F4B74F08E89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10580" y="334432"/>
            <a:ext cx="3802602" cy="1971565"/>
          </a:xfrm>
          <a:prstGeom prst="rect">
            <a:avLst/>
          </a:prstGeom>
          <a:blipFill>
            <a:blip r:embed="rId3"/>
            <a:stretch>
              <a:fillRect r="-2244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75D860-B9B2-413C-A28A-312E0CFA4D9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17232" y="2944444"/>
            <a:ext cx="3935766" cy="176458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ABDE27-9AC8-427D-9E1B-2B1A0EDC0618}"/>
              </a:ext>
            </a:extLst>
          </p:cNvPr>
          <p:cNvSpPr/>
          <p:nvPr/>
        </p:nvSpPr>
        <p:spPr>
          <a:xfrm>
            <a:off x="458788" y="2944813"/>
            <a:ext cx="4013200" cy="22701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69BF83-06B8-4B8B-877D-5C17912E6A41}"/>
              </a:ext>
            </a:extLst>
          </p:cNvPr>
          <p:cNvSpPr/>
          <p:nvPr/>
        </p:nvSpPr>
        <p:spPr>
          <a:xfrm>
            <a:off x="5076825" y="265113"/>
            <a:ext cx="474663" cy="21399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E24F816-F7C7-417D-A5F5-1106AB51C1EC}"/>
              </a:ext>
            </a:extLst>
          </p:cNvPr>
          <p:cNvCxnSpPr>
            <a:stCxn id="7" idx="3"/>
          </p:cNvCxnSpPr>
          <p:nvPr/>
        </p:nvCxnSpPr>
        <p:spPr>
          <a:xfrm>
            <a:off x="4471988" y="3057525"/>
            <a:ext cx="525462" cy="476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7ED9789-0A3B-4927-B860-FF3026D4DB5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314950" y="2405063"/>
            <a:ext cx="0" cy="382587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1CCA64C-30D8-4A66-B46A-299834DECC6E}"/>
              </a:ext>
            </a:extLst>
          </p:cNvPr>
          <p:cNvSpPr/>
          <p:nvPr/>
        </p:nvSpPr>
        <p:spPr>
          <a:xfrm>
            <a:off x="5113338" y="2914650"/>
            <a:ext cx="474662" cy="2603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3EB204-DE9F-4215-A9EB-34E890ADEED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28412" y="932599"/>
            <a:ext cx="3243708" cy="276999"/>
          </a:xfrm>
          <a:prstGeom prst="rect">
            <a:avLst/>
          </a:prstGeom>
          <a:blipFill>
            <a:blip r:embed="rId5"/>
            <a:stretch>
              <a:fillRect l="-2632" t="-28889" r="-3947" b="-51111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FC9C92-6E50-4DE3-942F-9E70747D671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28411" y="1395717"/>
            <a:ext cx="2290884" cy="75469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4" name="标注: 弯曲线形 16">
            <a:extLst>
              <a:ext uri="{FF2B5EF4-FFF2-40B4-BE49-F238E27FC236}">
                <a16:creationId xmlns:a16="http://schemas.microsoft.com/office/drawing/2014/main" id="{F490F3CA-3428-46D5-9E5F-078762EB05C7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50268" y="2405849"/>
            <a:ext cx="4560894" cy="381740"/>
          </a:xfrm>
          <a:prstGeom prst="borderCallout2">
            <a:avLst>
              <a:gd name="adj1" fmla="val 52296"/>
              <a:gd name="adj2" fmla="val -1470"/>
              <a:gd name="adj3" fmla="val 62255"/>
              <a:gd name="adj4" fmla="val -9356"/>
              <a:gd name="adj5" fmla="val 129905"/>
              <a:gd name="adj6" fmla="val -10223"/>
            </a:avLst>
          </a:prstGeom>
          <a:blipFill>
            <a:blip r:embed="rId7"/>
            <a:stretch>
              <a:fillRect t="-4878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316E6D-6758-4BA9-A22A-25D03990FD95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14399" y="5004025"/>
            <a:ext cx="5541891" cy="1200329"/>
          </a:xfrm>
          <a:prstGeom prst="rect">
            <a:avLst/>
          </a:prstGeom>
          <a:blipFill>
            <a:blip r:embed="rId8"/>
            <a:stretch>
              <a:fillRect t="-3046" b="-7107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9D0DCE-B63A-463A-BDF4-0860729C3EBD}"/>
              </a:ext>
            </a:extLst>
          </p:cNvPr>
          <p:cNvSpPr/>
          <p:nvPr/>
        </p:nvSpPr>
        <p:spPr>
          <a:xfrm>
            <a:off x="5192713" y="2787650"/>
            <a:ext cx="441325" cy="10477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CEC106F-2716-4BCC-ABF9-A4EA4144633F}"/>
              </a:ext>
            </a:extLst>
          </p:cNvPr>
          <p:cNvSpPr/>
          <p:nvPr/>
        </p:nvSpPr>
        <p:spPr>
          <a:xfrm>
            <a:off x="508000" y="2787650"/>
            <a:ext cx="1907396" cy="1047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A8B23B6-27FB-48F1-8B8E-B09913466A4C}"/>
              </a:ext>
            </a:extLst>
          </p:cNvPr>
          <p:cNvSpPr/>
          <p:nvPr/>
        </p:nvSpPr>
        <p:spPr>
          <a:xfrm>
            <a:off x="5002213" y="322263"/>
            <a:ext cx="485775" cy="105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9F10D16-1801-407D-B48F-F2B7E538AAB7}"/>
              </a:ext>
            </a:extLst>
          </p:cNvPr>
          <p:cNvSpPr/>
          <p:nvPr/>
        </p:nvSpPr>
        <p:spPr>
          <a:xfrm>
            <a:off x="5922963" y="5000625"/>
            <a:ext cx="388937" cy="11604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F568A86-F2F9-42F4-AE9D-27DF4FEB2D74}"/>
              </a:ext>
            </a:extLst>
          </p:cNvPr>
          <p:cNvSpPr/>
          <p:nvPr/>
        </p:nvSpPr>
        <p:spPr>
          <a:xfrm>
            <a:off x="6448425" y="5027613"/>
            <a:ext cx="388938" cy="1160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488950" y="4868863"/>
            <a:ext cx="4738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__m256d c0 = </a:t>
            </a:r>
            <a:r>
              <a:rPr lang="en-US" altLang="zh-CN" sz="1600">
                <a:solidFill>
                  <a:srgbClr val="FF0000"/>
                </a:solidFill>
              </a:rPr>
              <a:t>_mm256_load_pd</a:t>
            </a:r>
            <a:r>
              <a:rPr lang="en-US" altLang="zh-CN" sz="1600"/>
              <a:t>(C + i + j * n)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B7F6B2C-6163-4416-94AB-3F66A4F9F748}"/>
              </a:ext>
            </a:extLst>
          </p:cNvPr>
          <p:cNvSpPr txBox="1"/>
          <p:nvPr/>
        </p:nvSpPr>
        <p:spPr>
          <a:xfrm>
            <a:off x="508000" y="5254625"/>
            <a:ext cx="4867275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c0 = _mm256_add_pd(c0,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      </a:t>
            </a:r>
            <a:r>
              <a:rPr lang="en-US" altLang="zh-CN" sz="1600" dirty="0">
                <a:solidFill>
                  <a:schemeClr val="accent6"/>
                </a:solidFill>
                <a:latin typeface="+mn-lt"/>
                <a:ea typeface="+mn-ea"/>
              </a:rPr>
              <a:t>_mm256_mul_pd</a:t>
            </a: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</a:rPr>
              <a:t>(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</a:rPr>
              <a:t>	_mm256_load_pd</a:t>
            </a:r>
            <a:r>
              <a:rPr lang="en-US" altLang="zh-CN" sz="1600" dirty="0">
                <a:latin typeface="+mn-lt"/>
                <a:ea typeface="+mn-ea"/>
              </a:rPr>
              <a:t>(A + </a:t>
            </a:r>
            <a:r>
              <a:rPr lang="en-US" altLang="zh-CN" sz="1600" dirty="0" err="1">
                <a:latin typeface="+mn-lt"/>
                <a:ea typeface="+mn-ea"/>
              </a:rPr>
              <a:t>i</a:t>
            </a:r>
            <a:r>
              <a:rPr lang="en-US" altLang="zh-CN" sz="1600" dirty="0">
                <a:latin typeface="+mn-lt"/>
                <a:ea typeface="+mn-ea"/>
              </a:rPr>
              <a:t> + j * n),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                </a:t>
            </a: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</a:rPr>
              <a:t>_mm256_broadcast_sd</a:t>
            </a:r>
            <a:r>
              <a:rPr lang="en-US" altLang="zh-CN" sz="1600" dirty="0">
                <a:latin typeface="+mn-lt"/>
                <a:ea typeface="+mn-ea"/>
              </a:rPr>
              <a:t>(B + k + j * n)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      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)</a:t>
            </a: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1272269" y="427828"/>
            <a:ext cx="1604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标准矩阵乘法</a:t>
            </a: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2038237" y="438150"/>
            <a:ext cx="2463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子字并行矩阵乘法</a:t>
            </a:r>
          </a:p>
        </p:txBody>
      </p:sp>
    </p:spTree>
    <p:extLst>
      <p:ext uri="{BB962C8B-B14F-4D97-AF65-F5344CB8AC3E}">
        <p14:creationId xmlns:p14="http://schemas.microsoft.com/office/powerpoint/2010/main" val="227059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 tmFilter="0, 0; .2, .5; .8, .5; 1, 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500" autoRev="1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 tmFilter="0, 0; .2, .5; .8, .5; 1, 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500" autoRev="1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1" grpId="1"/>
      <p:bldP spid="22" grpId="0"/>
      <p:bldP spid="22" grpId="1" build="allAtOnce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17927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rgbClr val="66666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7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31819" y="93911"/>
            <a:ext cx="12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7779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08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1311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03503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32762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22717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24001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86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-1" y="267857"/>
            <a:ext cx="12192001" cy="584775"/>
            <a:chOff x="0" y="282371"/>
            <a:chExt cx="12192001" cy="584775"/>
          </a:xfrm>
        </p:grpSpPr>
        <p:sp>
          <p:nvSpPr>
            <p:cNvPr id="45" name="文本框 44"/>
            <p:cNvSpPr txBox="1"/>
            <p:nvPr/>
          </p:nvSpPr>
          <p:spPr>
            <a:xfrm>
              <a:off x="3373549" y="282371"/>
              <a:ext cx="5396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指令级并行的</a:t>
              </a:r>
              <a:r>
                <a:rPr lang="en-US" altLang="zh-CN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GEMM</a:t>
              </a: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0" y="595084"/>
              <a:ext cx="3412165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8808863" y="602338"/>
              <a:ext cx="3383138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内容占位符 2"/>
          <p:cNvSpPr txBox="1">
            <a:spLocks/>
          </p:cNvSpPr>
          <p:nvPr/>
        </p:nvSpPr>
        <p:spPr>
          <a:xfrm>
            <a:off x="3779662" y="1023428"/>
            <a:ext cx="7720995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原始的是多发射乱序执行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循环展开，复制</a:t>
            </a:r>
            <a:r>
              <a:rPr lang="en-US" altLang="zh-CN" dirty="0">
                <a:solidFill>
                  <a:srgbClr val="9F5387"/>
                </a:solidFill>
              </a:rPr>
              <a:t>4</a:t>
            </a:r>
            <a:r>
              <a:rPr lang="zh-CN" altLang="en-US" dirty="0">
                <a:solidFill>
                  <a:srgbClr val="9F5387"/>
                </a:solidFill>
              </a:rPr>
              <a:t>份后，</a:t>
            </a:r>
            <a:r>
              <a:rPr lang="en-US" altLang="zh-CN" dirty="0" err="1">
                <a:solidFill>
                  <a:srgbClr val="9F5387"/>
                </a:solidFill>
              </a:rPr>
              <a:t>gcc</a:t>
            </a:r>
            <a:r>
              <a:rPr lang="zh-CN" altLang="en-US" dirty="0">
                <a:solidFill>
                  <a:srgbClr val="9F5387"/>
                </a:solidFill>
              </a:rPr>
              <a:t>编译器优化时会将后面的三次循环进行指令级并行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9F5387"/>
                </a:solidFill>
              </a:rPr>
              <a:t>B[</a:t>
            </a:r>
            <a:r>
              <a:rPr lang="en-US" altLang="zh-CN" dirty="0" err="1">
                <a:solidFill>
                  <a:srgbClr val="9F5387"/>
                </a:solidFill>
              </a:rPr>
              <a:t>i</a:t>
            </a:r>
            <a:r>
              <a:rPr lang="en-US" altLang="zh-CN" dirty="0">
                <a:solidFill>
                  <a:srgbClr val="9F5387"/>
                </a:solidFill>
              </a:rPr>
              <a:t>][j]</a:t>
            </a:r>
            <a:r>
              <a:rPr lang="zh-CN" altLang="en-US" dirty="0">
                <a:solidFill>
                  <a:srgbClr val="9F5387"/>
                </a:solidFill>
              </a:rPr>
              <a:t>可以在四次循环中反复使用，因此</a:t>
            </a:r>
            <a:r>
              <a:rPr lang="en-US" altLang="zh-CN" dirty="0">
                <a:solidFill>
                  <a:srgbClr val="9F5387"/>
                </a:solidFill>
              </a:rPr>
              <a:t>broadcast</a:t>
            </a:r>
            <a:r>
              <a:rPr lang="zh-CN" altLang="en-US" dirty="0">
                <a:solidFill>
                  <a:srgbClr val="9F5387"/>
                </a:solidFill>
              </a:rPr>
              <a:t>一份即可。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9F5387"/>
                </a:solidFill>
              </a:rPr>
              <a:t>_mm256_broadcast_pd()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指令流水</a:t>
            </a:r>
            <a:endParaRPr lang="en-US" altLang="zh-CN" dirty="0">
              <a:solidFill>
                <a:srgbClr val="9F5387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19374" y="3474720"/>
            <a:ext cx="2346960" cy="2281574"/>
            <a:chOff x="8155314" y="707782"/>
            <a:chExt cx="3817937" cy="3817937"/>
          </a:xfrm>
        </p:grpSpPr>
        <p:sp>
          <p:nvSpPr>
            <p:cNvPr id="48" name="同心圆 47"/>
            <p:cNvSpPr/>
            <p:nvPr/>
          </p:nvSpPr>
          <p:spPr>
            <a:xfrm>
              <a:off x="8155314" y="707782"/>
              <a:ext cx="3817937" cy="3817937"/>
            </a:xfrm>
            <a:prstGeom prst="donut">
              <a:avLst>
                <a:gd name="adj" fmla="val 7621"/>
              </a:avLst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590779" y="1205629"/>
              <a:ext cx="2947005" cy="2822242"/>
            </a:xfrm>
            <a:prstGeom prst="ellipse">
              <a:avLst/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指令级并行</a:t>
              </a:r>
              <a:endParaRPr lang="zh-HK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107879" y="1041182"/>
            <a:ext cx="3248863" cy="1972927"/>
            <a:chOff x="0" y="0"/>
            <a:chExt cx="1130255" cy="1130255"/>
          </a:xfrm>
        </p:grpSpPr>
        <p:sp>
          <p:nvSpPr>
            <p:cNvPr id="27" name="椭圆形标注 139"/>
            <p:cNvSpPr>
              <a:spLocks noChangeArrowheads="1"/>
            </p:cNvSpPr>
            <p:nvPr/>
          </p:nvSpPr>
          <p:spPr bwMode="auto">
            <a:xfrm flipH="1">
              <a:off x="0" y="0"/>
              <a:ext cx="1130255" cy="1130255"/>
            </a:xfrm>
            <a:prstGeom prst="wedgeEllipseCallout">
              <a:avLst>
                <a:gd name="adj1" fmla="val -225"/>
                <a:gd name="adj2" fmla="val 7309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140"/>
            <p:cNvSpPr>
              <a:spLocks noChangeArrowheads="1"/>
            </p:cNvSpPr>
            <p:nvPr/>
          </p:nvSpPr>
          <p:spPr bwMode="auto">
            <a:xfrm>
              <a:off x="28102" y="293056"/>
              <a:ext cx="1078986" cy="61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指令执行的</a:t>
              </a:r>
              <a:endParaRPr lang="en-US" altLang="zh-CN" sz="266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otumChe" panose="020B0609000101010101" pitchFamily="49" charset="-127"/>
              </a:endParaRPr>
            </a:p>
            <a:p>
              <a:pPr algn="ctr"/>
              <a:r>
                <a:rPr lang="zh-CN" altLang="en-US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流水线</a:t>
              </a:r>
              <a:endParaRPr lang="en-US" altLang="zh-CN" sz="266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otumChe" panose="020B0609000101010101" pitchFamily="49" charset="-127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948981" y="4551180"/>
            <a:ext cx="4564272" cy="360608"/>
            <a:chOff x="2202288" y="4353060"/>
            <a:chExt cx="4564272" cy="360608"/>
          </a:xfrm>
        </p:grpSpPr>
        <p:sp>
          <p:nvSpPr>
            <p:cNvPr id="31" name="矩形 30"/>
            <p:cNvSpPr/>
            <p:nvPr/>
          </p:nvSpPr>
          <p:spPr>
            <a:xfrm>
              <a:off x="2202288" y="4353060"/>
              <a:ext cx="1133340" cy="3606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IF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5633220" y="4353060"/>
              <a:ext cx="1133340" cy="360608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WB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3345932" y="4353060"/>
              <a:ext cx="1133340" cy="36060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4489576" y="4353060"/>
              <a:ext cx="1133340" cy="360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EXE</a:t>
              </a:r>
              <a:endParaRPr lang="zh-CN" altLang="en-US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97777" y="4924990"/>
            <a:ext cx="4564272" cy="360608"/>
            <a:chOff x="2202288" y="4353060"/>
            <a:chExt cx="4564272" cy="360608"/>
          </a:xfrm>
        </p:grpSpPr>
        <p:sp>
          <p:nvSpPr>
            <p:cNvPr id="37" name="矩形 36"/>
            <p:cNvSpPr/>
            <p:nvPr/>
          </p:nvSpPr>
          <p:spPr>
            <a:xfrm>
              <a:off x="2202288" y="4353060"/>
              <a:ext cx="1133340" cy="3606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IF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5633220" y="4353060"/>
              <a:ext cx="1133340" cy="360608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WB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345932" y="4353060"/>
              <a:ext cx="1133340" cy="36060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4489576" y="4353060"/>
              <a:ext cx="1133340" cy="360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EXE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359305" y="5693404"/>
            <a:ext cx="4564272" cy="360608"/>
            <a:chOff x="2202288" y="4353060"/>
            <a:chExt cx="4564272" cy="360608"/>
          </a:xfrm>
        </p:grpSpPr>
        <p:sp>
          <p:nvSpPr>
            <p:cNvPr id="50" name="矩形 49"/>
            <p:cNvSpPr/>
            <p:nvPr/>
          </p:nvSpPr>
          <p:spPr>
            <a:xfrm>
              <a:off x="2202288" y="4353060"/>
              <a:ext cx="1133340" cy="3606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IF</a:t>
              </a:r>
              <a:endParaRPr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5633220" y="4353060"/>
              <a:ext cx="1133340" cy="360608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WB</a:t>
              </a:r>
              <a:endParaRPr lang="zh-CN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3345932" y="4353060"/>
              <a:ext cx="1133340" cy="36060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489576" y="4353060"/>
              <a:ext cx="1133340" cy="360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EXE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225965" y="5309197"/>
            <a:ext cx="4564272" cy="360608"/>
            <a:chOff x="2202288" y="4353060"/>
            <a:chExt cx="4564272" cy="360608"/>
          </a:xfrm>
        </p:grpSpPr>
        <p:sp>
          <p:nvSpPr>
            <p:cNvPr id="55" name="矩形 54"/>
            <p:cNvSpPr/>
            <p:nvPr/>
          </p:nvSpPr>
          <p:spPr>
            <a:xfrm>
              <a:off x="2202288" y="4353060"/>
              <a:ext cx="1133340" cy="3606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IF</a:t>
              </a:r>
              <a:endParaRPr lang="zh-CN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5633220" y="4353060"/>
              <a:ext cx="1133340" cy="360608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WB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345932" y="4353060"/>
              <a:ext cx="1133340" cy="36060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4489576" y="4353060"/>
              <a:ext cx="1133340" cy="360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EXE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726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976</Words>
  <Application>Microsoft Office PowerPoint</Application>
  <PresentationFormat>宽屏</PresentationFormat>
  <Paragraphs>229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2" baseType="lpstr">
      <vt:lpstr>DotumChe</vt:lpstr>
      <vt:lpstr>Fira Sans</vt:lpstr>
      <vt:lpstr>Open Sans</vt:lpstr>
      <vt:lpstr>新細明體</vt:lpstr>
      <vt:lpstr>等线</vt:lpstr>
      <vt:lpstr>方正正中黑简体</vt:lpstr>
      <vt:lpstr>华文细黑</vt:lpstr>
      <vt:lpstr>宋体</vt:lpstr>
      <vt:lpstr>微软雅黑</vt:lpstr>
      <vt:lpstr>新宋体</vt:lpstr>
      <vt:lpstr>造字工房朗倩（非商用）常规体</vt:lpstr>
      <vt:lpstr>Aharoni</vt:lpstr>
      <vt:lpstr>Arial</vt:lpstr>
      <vt:lpstr>Calibri</vt:lpstr>
      <vt:lpstr>Calibri Light</vt:lpstr>
      <vt:lpstr>Cambria Math</vt:lpstr>
      <vt:lpstr>Segoe UI Semilight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quinn-thinkpad</dc:creator>
  <cp:lastModifiedBy>QianKun Dong</cp:lastModifiedBy>
  <cp:revision>36</cp:revision>
  <dcterms:created xsi:type="dcterms:W3CDTF">2019-05-27T19:18:02Z</dcterms:created>
  <dcterms:modified xsi:type="dcterms:W3CDTF">2022-05-27T07:48:41Z</dcterms:modified>
</cp:coreProperties>
</file>