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21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3" y="3220648"/>
            <a:ext cx="4825639" cy="178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223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3" y="55012"/>
            <a:ext cx="2615284" cy="31614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915236" y="55013"/>
            <a:ext cx="2210356" cy="31614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4915154"/>
            <a:ext cx="7245199" cy="1919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150235" y="98900"/>
            <a:ext cx="651378" cy="125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2555543" y="106447"/>
            <a:ext cx="1155951" cy="118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4943655" y="77137"/>
            <a:ext cx="1216514" cy="129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387146" y="83128"/>
            <a:ext cx="1665926" cy="1421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9971163" y="87776"/>
            <a:ext cx="904095" cy="143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388152" y="3251670"/>
            <a:ext cx="2136203" cy="146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148908" y="1813140"/>
            <a:ext cx="573871" cy="138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7" y="3676908"/>
            <a:ext cx="586548" cy="154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4924498" y="4889488"/>
            <a:ext cx="1713820" cy="1209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2070156" y="115117"/>
            <a:ext cx="265667" cy="227440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747201" y="87776"/>
            <a:ext cx="302419" cy="25343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2" y="325152"/>
            <a:ext cx="2294425" cy="14614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Кто входит в команду проекта?</a:t>
            </a:r>
            <a:endParaRPr lang="en-US" sz="900" b="1" dirty="0"/>
          </a:p>
          <a:p>
            <a:r>
              <a:rPr lang="en-US" sz="900" i="1" dirty="0"/>
              <a:t>Fedor Tyutin</a:t>
            </a:r>
            <a:r>
              <a:rPr lang="ru-RU" sz="900" dirty="0"/>
              <a:t> – исполнитель</a:t>
            </a:r>
          </a:p>
          <a:p>
            <a:r>
              <a:rPr lang="ru-RU" sz="900" i="1" dirty="0"/>
              <a:t>Компания</a:t>
            </a:r>
            <a:r>
              <a:rPr lang="ru-RU" sz="900" dirty="0"/>
              <a:t> – заказчик</a:t>
            </a:r>
          </a:p>
          <a:p>
            <a:br>
              <a:rPr lang="en-US" sz="1000" dirty="0"/>
            </a:br>
            <a:r>
              <a:rPr lang="ru-RU" sz="900" b="1" dirty="0"/>
              <a:t>Какие роли они выполняют?</a:t>
            </a:r>
          </a:p>
          <a:p>
            <a:r>
              <a:rPr lang="en-US" sz="900" i="1" dirty="0"/>
              <a:t>Fedor Tyutin</a:t>
            </a:r>
            <a:r>
              <a:rPr lang="ru-RU" sz="900" dirty="0"/>
              <a:t> – обработка данных, визуализация.</a:t>
            </a:r>
          </a:p>
          <a:p>
            <a:r>
              <a:rPr lang="ru-RU" sz="900" i="1" dirty="0"/>
              <a:t>Компания</a:t>
            </a:r>
            <a:r>
              <a:rPr lang="ru-RU" sz="900" dirty="0"/>
              <a:t> – постановка задачи, </a:t>
            </a:r>
            <a:r>
              <a:rPr lang="ru-RU" sz="900" dirty="0" err="1"/>
              <a:t>ревью</a:t>
            </a:r>
            <a:r>
              <a:rPr lang="ru-RU" sz="900" dirty="0"/>
              <a:t> проекта.</a:t>
            </a:r>
            <a:endParaRPr lang="en-US" sz="900" dirty="0"/>
          </a:p>
          <a:p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46177" y="263257"/>
            <a:ext cx="2304571" cy="4595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i="1" dirty="0"/>
              <a:t>Компания занимается продажей товаров.</a:t>
            </a:r>
          </a:p>
          <a:p>
            <a:pPr>
              <a:lnSpc>
                <a:spcPts val="300"/>
              </a:lnSpc>
            </a:pPr>
            <a:endParaRPr lang="ru-RU" sz="900" i="1" dirty="0"/>
          </a:p>
          <a:p>
            <a:r>
              <a:rPr lang="ru-RU" sz="900" dirty="0"/>
              <a:t>       </a:t>
            </a:r>
            <a:r>
              <a:rPr lang="ru-RU" sz="900" u="sng" dirty="0"/>
              <a:t>Цель</a:t>
            </a:r>
            <a:r>
              <a:rPr lang="ru-RU" sz="900" dirty="0"/>
              <a:t> – предотвратить выгорание, застой сотрудников. Вовремя заметить данные тенденции и принять следующие меры: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ysClr val="windowText" lastClr="000000"/>
                </a:solidFill>
              </a:rPr>
              <a:t>если есть зависимость удовлетворенности </a:t>
            </a:r>
            <a:r>
              <a:rPr lang="ru-RU" sz="900" dirty="0"/>
              <a:t>от  застоя, то </a:t>
            </a:r>
            <a:r>
              <a:rPr lang="ru-RU" sz="900" dirty="0">
                <a:solidFill>
                  <a:sysClr val="windowText" lastClr="000000"/>
                </a:solidFill>
              </a:rPr>
              <a:t>вынести вопрос на директора для пересмотра политики повышений или ротации;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ysClr val="windowText" lastClr="000000"/>
                </a:solidFill>
              </a:rPr>
              <a:t>если показатели низкие для всех сотрудников подразделения, то назначается встреча с руководителем команды, если проблемы только у нескольких сотрудников, то проводится детальный анализ их работы</a:t>
            </a:r>
            <a:r>
              <a:rPr lang="ru-RU" sz="900" dirty="0"/>
              <a:t>. </a:t>
            </a:r>
          </a:p>
          <a:p>
            <a:pPr>
              <a:spcBef>
                <a:spcPts val="600"/>
              </a:spcBef>
            </a:pPr>
            <a:r>
              <a:rPr lang="ru-RU" sz="900" dirty="0"/>
              <a:t>       Необходимо анализировать критерии </a:t>
            </a:r>
            <a:r>
              <a:rPr lang="ru-RU" sz="900" dirty="0" err="1"/>
              <a:t>удо</a:t>
            </a:r>
            <a:r>
              <a:rPr lang="ru-RU" sz="900" dirty="0"/>
              <a:t>- </a:t>
            </a:r>
            <a:r>
              <a:rPr lang="ru-RU" sz="900" dirty="0" err="1"/>
              <a:t>влетворенности</a:t>
            </a:r>
            <a:r>
              <a:rPr lang="ru-RU" sz="900" dirty="0"/>
              <a:t> сотрудников (обобщенные данные, по отделам и конкретному сотруднику).</a:t>
            </a:r>
          </a:p>
          <a:p>
            <a:r>
              <a:rPr lang="ru-RU" sz="900" dirty="0"/>
              <a:t>      Сравнивать критерии удовлетворенности со средними оценками сотрудников по отделу и по их должности.</a:t>
            </a:r>
          </a:p>
          <a:p>
            <a:r>
              <a:rPr lang="ru-RU" sz="900" dirty="0"/>
              <a:t>      Иметь возможность отследить зависимость удовлетворенности от таких показателей как: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количество лет в текущей позиции;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лет</a:t>
            </a: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текущим менеджером;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ea typeface="Calibri" panose="020F0502020204030204" pitchFamily="34" charset="0"/>
                <a:cs typeface="Times New Roman" panose="02020603050405020304" pitchFamily="18" charset="0"/>
              </a:rPr>
              <a:t>количество лет</a:t>
            </a: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последнего повышения;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уровень зарплаты</a:t>
            </a: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тп</a:t>
            </a:r>
            <a:r>
              <a:rPr lang="ru-RU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900" dirty="0">
                <a:cs typeface="Times New Roman" panose="02020603050405020304" pitchFamily="18" charset="0"/>
              </a:rPr>
              <a:t>      Для более детального анализа должна быть возможность перейти на рабочую страницу сотрудника.</a:t>
            </a:r>
          </a:p>
          <a:p>
            <a:r>
              <a:rPr lang="ru-RU" sz="900" dirty="0">
                <a:cs typeface="Times New Roman" panose="02020603050405020304" pitchFamily="18" charset="0"/>
              </a:rPr>
              <a:t>      Дополнительно сделать мобильную версию </a:t>
            </a:r>
            <a:r>
              <a:rPr lang="ru-RU" sz="900" dirty="0" err="1">
                <a:cs typeface="Times New Roman" panose="02020603050405020304" pitchFamily="18" charset="0"/>
              </a:rPr>
              <a:t>дашборда</a:t>
            </a:r>
            <a:r>
              <a:rPr lang="ru-RU" sz="900" dirty="0">
                <a:cs typeface="Times New Roman" panose="02020603050405020304" pitchFamily="18" charset="0"/>
              </a:rPr>
              <a:t>.</a:t>
            </a:r>
            <a:endParaRPr lang="ru-RU" sz="9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968918" y="369316"/>
            <a:ext cx="2101842" cy="2040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Кто будет пользоваться </a:t>
            </a:r>
            <a:r>
              <a:rPr lang="ru-RU" sz="900" b="1" dirty="0" err="1"/>
              <a:t>дашбордом</a:t>
            </a:r>
            <a:r>
              <a:rPr lang="ru-RU" sz="900" b="1" dirty="0"/>
              <a:t>?</a:t>
            </a:r>
          </a:p>
          <a:p>
            <a:pPr>
              <a:spcBef>
                <a:spcPts val="300"/>
              </a:spcBef>
            </a:pPr>
            <a:r>
              <a:rPr lang="en-US" sz="900" i="1" dirty="0"/>
              <a:t>HR</a:t>
            </a:r>
            <a:r>
              <a:rPr lang="en-US" sz="900" dirty="0"/>
              <a:t> – </a:t>
            </a:r>
            <a:r>
              <a:rPr lang="ru-RU" sz="900" dirty="0"/>
              <a:t>аналитики, менеджеры</a:t>
            </a:r>
          </a:p>
          <a:p>
            <a:pPr>
              <a:lnSpc>
                <a:spcPts val="300"/>
              </a:lnSpc>
            </a:pPr>
            <a:endParaRPr lang="ru-RU" sz="1000" dirty="0"/>
          </a:p>
          <a:p>
            <a:pPr>
              <a:spcBef>
                <a:spcPts val="600"/>
              </a:spcBef>
            </a:pPr>
            <a:r>
              <a:rPr lang="ru-RU" sz="900" b="1" dirty="0"/>
              <a:t>Какие их роли и задачи?</a:t>
            </a:r>
          </a:p>
          <a:p>
            <a:pPr>
              <a:spcBef>
                <a:spcPts val="300"/>
              </a:spcBef>
            </a:pPr>
            <a:r>
              <a:rPr lang="ru-RU" sz="900" i="1" dirty="0"/>
              <a:t>Менеджеры</a:t>
            </a:r>
            <a:r>
              <a:rPr lang="ru-RU" sz="900" dirty="0"/>
              <a:t> – обеспечение максимально эффективного управления организацией.</a:t>
            </a:r>
          </a:p>
          <a:p>
            <a:pPr>
              <a:spcBef>
                <a:spcPts val="200"/>
              </a:spcBef>
            </a:pPr>
            <a:r>
              <a:rPr lang="en-US" sz="900" i="1" dirty="0"/>
              <a:t>HR-</a:t>
            </a:r>
            <a:r>
              <a:rPr lang="ru-RU" sz="900" i="1" dirty="0"/>
              <a:t>аналитики</a:t>
            </a:r>
            <a:r>
              <a:rPr lang="ru-RU" sz="900" dirty="0"/>
              <a:t> – создание и поддержание благоприятной атмосферы для сотрудников компании для их продуктивной работы. </a:t>
            </a:r>
          </a:p>
          <a:p>
            <a:pPr>
              <a:lnSpc>
                <a:spcPts val="300"/>
              </a:lnSpc>
            </a:pPr>
            <a:endParaRPr lang="ru-RU" sz="1000" dirty="0"/>
          </a:p>
          <a:p>
            <a:pPr>
              <a:spcBef>
                <a:spcPts val="600"/>
              </a:spcBef>
            </a:pPr>
            <a:r>
              <a:rPr lang="ru-RU" sz="900" b="1" i="1" dirty="0"/>
              <a:t>Кто будет входить в тестовую группу?</a:t>
            </a:r>
          </a:p>
          <a:p>
            <a:pPr>
              <a:spcBef>
                <a:spcPts val="300"/>
              </a:spcBef>
            </a:pPr>
            <a:r>
              <a:rPr lang="ru-RU" sz="900" dirty="0"/>
              <a:t>Руководители групп: </a:t>
            </a:r>
            <a:r>
              <a:rPr lang="en-US" sz="900" dirty="0"/>
              <a:t>HR-</a:t>
            </a:r>
            <a:r>
              <a:rPr lang="ru-RU" sz="900" dirty="0"/>
              <a:t>аналитики, менеджеры. Несколько их подчиненных.</a:t>
            </a:r>
          </a:p>
          <a:p>
            <a:endParaRPr lang="ru-RU" sz="1000" dirty="0"/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4918835" y="5053541"/>
            <a:ext cx="7178766" cy="178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На какие вопросы хочет видеть ответы заказчик</a:t>
            </a:r>
            <a:r>
              <a:rPr lang="en-US" sz="900" b="1" dirty="0"/>
              <a:t>?</a:t>
            </a:r>
            <a:r>
              <a:rPr lang="ru-RU" sz="900" b="1" dirty="0"/>
              <a:t> В каких разрезах?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Зависит ли удовлетворенность сотрудников от застоя (количество лет в текущей позиции, с текущим менеджером или с последнего повышения) и уровня зарплаты?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/>
              <a:t>Какой общий уровень разных видов удовлетворенности в компании и в разрезе департаментов и должностей?</a:t>
            </a:r>
          </a:p>
          <a:p>
            <a:pPr>
              <a:spcBef>
                <a:spcPts val="600"/>
              </a:spcBef>
            </a:pPr>
            <a:r>
              <a:rPr lang="ru-RU" sz="900" b="1" dirty="0"/>
              <a:t>Какие </a:t>
            </a:r>
            <a:r>
              <a:rPr lang="en-US" sz="900" b="1" dirty="0"/>
              <a:t>KPI </a:t>
            </a:r>
            <a:r>
              <a:rPr lang="ru-RU" sz="900" b="1" dirty="0"/>
              <a:t>самые важные? Какие есть пороговые значения?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ysClr val="windowText" lastClr="000000"/>
                </a:solidFill>
              </a:rPr>
              <a:t>      </a:t>
            </a:r>
            <a:r>
              <a:rPr lang="ru-RU" sz="900" dirty="0">
                <a:solidFill>
                  <a:sysClr val="windowText" lastClr="000000"/>
                </a:solidFill>
              </a:rPr>
              <a:t>Оценки по тематическим опросам об уровне удовлетворенности. Как такового порогового значения нет. Будем считать, что пороговое значение это значение, которое ниже средней оценки по отделу и должности в отделе или оценка </a:t>
            </a:r>
            <a:r>
              <a:rPr lang="en-US" sz="900" dirty="0">
                <a:solidFill>
                  <a:sysClr val="windowText" lastClr="000000"/>
                </a:solidFill>
              </a:rPr>
              <a:t>&lt;= 2.</a:t>
            </a:r>
            <a:endParaRPr lang="ru-RU" sz="900" dirty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900" b="1" dirty="0">
                <a:solidFill>
                  <a:sysClr val="windowText" lastClr="000000"/>
                </a:solidFill>
              </a:rPr>
              <a:t>Что он делает до и после того как использовал </a:t>
            </a:r>
            <a:r>
              <a:rPr lang="ru-RU" sz="900" b="1" dirty="0" err="1">
                <a:solidFill>
                  <a:sysClr val="windowText" lastClr="000000"/>
                </a:solidFill>
              </a:rPr>
              <a:t>дашборд</a:t>
            </a:r>
            <a:r>
              <a:rPr lang="ru-RU" sz="900" b="1" dirty="0">
                <a:solidFill>
                  <a:sysClr val="windowText" lastClr="000000"/>
                </a:solidFill>
              </a:rPr>
              <a:t>? Каков бизнес-процесс и какие решения применяются?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ysClr val="windowText" lastClr="000000"/>
                </a:solidFill>
              </a:rPr>
              <a:t>      </a:t>
            </a:r>
            <a:r>
              <a:rPr lang="ru-RU" sz="900" dirty="0">
                <a:solidFill>
                  <a:sysClr val="windowText" lastClr="000000"/>
                </a:solidFill>
              </a:rPr>
              <a:t>Если есть зависимость удовлетворенности </a:t>
            </a:r>
            <a:r>
              <a:rPr lang="ru-RU" sz="900" dirty="0"/>
              <a:t>от застоя, то </a:t>
            </a:r>
            <a:r>
              <a:rPr lang="ru-RU" sz="900" dirty="0">
                <a:solidFill>
                  <a:sysClr val="windowText" lastClr="000000"/>
                </a:solidFill>
              </a:rPr>
              <a:t>вынести вопрос на директора для пересмотра политики повышений или ротации.</a:t>
            </a:r>
          </a:p>
          <a:p>
            <a:r>
              <a:rPr lang="ru-RU" sz="900" dirty="0">
                <a:solidFill>
                  <a:sysClr val="windowText" lastClr="000000"/>
                </a:solidFill>
              </a:rPr>
              <a:t>Если показатели низкие для всех сотрудников подразделения, то назначается встреча с руководителем команды, если проблемы только у нескольких сотрудников, то проводится детальный анализ их работы. </a:t>
            </a:r>
          </a:p>
          <a:p>
            <a:endParaRPr lang="ru-RU" sz="8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7146" y="3454824"/>
            <a:ext cx="4683614" cy="14041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Какой контекст взаимодействия? Как часто и при каких условиях будут пользоваться </a:t>
            </a:r>
            <a:r>
              <a:rPr lang="ru-RU" sz="900" b="1" dirty="0" err="1"/>
              <a:t>дашбордом</a:t>
            </a:r>
            <a:r>
              <a:rPr lang="ru-RU" sz="900" b="1" dirty="0"/>
              <a:t>?</a:t>
            </a:r>
          </a:p>
          <a:p>
            <a:pPr>
              <a:spcBef>
                <a:spcPts val="300"/>
              </a:spcBef>
            </a:pPr>
            <a:r>
              <a:rPr lang="ru-RU" sz="900" dirty="0"/>
              <a:t>      Часто некоторые графики или </a:t>
            </a:r>
            <a:r>
              <a:rPr lang="ru-RU" sz="900" dirty="0" err="1"/>
              <a:t>дашборд</a:t>
            </a:r>
            <a:r>
              <a:rPr lang="ru-RU" sz="900" dirty="0"/>
              <a:t> целиком (в разбивке по отделам) будут сохраняться в виде картинки для использования в презентации. </a:t>
            </a:r>
          </a:p>
          <a:p>
            <a:r>
              <a:rPr lang="ru-RU" sz="900" dirty="0"/>
              <a:t>      Коллеги из </a:t>
            </a:r>
            <a:r>
              <a:rPr lang="en-US" sz="900" dirty="0"/>
              <a:t>HR-</a:t>
            </a:r>
            <a:r>
              <a:rPr lang="ru-RU" sz="900" dirty="0"/>
              <a:t>аналитики несколько раз в год после опросов будут анализировать данные, </a:t>
            </a:r>
            <a:r>
              <a:rPr lang="ru-RU" sz="900" dirty="0" err="1"/>
              <a:t>дашборд</a:t>
            </a:r>
            <a:r>
              <a:rPr lang="ru-RU" sz="900" dirty="0"/>
              <a:t> будет </a:t>
            </a:r>
            <a:r>
              <a:rPr lang="ru-RU" sz="900" dirty="0" err="1"/>
              <a:t>переиспользоваться</a:t>
            </a:r>
            <a:r>
              <a:rPr lang="ru-RU" sz="900" dirty="0"/>
              <a:t> с новыми данными.</a:t>
            </a:r>
          </a:p>
          <a:p>
            <a:r>
              <a:rPr lang="ru-RU" sz="900" dirty="0"/>
              <a:t>      Менеджеры будут просматривать </a:t>
            </a:r>
            <a:r>
              <a:rPr lang="ru-RU" sz="900" dirty="0" err="1"/>
              <a:t>дашборд</a:t>
            </a:r>
            <a:r>
              <a:rPr lang="ru-RU" sz="900" dirty="0"/>
              <a:t> с мобильных  устройств во время поездок.</a:t>
            </a:r>
          </a:p>
          <a:p>
            <a:pPr>
              <a:spcBef>
                <a:spcPts val="600"/>
              </a:spcBef>
            </a:pPr>
            <a:r>
              <a:rPr lang="ru-RU" sz="900" b="1" i="1" dirty="0"/>
              <a:t>На каких устройствах?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/>
              <a:t>ПК, мобильные устройства</a:t>
            </a:r>
            <a:endParaRPr lang="en-US" sz="900" dirty="0"/>
          </a:p>
          <a:p>
            <a:endParaRPr lang="ru-RU" sz="1000" dirty="0"/>
          </a:p>
          <a:p>
            <a:endParaRPr lang="ru-RU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40003" y="1991284"/>
            <a:ext cx="2326991" cy="1580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Какие данные у нас есть?</a:t>
            </a:r>
          </a:p>
          <a:p>
            <a:pPr>
              <a:spcBef>
                <a:spcPts val="300"/>
              </a:spcBef>
            </a:pPr>
            <a:r>
              <a:rPr lang="ru-RU" sz="900" dirty="0"/>
              <a:t>Основные данные о работнике (пол, возраст, семейное положение, отдел в котором работает сотрудник, должность, данные по опросу удовлетворенности и т.п.)</a:t>
            </a:r>
          </a:p>
          <a:p>
            <a:pPr>
              <a:spcBef>
                <a:spcPts val="600"/>
              </a:spcBef>
            </a:pPr>
            <a:r>
              <a:rPr lang="ru-RU" sz="900" b="1" dirty="0"/>
              <a:t>Как мы их получаем?</a:t>
            </a:r>
          </a:p>
          <a:p>
            <a:pPr>
              <a:spcBef>
                <a:spcPts val="300"/>
              </a:spcBef>
            </a:pPr>
            <a:r>
              <a:rPr lang="ru-RU" sz="900" dirty="0"/>
              <a:t>Опрос, данные из личного дела, 1С. </a:t>
            </a:r>
          </a:p>
          <a:p>
            <a:r>
              <a:rPr lang="ru-RU" sz="900" dirty="0"/>
              <a:t>Полученные данные консолидируются в </a:t>
            </a:r>
            <a:r>
              <a:rPr lang="en-US" sz="900" dirty="0"/>
              <a:t>excel </a:t>
            </a:r>
            <a:r>
              <a:rPr lang="ru-RU" sz="900" dirty="0"/>
              <a:t>таблицу.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2539629" y="275873"/>
            <a:ext cx="2260076" cy="3322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900" b="1" dirty="0"/>
              <a:t>Какие графики и визуализации будут отвечать на вопросы из пункта 5?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ru-RU" sz="900" dirty="0"/>
              <a:t>Какой общий уровень разных видов удовлетворенности в компании и в разрезе департаментов и должностей? =</a:t>
            </a:r>
            <a:r>
              <a:rPr lang="en-US" sz="900" dirty="0"/>
              <a:t>&gt; </a:t>
            </a:r>
            <a:r>
              <a:rPr lang="ru-RU" sz="900" b="1" dirty="0"/>
              <a:t>фактоиды;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Зависит ли удовлетворенность сотрудников от застоя (количество лет в текущей позиции, с текущим менеджером или с последнего повышения) и уровня зарплаты?  =</a:t>
            </a:r>
            <a:r>
              <a:rPr lang="en-US" sz="900" dirty="0"/>
              <a:t>&gt; </a:t>
            </a:r>
            <a:r>
              <a:rPr lang="en-US" sz="900" b="1" dirty="0"/>
              <a:t>scatter</a:t>
            </a:r>
            <a:r>
              <a:rPr lang="en-US" sz="900" dirty="0"/>
              <a:t> </a:t>
            </a:r>
            <a:r>
              <a:rPr lang="en-US" sz="900" b="1" dirty="0"/>
              <a:t>plot</a:t>
            </a:r>
            <a:r>
              <a:rPr lang="ru-RU" sz="900" b="1" dirty="0"/>
              <a:t>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Сравнивать критерии удовлетворенности со средними оценками сотрудников по отделу и по их должности</a:t>
            </a:r>
            <a:r>
              <a:rPr lang="en-US" sz="900" dirty="0"/>
              <a:t> =&gt; </a:t>
            </a:r>
            <a:r>
              <a:rPr lang="en-US" sz="900" b="1" dirty="0"/>
              <a:t>bar chart + reference line </a:t>
            </a:r>
            <a:r>
              <a:rPr lang="ru-RU" sz="900" b="1" dirty="0"/>
              <a:t>по средним значениям.</a:t>
            </a:r>
          </a:p>
          <a:p>
            <a:pPr>
              <a:spcBef>
                <a:spcPts val="600"/>
              </a:spcBef>
            </a:pPr>
            <a:r>
              <a:rPr lang="ru-RU" sz="900" b="1" i="1" dirty="0"/>
              <a:t>В какие блоки можно объединить эти графики?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Блок фактоидов с общими данными по опросам;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Блок с данными по отделам;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Блок с подробными данными по каждому сотруднику.</a:t>
            </a:r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7146" y="267293"/>
            <a:ext cx="2472164" cy="28971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sz="900" b="1" dirty="0"/>
              <a:t>Как мы поймем, что достигли цели?</a:t>
            </a:r>
            <a:endParaRPr lang="en-US" sz="900" b="1" dirty="0"/>
          </a:p>
          <a:p>
            <a:pPr>
              <a:spcBef>
                <a:spcPts val="300"/>
              </a:spcBef>
            </a:pPr>
            <a:r>
              <a:rPr lang="ru-RU" sz="900" dirty="0"/>
              <a:t>Запрошу фидбек у коллег. Посмотрю на статистику использования </a:t>
            </a:r>
            <a:r>
              <a:rPr lang="ru-RU" sz="900" dirty="0" err="1"/>
              <a:t>дашборда</a:t>
            </a:r>
            <a:r>
              <a:rPr lang="ru-RU" sz="900" dirty="0"/>
              <a:t>, если его использует много сотрудников и часто, то скорее всего </a:t>
            </a:r>
            <a:r>
              <a:rPr lang="ru-RU" sz="900" dirty="0" err="1"/>
              <a:t>дашборд</a:t>
            </a:r>
            <a:r>
              <a:rPr lang="ru-RU" sz="900" dirty="0"/>
              <a:t> закрывает все задачи, которые перед ним ставились .</a:t>
            </a:r>
          </a:p>
          <a:p>
            <a:pPr>
              <a:spcBef>
                <a:spcPts val="600"/>
              </a:spcBef>
            </a:pPr>
            <a:r>
              <a:rPr lang="ru-RU" sz="900" b="1" dirty="0"/>
              <a:t>Как мы будем поддерживать </a:t>
            </a:r>
            <a:r>
              <a:rPr lang="ru-RU" sz="900" b="1" i="1" dirty="0" err="1"/>
              <a:t>дашборд</a:t>
            </a:r>
            <a:r>
              <a:rPr lang="ru-RU" sz="900" b="1" i="1" dirty="0"/>
              <a:t> и его пользователей?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Создам чат поддержки </a:t>
            </a:r>
            <a:r>
              <a:rPr lang="ru-RU" sz="900" dirty="0" err="1"/>
              <a:t>дашборда</a:t>
            </a:r>
            <a:r>
              <a:rPr lang="ru-RU" sz="900" dirty="0"/>
              <a:t>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Напишу документацию;</a:t>
            </a:r>
          </a:p>
          <a:p>
            <a:pPr marL="10800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/>
              <a:t>Назначу ответственного за </a:t>
            </a:r>
            <a:r>
              <a:rPr lang="ru-RU" sz="900" dirty="0" err="1"/>
              <a:t>дашборд</a:t>
            </a:r>
            <a:r>
              <a:rPr lang="ru-RU" sz="9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900" b="1" dirty="0"/>
              <a:t>Насколько получилось удачным решение?</a:t>
            </a:r>
          </a:p>
          <a:p>
            <a:pPr>
              <a:spcBef>
                <a:spcPts val="300"/>
              </a:spcBef>
            </a:pPr>
            <a:r>
              <a:rPr lang="ru-RU" sz="900" dirty="0"/>
              <a:t>Выберу несколько коллег и попрошу выполнить какое-то задание, посмотрю как они это будут делать. Если у них не возникнет проблем, то буду считать, что решение удачно.</a:t>
            </a:r>
          </a:p>
          <a:p>
            <a:endParaRPr lang="en-US" sz="9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05FA7-D756-407C-8A18-4D62AFCA3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06" y="3811980"/>
            <a:ext cx="4291237" cy="29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805</Words>
  <Application>Microsoft Office PowerPoint</Application>
  <PresentationFormat>Широкоэкранный</PresentationFormat>
  <Paragraphs>74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Tyutin Fedor Konstantinovich</cp:lastModifiedBy>
  <cp:revision>49</cp:revision>
  <cp:lastPrinted>2023-10-26T10:04:45Z</cp:lastPrinted>
  <dcterms:created xsi:type="dcterms:W3CDTF">2020-07-15T16:28:51Z</dcterms:created>
  <dcterms:modified xsi:type="dcterms:W3CDTF">2024-12-13T12:33:06Z</dcterms:modified>
</cp:coreProperties>
</file>