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6" r:id="rId6"/>
    <p:sldId id="289" r:id="rId7"/>
    <p:sldId id="294" r:id="rId8"/>
    <p:sldId id="290" r:id="rId9"/>
    <p:sldId id="291" r:id="rId10"/>
    <p:sldId id="285" r:id="rId11"/>
    <p:sldId id="25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5D85-FC39-4F17-AA98-1BDD210E2978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D937C-EDE0-43B1-8A9B-92D0793D3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9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D2459-0199-4DD5-867E-7BB1D4C0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0FE567-AC56-4FFA-95B7-9B648C55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5C9CA-AE87-4224-BE1C-14E4F73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65D04-321E-4B45-A357-941A71A1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A7100-9FD7-4D67-9E14-41F54B3B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1896D-11AA-4EAA-B3CD-EAA798F9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7DB73-B10D-4BF6-B8AE-74257C7E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B8F4-3241-432C-965F-D15D7A19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0BF639-A451-4A0A-94D1-8D0F609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C8381-5AE1-4125-B524-45D9E72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047F0F-48F5-4F60-8BEB-968A38ED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B32C2E-E669-4B2A-B965-DA98BCDF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1BA24-EA68-445C-9F69-E05FF79C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6ADD4-71F8-4FC6-A9D7-B6B3E82B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198BC-08B0-4115-8DA7-856F7AE9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3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BF8C3-F997-4A35-B919-205009F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E4AF4-45FA-4DD0-891D-E5FF6D6A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759B7-1DA1-43D6-A175-3F45AB59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2CC4C-3052-438B-93C1-953830CA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CAC00-0761-4364-B451-12B614C8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C5419-A7D2-42BD-91DE-5B99FBE2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BE3896-B921-4FE2-A3FA-E2CC5CA1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5D7D6-633A-4E95-BC02-4DAFED7F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5EDD-F29B-4B85-8138-E53476FB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D68E7-C5EE-4036-91C2-4961E3E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0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7CBAA-C2AC-4341-B9E5-E43A109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24E3CE-DF03-4E97-BD2C-0B1EECAF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92879F-9C6B-482D-BCF5-F3324835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13D3D-5F23-47CF-835A-A78DCF8E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E96CC5-C869-4D7E-96B4-8DFBF235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E359F-8EFB-4187-BA11-95141E3A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99B78-A047-4046-AA2F-B80006CC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7399A0-F3E6-411B-8D5C-26001F7C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532CBE-8374-4A53-B0C2-BB358C84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FA46D7-3405-4A0F-9692-23A2B2476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69D5AC-E922-4A1F-BA53-62EDCA8A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A3AF0B-8D76-4F98-863F-630879D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B5693C-9240-4CD9-BE18-782708F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BE3FC7-1730-441D-AFEE-0AA6C325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13947-9F9D-478D-A4D1-B6EEAEFC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B3C583-D9B5-4F17-8C51-DBC4DCD6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3D074B-C62B-4279-88A3-D23A98D2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3B8B93-17DB-4550-9E7D-D0B5B6ED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E9FC0A-8057-418C-A976-24D55B93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3558B7-FAFE-4236-B879-760C25C4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CA2CE-D128-4833-8763-2FB4770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02460-1498-430A-8728-66F005F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726C1-4AC2-45AB-838B-06291C99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1FCC77-2AA2-4F0A-8AD5-015485ED6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2A63AF-21B5-4702-A63F-F4B2EED4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00E026-1759-458B-8C3D-11880861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F3ADE-D61D-4275-AC18-572774CC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FDE67-8EE7-4E8B-91BF-30BFDF5E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5DF0A3-924A-402C-8417-390E6D60C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6F2A91-BB60-4707-9E89-CFF5DE5AE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77A80-2223-47A9-BC46-047E63F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3255E-A630-4856-8650-60A2C758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F6FE0-9FF0-468E-9F2C-E0296440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EB946A-B0FC-4165-AD69-111F8C51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354B35-CCA1-43CC-B9CE-B60FEA7C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445C3-7558-4179-8D54-6A1B81F0B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427E-3EFE-4F99-8C73-2804FBC33150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9801C-6600-4C5B-A5F2-A0A27B6AC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9ACA9-E599-427A-A48C-BB8DF569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D617-0E0B-4282-9862-43F5A201C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AD1851-915F-A279-7B49-47581FEB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1611F7-BB83-1E77-D4A0-4475012F79B0}"/>
              </a:ext>
            </a:extLst>
          </p:cNvPr>
          <p:cNvSpPr txBox="1"/>
          <p:nvPr/>
        </p:nvSpPr>
        <p:spPr>
          <a:xfrm>
            <a:off x="483566" y="407415"/>
            <a:ext cx="44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～アプリ概要～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E9CEC6-ABB9-FDF4-8253-9048EF92FBA2}"/>
              </a:ext>
            </a:extLst>
          </p:cNvPr>
          <p:cNvSpPr txBox="1"/>
          <p:nvPr/>
        </p:nvSpPr>
        <p:spPr>
          <a:xfrm>
            <a:off x="505348" y="4205826"/>
            <a:ext cx="4402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育成機能</a:t>
            </a:r>
            <a:endParaRPr kumimoji="1" lang="en-US" altLang="ja-JP" sz="3600" dirty="0"/>
          </a:p>
          <a:p>
            <a:r>
              <a:rPr lang="ja-JP" altLang="en-US" sz="3600" dirty="0"/>
              <a:t>戦闘機能</a:t>
            </a:r>
            <a:endParaRPr lang="en-US" altLang="ja-JP" sz="3600" dirty="0"/>
          </a:p>
          <a:p>
            <a:r>
              <a:rPr kumimoji="1" lang="ja-JP" altLang="en-US" sz="3600" dirty="0"/>
              <a:t>ランキング機能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8DEECB-BC26-1B02-5C62-560EA00B45B7}"/>
              </a:ext>
            </a:extLst>
          </p:cNvPr>
          <p:cNvSpPr txBox="1"/>
          <p:nvPr/>
        </p:nvSpPr>
        <p:spPr>
          <a:xfrm>
            <a:off x="483566" y="1357206"/>
            <a:ext cx="1014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自分のモンスターを自分好みに育成して楽しむ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A0CAD8-9C02-A148-701B-506C56CC4794}"/>
              </a:ext>
            </a:extLst>
          </p:cNvPr>
          <p:cNvSpPr txBox="1"/>
          <p:nvPr/>
        </p:nvSpPr>
        <p:spPr>
          <a:xfrm>
            <a:off x="483566" y="3194479"/>
            <a:ext cx="44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～機能概要～</a:t>
            </a:r>
          </a:p>
        </p:txBody>
      </p:sp>
    </p:spTree>
    <p:extLst>
      <p:ext uri="{BB962C8B-B14F-4D97-AF65-F5344CB8AC3E}">
        <p14:creationId xmlns:p14="http://schemas.microsoft.com/office/powerpoint/2010/main" val="2437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468047-6DC4-93C9-25D5-47C9497A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375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9FBC24-6AFE-2AAE-E7D9-DF636CDB557D}"/>
              </a:ext>
            </a:extLst>
          </p:cNvPr>
          <p:cNvSpPr txBox="1"/>
          <p:nvPr/>
        </p:nvSpPr>
        <p:spPr>
          <a:xfrm>
            <a:off x="6881567" y="373051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lang="ja-JP" altLang="en-US" sz="2000" dirty="0"/>
              <a:t>はじめから　データをはじめから行える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B82060-279B-E14C-7302-0D682AE6E545}"/>
              </a:ext>
            </a:extLst>
          </p:cNvPr>
          <p:cNvSpPr txBox="1"/>
          <p:nvPr/>
        </p:nvSpPr>
        <p:spPr>
          <a:xfrm>
            <a:off x="3904181" y="3786590"/>
            <a:ext cx="87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2372C-CB13-78FC-9DBB-AEEF559BED5F}"/>
              </a:ext>
            </a:extLst>
          </p:cNvPr>
          <p:cNvSpPr txBox="1"/>
          <p:nvPr/>
        </p:nvSpPr>
        <p:spPr>
          <a:xfrm>
            <a:off x="3904181" y="43928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12A9DA-7B4F-3303-EC9B-4EE3F59270CD}"/>
              </a:ext>
            </a:extLst>
          </p:cNvPr>
          <p:cNvSpPr txBox="1"/>
          <p:nvPr/>
        </p:nvSpPr>
        <p:spPr>
          <a:xfrm>
            <a:off x="4780344" y="495296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DDB19E-B90F-E9CF-239D-672CA7D6817A}"/>
              </a:ext>
            </a:extLst>
          </p:cNvPr>
          <p:cNvSpPr txBox="1"/>
          <p:nvPr/>
        </p:nvSpPr>
        <p:spPr>
          <a:xfrm>
            <a:off x="6881567" y="1115760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②つづきから　データをつづきから行える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5D68E-A3D8-C0D9-CEC5-F36828C25D4C}"/>
              </a:ext>
            </a:extLst>
          </p:cNvPr>
          <p:cNvSpPr txBox="1"/>
          <p:nvPr/>
        </p:nvSpPr>
        <p:spPr>
          <a:xfrm>
            <a:off x="6865375" y="1765872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③ランキングを見る　ランキングを見れる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8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7C57A8-E804-6128-C094-04366B4E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62934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B564D-EF3D-08F9-E92D-DBE5AD26D51D}"/>
              </a:ext>
            </a:extLst>
          </p:cNvPr>
          <p:cNvSpPr txBox="1"/>
          <p:nvPr/>
        </p:nvSpPr>
        <p:spPr>
          <a:xfrm>
            <a:off x="562465" y="53072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DAE200-ED82-EE67-141F-ECE2F40597AD}"/>
              </a:ext>
            </a:extLst>
          </p:cNvPr>
          <p:cNvSpPr txBox="1"/>
          <p:nvPr/>
        </p:nvSpPr>
        <p:spPr>
          <a:xfrm>
            <a:off x="1657546" y="53072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F1F328-171F-C7A6-B48D-1B6C34F83EDB}"/>
              </a:ext>
            </a:extLst>
          </p:cNvPr>
          <p:cNvSpPr txBox="1"/>
          <p:nvPr/>
        </p:nvSpPr>
        <p:spPr>
          <a:xfrm>
            <a:off x="2752627" y="53072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ADB64B-8AF3-4616-04FC-4C2135F22C00}"/>
              </a:ext>
            </a:extLst>
          </p:cNvPr>
          <p:cNvSpPr txBox="1"/>
          <p:nvPr/>
        </p:nvSpPr>
        <p:spPr>
          <a:xfrm>
            <a:off x="4053526" y="53072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19F6B2-5BB1-A34E-7CF7-2688CA3226A3}"/>
              </a:ext>
            </a:extLst>
          </p:cNvPr>
          <p:cNvSpPr txBox="1"/>
          <p:nvPr/>
        </p:nvSpPr>
        <p:spPr>
          <a:xfrm>
            <a:off x="562464" y="589798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E1F354-F8EC-5DA7-BA3A-2B04BBF8C4E6}"/>
              </a:ext>
            </a:extLst>
          </p:cNvPr>
          <p:cNvSpPr txBox="1"/>
          <p:nvPr/>
        </p:nvSpPr>
        <p:spPr>
          <a:xfrm>
            <a:off x="1657545" y="589798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1CDB8-093C-D0F1-05BE-A1A3D8F07B2F}"/>
              </a:ext>
            </a:extLst>
          </p:cNvPr>
          <p:cNvSpPr txBox="1"/>
          <p:nvPr/>
        </p:nvSpPr>
        <p:spPr>
          <a:xfrm>
            <a:off x="2752627" y="589798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EA692A-F17C-D98F-5C18-6E72FDFD1598}"/>
              </a:ext>
            </a:extLst>
          </p:cNvPr>
          <p:cNvSpPr txBox="1"/>
          <p:nvPr/>
        </p:nvSpPr>
        <p:spPr>
          <a:xfrm>
            <a:off x="4053525" y="589798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BD1B83-05E7-8850-7A08-10B509C90702}"/>
              </a:ext>
            </a:extLst>
          </p:cNvPr>
          <p:cNvSpPr txBox="1"/>
          <p:nvPr/>
        </p:nvSpPr>
        <p:spPr>
          <a:xfrm>
            <a:off x="6881567" y="373051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①鍛える　ステータスを上げれる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097447-63F9-086B-0C55-D37050E2E476}"/>
              </a:ext>
            </a:extLst>
          </p:cNvPr>
          <p:cNvSpPr txBox="1"/>
          <p:nvPr/>
        </p:nvSpPr>
        <p:spPr>
          <a:xfrm>
            <a:off x="6881567" y="917508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②働く　お金を稼ぐことができる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D5EF92-0C0C-EE12-F4D0-7C1D95B9E7B8}"/>
              </a:ext>
            </a:extLst>
          </p:cNvPr>
          <p:cNvSpPr txBox="1"/>
          <p:nvPr/>
        </p:nvSpPr>
        <p:spPr>
          <a:xfrm>
            <a:off x="6881567" y="1484233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③休む　モンスターのスタミナを回復する</a:t>
            </a:r>
            <a:endParaRPr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7278EF-FF0E-1771-78A8-A0B83AAF72B0}"/>
              </a:ext>
            </a:extLst>
          </p:cNvPr>
          <p:cNvSpPr txBox="1"/>
          <p:nvPr/>
        </p:nvSpPr>
        <p:spPr>
          <a:xfrm>
            <a:off x="6881567" y="2050959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④買い物　技やアイテムを買える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F93712-DD25-28E5-35B4-C508374E148A}"/>
              </a:ext>
            </a:extLst>
          </p:cNvPr>
          <p:cNvSpPr txBox="1"/>
          <p:nvPr/>
        </p:nvSpPr>
        <p:spPr>
          <a:xfrm>
            <a:off x="6881567" y="2646824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⑤アイテム　アイテムを使用できる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F4AC74-C4C8-1BE6-0ED9-5B4438B5C1D8}"/>
              </a:ext>
            </a:extLst>
          </p:cNvPr>
          <p:cNvSpPr txBox="1"/>
          <p:nvPr/>
        </p:nvSpPr>
        <p:spPr>
          <a:xfrm>
            <a:off x="6881567" y="3280196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⑥とくぎ　特技を設定できる　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92C19F-34EC-F506-646D-EE53BD81FFCB}"/>
              </a:ext>
            </a:extLst>
          </p:cNvPr>
          <p:cNvSpPr txBox="1"/>
          <p:nvPr/>
        </p:nvSpPr>
        <p:spPr>
          <a:xfrm>
            <a:off x="6881567" y="3909269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⑦進化　ステータスに応じて進化できる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9CE8A1-3D8E-8F29-9A1D-D88E67415416}"/>
              </a:ext>
            </a:extLst>
          </p:cNvPr>
          <p:cNvSpPr txBox="1"/>
          <p:nvPr/>
        </p:nvSpPr>
        <p:spPr>
          <a:xfrm>
            <a:off x="6881567" y="4532818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⑧</a:t>
            </a:r>
            <a:r>
              <a:rPr lang="ja-JP" altLang="en-US" sz="2000" dirty="0"/>
              <a:t>セーブ　セーブとゲーム終了ができる</a:t>
            </a:r>
            <a:endParaRPr kumimoji="1" lang="en-US" altLang="ja-JP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DA159C-EA4F-DB42-F9D3-A8614211A3F9}"/>
              </a:ext>
            </a:extLst>
          </p:cNvPr>
          <p:cNvSpPr txBox="1"/>
          <p:nvPr/>
        </p:nvSpPr>
        <p:spPr>
          <a:xfrm>
            <a:off x="5775488" y="573106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BC53B3-A2BC-2020-8724-133A66C53291}"/>
              </a:ext>
            </a:extLst>
          </p:cNvPr>
          <p:cNvSpPr txBox="1"/>
          <p:nvPr/>
        </p:nvSpPr>
        <p:spPr>
          <a:xfrm>
            <a:off x="6881567" y="5155983"/>
            <a:ext cx="5310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⑨育てているモンスターのステータス</a:t>
            </a:r>
            <a:r>
              <a:rPr lang="ja-JP" altLang="en-US" sz="2000" dirty="0"/>
              <a:t>を</a:t>
            </a:r>
            <a:r>
              <a:rPr kumimoji="1" lang="ja-JP" altLang="en-US" sz="2000" dirty="0"/>
              <a:t>表示</a:t>
            </a:r>
            <a:endParaRPr kumimoji="1" lang="en-US" altLang="ja-JP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46EA284-F0AF-372B-2A75-179A2F8E613C}"/>
              </a:ext>
            </a:extLst>
          </p:cNvPr>
          <p:cNvSpPr txBox="1"/>
          <p:nvPr/>
        </p:nvSpPr>
        <p:spPr>
          <a:xfrm>
            <a:off x="5673245" y="4569989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E0AFA6-9569-17E8-9723-B7F8C1DB9124}"/>
              </a:ext>
            </a:extLst>
          </p:cNvPr>
          <p:cNvSpPr txBox="1"/>
          <p:nvPr/>
        </p:nvSpPr>
        <p:spPr>
          <a:xfrm>
            <a:off x="6881567" y="5722708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⑩自分の所持しているゴールドを表示　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027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4D5DA9A-848D-FE36-91A1-36B38EEB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0215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BA7F5E-5BC2-64B1-7F0A-41C5BB812962}"/>
              </a:ext>
            </a:extLst>
          </p:cNvPr>
          <p:cNvSpPr txBox="1"/>
          <p:nvPr/>
        </p:nvSpPr>
        <p:spPr>
          <a:xfrm>
            <a:off x="6881567" y="373051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①戦う　攻撃を行える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296209-AD8E-341A-F989-ACDC6A4547B2}"/>
              </a:ext>
            </a:extLst>
          </p:cNvPr>
          <p:cNvSpPr txBox="1"/>
          <p:nvPr/>
        </p:nvSpPr>
        <p:spPr>
          <a:xfrm>
            <a:off x="493017" y="594390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B66335-8E7A-C22F-D45D-214A59C5247D}"/>
              </a:ext>
            </a:extLst>
          </p:cNvPr>
          <p:cNvSpPr txBox="1"/>
          <p:nvPr/>
        </p:nvSpPr>
        <p:spPr>
          <a:xfrm>
            <a:off x="1708080" y="594390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A6ECD5-626E-2CF2-B3F1-B83B49504E4F}"/>
              </a:ext>
            </a:extLst>
          </p:cNvPr>
          <p:cNvSpPr txBox="1"/>
          <p:nvPr/>
        </p:nvSpPr>
        <p:spPr>
          <a:xfrm>
            <a:off x="3084523" y="594390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CB6972-DBC2-DB71-D193-424DDBBCA4CF}"/>
              </a:ext>
            </a:extLst>
          </p:cNvPr>
          <p:cNvSpPr txBox="1"/>
          <p:nvPr/>
        </p:nvSpPr>
        <p:spPr>
          <a:xfrm>
            <a:off x="4140454" y="594390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08F3AD-2FD7-8920-EB72-B58E3ECDDB43}"/>
              </a:ext>
            </a:extLst>
          </p:cNvPr>
          <p:cNvSpPr txBox="1"/>
          <p:nvPr/>
        </p:nvSpPr>
        <p:spPr>
          <a:xfrm>
            <a:off x="6881567" y="1146212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②特技　自分の設定した特技を使用できる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54E045-2CA8-C0AB-49CE-E7705D815875}"/>
              </a:ext>
            </a:extLst>
          </p:cNvPr>
          <p:cNvSpPr txBox="1"/>
          <p:nvPr/>
        </p:nvSpPr>
        <p:spPr>
          <a:xfrm>
            <a:off x="6881567" y="1919373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③アイテム　アイテムを使用できる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7933C8-6E82-9AC9-CC9E-4F2DF224139F}"/>
              </a:ext>
            </a:extLst>
          </p:cNvPr>
          <p:cNvSpPr txBox="1"/>
          <p:nvPr/>
        </p:nvSpPr>
        <p:spPr>
          <a:xfrm>
            <a:off x="6881567" y="2642309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④やめる　行動するか逃げるかに戻れる</a:t>
            </a:r>
          </a:p>
        </p:txBody>
      </p:sp>
    </p:spTree>
    <p:extLst>
      <p:ext uri="{BB962C8B-B14F-4D97-AF65-F5344CB8AC3E}">
        <p14:creationId xmlns:p14="http://schemas.microsoft.com/office/powerpoint/2010/main" val="337281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E582E2-F4CC-5E66-4A0E-4E7B6AA2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619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2340A7-D365-5BD4-14E8-0F15398CE690}"/>
              </a:ext>
            </a:extLst>
          </p:cNvPr>
          <p:cNvSpPr txBox="1"/>
          <p:nvPr/>
        </p:nvSpPr>
        <p:spPr>
          <a:xfrm>
            <a:off x="6575812" y="1021233"/>
            <a:ext cx="520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スコアに応じたランキングを表示する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4903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9961" y="91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＜用語の説明＞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06439" y="186843"/>
            <a:ext cx="10515600" cy="378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</a:lstStyle>
          <a:p>
            <a:pPr algn="ctr"/>
            <a:r>
              <a:rPr lang="ja-JP" altLang="en-US" sz="13800" dirty="0"/>
              <a:t>「スクラム」</a:t>
            </a:r>
            <a:endParaRPr lang="en-US" altLang="ja-JP" sz="13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BF3AEED-6F32-426B-AEC6-D3DE29F0F15B}"/>
              </a:ext>
            </a:extLst>
          </p:cNvPr>
          <p:cNvSpPr txBox="1">
            <a:spLocks/>
          </p:cNvSpPr>
          <p:nvPr/>
        </p:nvSpPr>
        <p:spPr>
          <a:xfrm>
            <a:off x="906439" y="3429000"/>
            <a:ext cx="10761126" cy="3001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0070C0"/>
                </a:solidFill>
              </a:rPr>
              <a:t>アジャイル開発の方法論の</a:t>
            </a:r>
            <a:r>
              <a:rPr lang="en-US" altLang="ja-JP" sz="4000" dirty="0">
                <a:solidFill>
                  <a:srgbClr val="0070C0"/>
                </a:solidFill>
              </a:rPr>
              <a:t>1</a:t>
            </a:r>
            <a:r>
              <a:rPr lang="ja-JP" altLang="en-US" sz="4000" dirty="0">
                <a:solidFill>
                  <a:srgbClr val="0070C0"/>
                </a:solidFill>
              </a:rPr>
              <a:t>つ</a:t>
            </a:r>
            <a:r>
              <a:rPr lang="ja-JP" altLang="en-US" sz="3600" dirty="0"/>
              <a:t>で、開発プロジェクトを</a:t>
            </a:r>
            <a:r>
              <a:rPr lang="en-US" altLang="ja-JP" sz="3600" dirty="0"/>
              <a:t>1</a:t>
            </a:r>
            <a:r>
              <a:rPr lang="ja-JP" altLang="en-US" sz="3600" dirty="0"/>
              <a:t>カ月以内の短期間（</a:t>
            </a:r>
            <a:r>
              <a:rPr lang="ja-JP" altLang="en-US" sz="4000" dirty="0">
                <a:solidFill>
                  <a:srgbClr val="0070C0"/>
                </a:solidFill>
              </a:rPr>
              <a:t>スプリント</a:t>
            </a:r>
            <a:r>
              <a:rPr lang="ja-JP" altLang="en-US" sz="3600" dirty="0"/>
              <a:t>）ごとに区切り、その期間内に分析、設計、実装、テストの一連の活動を行い、一部分の機能を完成させるという作業を繰り返しながら、段階的に動作可能なシステムを作り上げる枠組み（</a:t>
            </a:r>
            <a:r>
              <a:rPr lang="ja-JP" altLang="en-US" sz="4000" dirty="0">
                <a:solidFill>
                  <a:srgbClr val="0070C0"/>
                </a:solidFill>
              </a:rPr>
              <a:t>フレームワーク</a:t>
            </a:r>
            <a:r>
              <a:rPr lang="ja-JP" altLang="en-US" sz="3600" dirty="0"/>
              <a:t>）のこと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8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4"/>
    </mc:Choice>
    <mc:Fallback xmlns="">
      <p:transition spd="slow" advTm="12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ドド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木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D1D819-8250-51E6-7235-480A18744989}"/>
              </a:ext>
            </a:extLst>
          </p:cNvPr>
          <p:cNvSpPr txBox="1"/>
          <p:nvPr/>
        </p:nvSpPr>
        <p:spPr>
          <a:xfrm>
            <a:off x="579727" y="1342710"/>
            <a:ext cx="119363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スクラム</a:t>
            </a:r>
            <a:r>
              <a:rPr lang="ja-JP" altLang="en-US" sz="3200" dirty="0"/>
              <a:t>で実際に開発してみて感じたこと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デイリースクラムをすることによって作業の進捗状況を把握</a:t>
            </a:r>
            <a:endParaRPr lang="en-US" altLang="ja-JP" sz="3200" dirty="0"/>
          </a:p>
          <a:p>
            <a:r>
              <a:rPr lang="ja-JP" altLang="en-US" sz="3200" dirty="0"/>
              <a:t>することができ柔軟に作業をすることができた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課題</a:t>
            </a:r>
            <a:endParaRPr kumimoji="1" lang="en-US" altLang="ja-JP" sz="3200" dirty="0"/>
          </a:p>
          <a:p>
            <a:r>
              <a:rPr kumimoji="1" lang="ja-JP" altLang="en-US" sz="3200" dirty="0"/>
              <a:t>スケジュールが複雑になり管理が難しくなった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0156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224b6e-b20b-49bc-8182-af155e721963">
      <Terms xmlns="http://schemas.microsoft.com/office/infopath/2007/PartnerControls"/>
    </lcf76f155ced4ddcb4097134ff3c332f>
    <TaxCatchAll xmlns="69325d5a-6a2b-4882-9d0a-8f76614e230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9" ma:contentTypeDescription="新しいドキュメントを作成します。" ma:contentTypeScope="" ma:versionID="3f7d0eacfcb13f133c17e72ce356eaff">
  <xsd:schema xmlns:xsd="http://www.w3.org/2001/XMLSchema" xmlns:xs="http://www.w3.org/2001/XMLSchema" xmlns:p="http://schemas.microsoft.com/office/2006/metadata/properties" xmlns:ns2="24224b6e-b20b-49bc-8182-af155e721963" xmlns:ns3="69325d5a-6a2b-4882-9d0a-8f76614e230f" targetNamespace="http://schemas.microsoft.com/office/2006/metadata/properties" ma:root="true" ma:fieldsID="3070cdcc987fe6525ac30bf78df23225" ns2:_="" ns3:_="">
    <xsd:import namespace="24224b6e-b20b-49bc-8182-af155e721963"/>
    <xsd:import namespace="69325d5a-6a2b-4882-9d0a-8f76614e2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25d5a-6a2b-4882-9d0a-8f76614e230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650653-4478-460f-ada9-f569d6b4ba03}" ma:internalName="TaxCatchAll" ma:showField="CatchAllData" ma:web="69325d5a-6a2b-4882-9d0a-8f76614e23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165B39-29A4-41AE-8B1F-9278356FA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AC48B-DF16-4562-9A89-A05157258468}">
  <ds:schemaRefs>
    <ds:schemaRef ds:uri="24224b6e-b20b-49bc-8182-af155e721963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69325d5a-6a2b-4882-9d0a-8f76614e2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7B944C-4170-494C-B9FE-3FA0A3D4D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69325d5a-6a2b-4882-9d0a-8f76614e2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292</Words>
  <Application>Microsoft Office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＜用語の説明＞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システム開発演習ⅡB SD3D発表骨子</dc:title>
  <dc:creator>正路 文德</dc:creator>
  <cp:lastModifiedBy>野村 涼</cp:lastModifiedBy>
  <cp:revision>7</cp:revision>
  <dcterms:created xsi:type="dcterms:W3CDTF">2024-01-05T00:44:03Z</dcterms:created>
  <dcterms:modified xsi:type="dcterms:W3CDTF">2024-01-10T01:43:17Z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