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1" r:id="rId6"/>
    <p:sldId id="258" r:id="rId7"/>
    <p:sldId id="263" r:id="rId8"/>
    <p:sldId id="259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2EA"/>
    <a:srgbClr val="5F2987"/>
    <a:srgbClr val="FB7E3F"/>
    <a:srgbClr val="EA70EA"/>
    <a:srgbClr val="8970DA"/>
    <a:srgbClr val="186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6" autoAdjust="0"/>
    <p:restoredTop sz="95587" autoAdjust="0"/>
  </p:normalViewPr>
  <p:slideViewPr>
    <p:cSldViewPr snapToGrid="0">
      <p:cViewPr varScale="1">
        <p:scale>
          <a:sx n="93" d="100"/>
          <a:sy n="93" d="100"/>
        </p:scale>
        <p:origin x="38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9E01-8C8E-43BA-BF9B-F4081FB34254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05E17-1667-459F-B624-5493AA5B4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8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5E17-1667-459F-B624-5493AA5B44C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3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5E17-1667-459F-B624-5493AA5B44C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83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2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73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3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38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4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75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5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457C-E9B2-4735-82AC-291F0F4215A5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7F21-7DAE-4284-8C52-98A9B3F2A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f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角形 65"/>
          <p:cNvSpPr/>
          <p:nvPr/>
        </p:nvSpPr>
        <p:spPr>
          <a:xfrm rot="5400000">
            <a:off x="1539835" y="262607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5" name="六角形 24"/>
          <p:cNvSpPr/>
          <p:nvPr/>
        </p:nvSpPr>
        <p:spPr>
          <a:xfrm rot="5400000">
            <a:off x="30139" y="6379021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7091" y="58189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25091" y="162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六角形 16"/>
          <p:cNvSpPr/>
          <p:nvPr/>
        </p:nvSpPr>
        <p:spPr>
          <a:xfrm rot="5400000">
            <a:off x="8505478" y="780270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1" name="六角形 20"/>
          <p:cNvSpPr/>
          <p:nvPr/>
        </p:nvSpPr>
        <p:spPr>
          <a:xfrm rot="5400000">
            <a:off x="8791685" y="21073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2" name="六角形 21"/>
          <p:cNvSpPr/>
          <p:nvPr/>
        </p:nvSpPr>
        <p:spPr>
          <a:xfrm rot="5400000">
            <a:off x="8205131" y="20639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3" name="六角形 22"/>
          <p:cNvSpPr/>
          <p:nvPr/>
        </p:nvSpPr>
        <p:spPr>
          <a:xfrm rot="5400000">
            <a:off x="7906389" y="780270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4" name="六角形 23"/>
          <p:cNvSpPr/>
          <p:nvPr/>
        </p:nvSpPr>
        <p:spPr>
          <a:xfrm rot="5400000">
            <a:off x="8223005" y="135414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6" name="六角形 25"/>
          <p:cNvSpPr/>
          <p:nvPr/>
        </p:nvSpPr>
        <p:spPr>
          <a:xfrm rot="5400000">
            <a:off x="613107" y="6379021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7" name="六角形 26"/>
          <p:cNvSpPr/>
          <p:nvPr/>
        </p:nvSpPr>
        <p:spPr>
          <a:xfrm rot="5400000">
            <a:off x="2070623" y="585003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8" name="六角形 27"/>
          <p:cNvSpPr/>
          <p:nvPr/>
        </p:nvSpPr>
        <p:spPr>
          <a:xfrm rot="5400000">
            <a:off x="1779235" y="529690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9" name="六角形 28"/>
          <p:cNvSpPr/>
          <p:nvPr/>
        </p:nvSpPr>
        <p:spPr>
          <a:xfrm rot="5400000">
            <a:off x="1487655" y="583796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0" name="六角形 29"/>
          <p:cNvSpPr/>
          <p:nvPr/>
        </p:nvSpPr>
        <p:spPr>
          <a:xfrm rot="5400000">
            <a:off x="1196267" y="529690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1" name="六角形 30"/>
          <p:cNvSpPr/>
          <p:nvPr/>
        </p:nvSpPr>
        <p:spPr>
          <a:xfrm rot="5400000">
            <a:off x="904687" y="585003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2" name="六角形 31"/>
          <p:cNvSpPr/>
          <p:nvPr/>
        </p:nvSpPr>
        <p:spPr>
          <a:xfrm rot="5400000">
            <a:off x="613203" y="529690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3" name="六角形 32"/>
          <p:cNvSpPr/>
          <p:nvPr/>
        </p:nvSpPr>
        <p:spPr>
          <a:xfrm rot="5400000">
            <a:off x="321719" y="583796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4" name="六角形 33"/>
          <p:cNvSpPr/>
          <p:nvPr/>
        </p:nvSpPr>
        <p:spPr>
          <a:xfrm rot="5400000">
            <a:off x="30235" y="529690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5" name="六角形 34"/>
          <p:cNvSpPr/>
          <p:nvPr/>
        </p:nvSpPr>
        <p:spPr>
          <a:xfrm rot="5400000">
            <a:off x="-261441" y="585102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6" name="六角形 35"/>
          <p:cNvSpPr/>
          <p:nvPr/>
        </p:nvSpPr>
        <p:spPr>
          <a:xfrm rot="5400000">
            <a:off x="1196267" y="6379021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7" name="六角形 36"/>
          <p:cNvSpPr/>
          <p:nvPr/>
        </p:nvSpPr>
        <p:spPr>
          <a:xfrm rot="5400000">
            <a:off x="1779235" y="6379021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8" name="六角形 37"/>
          <p:cNvSpPr/>
          <p:nvPr/>
        </p:nvSpPr>
        <p:spPr>
          <a:xfrm rot="5400000">
            <a:off x="2362011" y="529087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9" name="六角形 38"/>
          <p:cNvSpPr/>
          <p:nvPr/>
        </p:nvSpPr>
        <p:spPr>
          <a:xfrm rot="5400000">
            <a:off x="327686" y="4743781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0" name="六角形 39"/>
          <p:cNvSpPr/>
          <p:nvPr/>
        </p:nvSpPr>
        <p:spPr>
          <a:xfrm rot="5400000">
            <a:off x="904687" y="473774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1" name="六角形 40"/>
          <p:cNvSpPr/>
          <p:nvPr/>
        </p:nvSpPr>
        <p:spPr>
          <a:xfrm rot="5400000">
            <a:off x="1493430" y="473170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2" name="六角形 41"/>
          <p:cNvSpPr/>
          <p:nvPr/>
        </p:nvSpPr>
        <p:spPr>
          <a:xfrm rot="5400000">
            <a:off x="-255090" y="475782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3" name="六角形 42"/>
          <p:cNvSpPr/>
          <p:nvPr/>
        </p:nvSpPr>
        <p:spPr>
          <a:xfrm rot="5400000">
            <a:off x="39186" y="422983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4" name="六角形 43"/>
          <p:cNvSpPr/>
          <p:nvPr/>
        </p:nvSpPr>
        <p:spPr>
          <a:xfrm rot="5400000">
            <a:off x="618882" y="422983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5" name="六角形 44"/>
          <p:cNvSpPr/>
          <p:nvPr/>
        </p:nvSpPr>
        <p:spPr>
          <a:xfrm rot="5400000">
            <a:off x="1475464" y="548157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6" name="六角形 45"/>
          <p:cNvSpPr/>
          <p:nvPr/>
        </p:nvSpPr>
        <p:spPr>
          <a:xfrm rot="5400000">
            <a:off x="904687" y="548157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7" name="六角形 46"/>
          <p:cNvSpPr/>
          <p:nvPr/>
        </p:nvSpPr>
        <p:spPr>
          <a:xfrm rot="5400000">
            <a:off x="625298" y="598694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8" name="六角形 47"/>
          <p:cNvSpPr/>
          <p:nvPr/>
        </p:nvSpPr>
        <p:spPr>
          <a:xfrm rot="5400000">
            <a:off x="327686" y="548157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9" name="六角形 48"/>
          <p:cNvSpPr/>
          <p:nvPr/>
        </p:nvSpPr>
        <p:spPr>
          <a:xfrm rot="5400000">
            <a:off x="613299" y="497302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0" name="六角形 49"/>
          <p:cNvSpPr/>
          <p:nvPr/>
        </p:nvSpPr>
        <p:spPr>
          <a:xfrm rot="5400000">
            <a:off x="898912" y="4480771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1" name="六角形 50"/>
          <p:cNvSpPr/>
          <p:nvPr/>
        </p:nvSpPr>
        <p:spPr>
          <a:xfrm rot="5400000">
            <a:off x="1175494" y="3994350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2" name="六角形 51"/>
          <p:cNvSpPr/>
          <p:nvPr/>
        </p:nvSpPr>
        <p:spPr>
          <a:xfrm rot="5400000">
            <a:off x="1769159" y="598261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3" name="六角形 52"/>
          <p:cNvSpPr/>
          <p:nvPr/>
        </p:nvSpPr>
        <p:spPr>
          <a:xfrm rot="5400000">
            <a:off x="2067906" y="548990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4" name="六角形 53"/>
          <p:cNvSpPr/>
          <p:nvPr/>
        </p:nvSpPr>
        <p:spPr>
          <a:xfrm rot="5400000">
            <a:off x="2349410" y="598261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5" name="六角形 54"/>
          <p:cNvSpPr/>
          <p:nvPr/>
        </p:nvSpPr>
        <p:spPr>
          <a:xfrm rot="5400000">
            <a:off x="45735" y="599848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6" name="六角形 55"/>
          <p:cNvSpPr/>
          <p:nvPr/>
        </p:nvSpPr>
        <p:spPr>
          <a:xfrm rot="5400000">
            <a:off x="2067906" y="649277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7" name="六角形 56"/>
          <p:cNvSpPr/>
          <p:nvPr/>
        </p:nvSpPr>
        <p:spPr>
          <a:xfrm rot="5400000">
            <a:off x="1205610" y="422379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8" name="六角形 57"/>
          <p:cNvSpPr/>
          <p:nvPr/>
        </p:nvSpPr>
        <p:spPr>
          <a:xfrm rot="5400000">
            <a:off x="936094" y="370400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9" name="六角形 58"/>
          <p:cNvSpPr/>
          <p:nvPr/>
        </p:nvSpPr>
        <p:spPr>
          <a:xfrm rot="5400000">
            <a:off x="337594" y="369861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1" name="六角形 60"/>
          <p:cNvSpPr/>
          <p:nvPr/>
        </p:nvSpPr>
        <p:spPr>
          <a:xfrm rot="5400000">
            <a:off x="-274302" y="3701076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2" name="六角形 61"/>
          <p:cNvSpPr/>
          <p:nvPr/>
        </p:nvSpPr>
        <p:spPr>
          <a:xfrm rot="5400000">
            <a:off x="40715" y="316740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3" name="六角形 62"/>
          <p:cNvSpPr/>
          <p:nvPr/>
        </p:nvSpPr>
        <p:spPr>
          <a:xfrm rot="5400000">
            <a:off x="652611" y="317103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4" name="六角形 63"/>
          <p:cNvSpPr/>
          <p:nvPr/>
        </p:nvSpPr>
        <p:spPr>
          <a:xfrm rot="5400000">
            <a:off x="360910" y="263154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5" name="六角形 64"/>
          <p:cNvSpPr/>
          <p:nvPr/>
        </p:nvSpPr>
        <p:spPr>
          <a:xfrm rot="5400000">
            <a:off x="951152" y="262884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7" name="六角形 66"/>
          <p:cNvSpPr/>
          <p:nvPr/>
        </p:nvSpPr>
        <p:spPr>
          <a:xfrm rot="5400000">
            <a:off x="1255236" y="207436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8" name="六角形 67"/>
          <p:cNvSpPr/>
          <p:nvPr/>
        </p:nvSpPr>
        <p:spPr>
          <a:xfrm rot="5400000">
            <a:off x="666553" y="208593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9" name="六角形 68"/>
          <p:cNvSpPr/>
          <p:nvPr/>
        </p:nvSpPr>
        <p:spPr>
          <a:xfrm rot="5400000">
            <a:off x="1874060" y="208502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0" name="六角形 69"/>
          <p:cNvSpPr/>
          <p:nvPr/>
        </p:nvSpPr>
        <p:spPr>
          <a:xfrm rot="5400000">
            <a:off x="959152" y="153495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1" name="六角形 70"/>
          <p:cNvSpPr/>
          <p:nvPr/>
        </p:nvSpPr>
        <p:spPr>
          <a:xfrm rot="5400000">
            <a:off x="369924" y="153495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2" name="六角形 71"/>
          <p:cNvSpPr/>
          <p:nvPr/>
        </p:nvSpPr>
        <p:spPr>
          <a:xfrm rot="5400000">
            <a:off x="676347" y="101237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3" name="六角形 72"/>
          <p:cNvSpPr/>
          <p:nvPr/>
        </p:nvSpPr>
        <p:spPr>
          <a:xfrm rot="5400000">
            <a:off x="1265807" y="101237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4" name="六角形 73"/>
          <p:cNvSpPr/>
          <p:nvPr/>
        </p:nvSpPr>
        <p:spPr>
          <a:xfrm rot="5400000">
            <a:off x="977196" y="48979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5" name="六角形 74"/>
          <p:cNvSpPr/>
          <p:nvPr/>
        </p:nvSpPr>
        <p:spPr>
          <a:xfrm rot="5400000">
            <a:off x="385898" y="48899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6" name="六角形 75"/>
          <p:cNvSpPr/>
          <p:nvPr/>
        </p:nvSpPr>
        <p:spPr>
          <a:xfrm rot="5400000">
            <a:off x="1566656" y="48899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7" name="六角形 76"/>
          <p:cNvSpPr/>
          <p:nvPr/>
        </p:nvSpPr>
        <p:spPr>
          <a:xfrm rot="5400000">
            <a:off x="1269714" y="-1965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8" name="六角形 77"/>
          <p:cNvSpPr/>
          <p:nvPr/>
        </p:nvSpPr>
        <p:spPr>
          <a:xfrm rot="5400000">
            <a:off x="676347" y="-154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79" name="六角形 78"/>
          <p:cNvSpPr/>
          <p:nvPr/>
        </p:nvSpPr>
        <p:spPr>
          <a:xfrm rot="5400000">
            <a:off x="8795580" y="-7620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0" name="六角形 79"/>
          <p:cNvSpPr/>
          <p:nvPr/>
        </p:nvSpPr>
        <p:spPr>
          <a:xfrm rot="5400000">
            <a:off x="8202213" y="-7620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81" name="六角形 80"/>
          <p:cNvSpPr/>
          <p:nvPr/>
        </p:nvSpPr>
        <p:spPr>
          <a:xfrm rot="5400000">
            <a:off x="8498897" y="44717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2" name="六角形 81"/>
          <p:cNvSpPr/>
          <p:nvPr/>
        </p:nvSpPr>
        <p:spPr>
          <a:xfrm rot="5400000">
            <a:off x="9088369" y="48899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3" name="六角形 82"/>
          <p:cNvSpPr/>
          <p:nvPr/>
        </p:nvSpPr>
        <p:spPr>
          <a:xfrm rot="5400000">
            <a:off x="7906389" y="44717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4" name="六角形 83"/>
          <p:cNvSpPr/>
          <p:nvPr/>
        </p:nvSpPr>
        <p:spPr>
          <a:xfrm rot="5400000">
            <a:off x="8192016" y="96975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5" name="六角形 84"/>
          <p:cNvSpPr/>
          <p:nvPr/>
        </p:nvSpPr>
        <p:spPr>
          <a:xfrm rot="5400000">
            <a:off x="8781034" y="99106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6" name="六角形 85"/>
          <p:cNvSpPr/>
          <p:nvPr/>
        </p:nvSpPr>
        <p:spPr>
          <a:xfrm rot="5400000">
            <a:off x="8467572" y="153495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7" name="六角形 86"/>
          <p:cNvSpPr/>
          <p:nvPr/>
        </p:nvSpPr>
        <p:spPr>
          <a:xfrm rot="5400000">
            <a:off x="7873906" y="152599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8" name="六角形 87"/>
          <p:cNvSpPr/>
          <p:nvPr/>
        </p:nvSpPr>
        <p:spPr>
          <a:xfrm rot="5400000">
            <a:off x="7599054" y="96975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89" name="六角形 88"/>
          <p:cNvSpPr/>
          <p:nvPr/>
        </p:nvSpPr>
        <p:spPr>
          <a:xfrm rot="5400000">
            <a:off x="7309916" y="44717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90" name="六角形 89"/>
          <p:cNvSpPr/>
          <p:nvPr/>
        </p:nvSpPr>
        <p:spPr>
          <a:xfrm rot="5400000">
            <a:off x="7255082" y="152599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91" name="六角形 90"/>
          <p:cNvSpPr/>
          <p:nvPr/>
        </p:nvSpPr>
        <p:spPr>
          <a:xfrm rot="5400000">
            <a:off x="6959844" y="96666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92" name="六角形 91"/>
          <p:cNvSpPr/>
          <p:nvPr/>
        </p:nvSpPr>
        <p:spPr>
          <a:xfrm rot="5400000">
            <a:off x="1566656" y="150242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01" name="六角形 100"/>
          <p:cNvSpPr/>
          <p:nvPr/>
        </p:nvSpPr>
        <p:spPr>
          <a:xfrm rot="5400000">
            <a:off x="7532631" y="2077460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02" name="六角形 101"/>
          <p:cNvSpPr/>
          <p:nvPr/>
        </p:nvSpPr>
        <p:spPr>
          <a:xfrm rot="5400000">
            <a:off x="6938965" y="206849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03" name="六角形 102"/>
          <p:cNvSpPr/>
          <p:nvPr/>
        </p:nvSpPr>
        <p:spPr>
          <a:xfrm rot="5400000">
            <a:off x="6664113" y="1512260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04" name="六角形 103"/>
          <p:cNvSpPr/>
          <p:nvPr/>
        </p:nvSpPr>
        <p:spPr>
          <a:xfrm rot="5400000">
            <a:off x="6374975" y="98967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05" name="六角形 104"/>
          <p:cNvSpPr/>
          <p:nvPr/>
        </p:nvSpPr>
        <p:spPr>
          <a:xfrm rot="5400000">
            <a:off x="6320141" y="206849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06" name="六角形 105"/>
          <p:cNvSpPr/>
          <p:nvPr/>
        </p:nvSpPr>
        <p:spPr>
          <a:xfrm rot="5400000">
            <a:off x="6024903" y="150916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26" name="六角形 125"/>
          <p:cNvSpPr/>
          <p:nvPr/>
        </p:nvSpPr>
        <p:spPr>
          <a:xfrm rot="5400000">
            <a:off x="8411241" y="372084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27" name="六角形 126"/>
          <p:cNvSpPr/>
          <p:nvPr/>
        </p:nvSpPr>
        <p:spPr>
          <a:xfrm rot="5400000">
            <a:off x="7817575" y="371188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28" name="六角形 127"/>
          <p:cNvSpPr/>
          <p:nvPr/>
        </p:nvSpPr>
        <p:spPr>
          <a:xfrm rot="5400000">
            <a:off x="7542723" y="315564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29" name="六角形 128"/>
          <p:cNvSpPr/>
          <p:nvPr/>
        </p:nvSpPr>
        <p:spPr>
          <a:xfrm rot="5400000">
            <a:off x="7253585" y="263306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30" name="六角形 129"/>
          <p:cNvSpPr/>
          <p:nvPr/>
        </p:nvSpPr>
        <p:spPr>
          <a:xfrm rot="5400000">
            <a:off x="7198751" y="371188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31" name="六角形 130"/>
          <p:cNvSpPr/>
          <p:nvPr/>
        </p:nvSpPr>
        <p:spPr>
          <a:xfrm rot="5400000">
            <a:off x="6903513" y="315255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9000"/>
              </a:srgbClr>
            </a:solidFill>
          </a:ln>
          <a:effectLst>
            <a:glow rad="63500">
              <a:srgbClr val="5E32EA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44" name="六角形 143"/>
          <p:cNvSpPr/>
          <p:nvPr/>
        </p:nvSpPr>
        <p:spPr>
          <a:xfrm rot="5400000">
            <a:off x="6235614" y="4292792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45" name="六角形 144"/>
          <p:cNvSpPr/>
          <p:nvPr/>
        </p:nvSpPr>
        <p:spPr>
          <a:xfrm rot="5400000">
            <a:off x="5646931" y="430435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46" name="六角形 145"/>
          <p:cNvSpPr/>
          <p:nvPr/>
        </p:nvSpPr>
        <p:spPr>
          <a:xfrm rot="5400000">
            <a:off x="6854438" y="430344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47" name="六角形 146"/>
          <p:cNvSpPr/>
          <p:nvPr/>
        </p:nvSpPr>
        <p:spPr>
          <a:xfrm rot="5400000">
            <a:off x="5939530" y="3753380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48" name="六角形 147"/>
          <p:cNvSpPr/>
          <p:nvPr/>
        </p:nvSpPr>
        <p:spPr>
          <a:xfrm rot="5400000">
            <a:off x="5350302" y="3753380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49" name="六角形 148"/>
          <p:cNvSpPr/>
          <p:nvPr/>
        </p:nvSpPr>
        <p:spPr>
          <a:xfrm rot="5400000">
            <a:off x="6547034" y="372084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3000"/>
              </a:srgbClr>
            </a:solidFill>
          </a:ln>
          <a:effectLst>
            <a:glow rad="63500">
              <a:srgbClr val="5E32EA">
                <a:alpha val="20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0" name="六角形 149"/>
          <p:cNvSpPr/>
          <p:nvPr/>
        </p:nvSpPr>
        <p:spPr>
          <a:xfrm rot="5400000">
            <a:off x="5940807" y="590838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1" name="六角形 150"/>
          <p:cNvSpPr/>
          <p:nvPr/>
        </p:nvSpPr>
        <p:spPr>
          <a:xfrm rot="5400000">
            <a:off x="6530267" y="5908389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2" name="六角形 151"/>
          <p:cNvSpPr/>
          <p:nvPr/>
        </p:nvSpPr>
        <p:spPr>
          <a:xfrm rot="5400000">
            <a:off x="6241656" y="538580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3" name="六角形 152"/>
          <p:cNvSpPr/>
          <p:nvPr/>
        </p:nvSpPr>
        <p:spPr>
          <a:xfrm rot="5400000">
            <a:off x="6831116" y="538501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4" name="六角形 153"/>
          <p:cNvSpPr/>
          <p:nvPr/>
        </p:nvSpPr>
        <p:spPr>
          <a:xfrm rot="5400000">
            <a:off x="6534174" y="4876358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5" name="六角形 154"/>
          <p:cNvSpPr/>
          <p:nvPr/>
        </p:nvSpPr>
        <p:spPr>
          <a:xfrm rot="5400000">
            <a:off x="5940807" y="4894466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6" name="六角形 155"/>
          <p:cNvSpPr/>
          <p:nvPr/>
        </p:nvSpPr>
        <p:spPr>
          <a:xfrm rot="5400000">
            <a:off x="7928762" y="1880857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7" name="六角形 156"/>
          <p:cNvSpPr/>
          <p:nvPr/>
        </p:nvSpPr>
        <p:spPr>
          <a:xfrm rot="5400000">
            <a:off x="8223005" y="2431796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8" name="六角形 157"/>
          <p:cNvSpPr/>
          <p:nvPr/>
        </p:nvSpPr>
        <p:spPr>
          <a:xfrm rot="5400000">
            <a:off x="7333238" y="188334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/>
            </a:solidFill>
          </a:ln>
          <a:effectLst>
            <a:glow rad="63500">
              <a:srgbClr val="5E32EA">
                <a:alpha val="58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88210" y="2813627"/>
            <a:ext cx="6429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 err="1" smtClean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opperplate Gothic Light" panose="020E0507020206020404" pitchFamily="34" charset="0"/>
              </a:rPr>
              <a:t>Schwert</a:t>
            </a:r>
            <a:r>
              <a:rPr kumimoji="1" lang="en-US" altLang="ja-JP" sz="6000" b="1" dirty="0" smtClean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opperplate Gothic Light" panose="020E0507020206020404" pitchFamily="34" charset="0"/>
              </a:rPr>
              <a:t> </a:t>
            </a:r>
            <a:r>
              <a:rPr kumimoji="1" lang="en-US" altLang="ja-JP" sz="6000" b="1" dirty="0" err="1" smtClean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opperplate Gothic Light" panose="020E0507020206020404" pitchFamily="34" charset="0"/>
              </a:rPr>
              <a:t>krieg</a:t>
            </a:r>
            <a:r>
              <a:rPr kumimoji="1" lang="en-US" altLang="ja-JP" sz="6000" b="1" dirty="0" smtClean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opperplate Gothic Light" panose="020E0507020206020404" pitchFamily="34" charset="0"/>
              </a:rPr>
              <a:t> </a:t>
            </a:r>
            <a:endParaRPr kumimoji="1" lang="ja-JP" altLang="en-US" sz="6000" b="1" dirty="0">
              <a:ln w="3175">
                <a:noFill/>
              </a:ln>
              <a:solidFill>
                <a:schemeClr val="bg1">
                  <a:lumMod val="6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345801" y="2671339"/>
            <a:ext cx="527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シュヴェアート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　　　</a:t>
            </a:r>
            <a:r>
              <a:rPr kumimoji="1" lang="ja-JP" altLang="en-US" sz="2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クリーク</a:t>
            </a:r>
            <a:endParaRPr kumimoji="1" lang="ja-JP" altLang="en-US" sz="2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</p:txBody>
      </p:sp>
      <p:sp>
        <p:nvSpPr>
          <p:cNvPr id="161" name="六角形 160"/>
          <p:cNvSpPr/>
          <p:nvPr/>
        </p:nvSpPr>
        <p:spPr>
          <a:xfrm rot="5400000">
            <a:off x="90528" y="1012374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62" name="六角形 161"/>
          <p:cNvSpPr/>
          <p:nvPr/>
        </p:nvSpPr>
        <p:spPr>
          <a:xfrm rot="5400000">
            <a:off x="-500672" y="1004535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63" name="六角形 162"/>
          <p:cNvSpPr/>
          <p:nvPr/>
        </p:nvSpPr>
        <p:spPr>
          <a:xfrm rot="5400000">
            <a:off x="-199823" y="481953"/>
            <a:ext cx="565200" cy="478800"/>
          </a:xfrm>
          <a:prstGeom prst="hexagon">
            <a:avLst>
              <a:gd name="adj" fmla="val 26661"/>
              <a:gd name="vf" fmla="val 115470"/>
            </a:avLst>
          </a:prstGeom>
          <a:noFill/>
          <a:ln w="28575">
            <a:solidFill>
              <a:srgbClr val="5E32EA">
                <a:alpha val="1000"/>
              </a:srgbClr>
            </a:solidFill>
          </a:ln>
          <a:effectLst>
            <a:glow rad="63500">
              <a:srgbClr val="5E32EA">
                <a:alpha val="9000"/>
              </a:srgb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 rot="16200000">
            <a:off x="5335091" y="3049091"/>
            <a:ext cx="7225932" cy="391886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>
                  <a:alpha val="70000"/>
                </a:schemeClr>
              </a:gs>
              <a:gs pos="100000">
                <a:schemeClr val="bg1">
                  <a:lumMod val="85000"/>
                  <a:alpha val="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4595" y="-231229"/>
            <a:ext cx="2372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ja-JP" sz="44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oncept</a:t>
            </a:r>
            <a:endParaRPr lang="en-US" altLang="ja-JP" sz="3600" dirty="0"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ea typeface="MingLiU-ExtB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 rot="16200000">
            <a:off x="5431655" y="3311749"/>
            <a:ext cx="7024096" cy="400594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82" y="2554906"/>
            <a:ext cx="4676848" cy="5479249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15168" y="187174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ln w="38100">
                  <a:solidFill>
                    <a:schemeClr val="bg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爽快感</a:t>
            </a:r>
            <a:endParaRPr lang="ja-JP" altLang="en-US" sz="3200" dirty="0">
              <a:ln w="381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0964" y="1862524"/>
            <a:ext cx="1688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>
                <a:ln w="38100">
                  <a:solidFill>
                    <a:schemeClr val="bg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達成感 </a:t>
            </a:r>
            <a:endParaRPr lang="ja-JP" altLang="en-US" sz="3200" dirty="0">
              <a:ln w="381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767" y="-299125"/>
            <a:ext cx="28151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8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en-US" altLang="ja-JP" sz="44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verview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5168" y="3263705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ステージには</a:t>
            </a:r>
            <a:r>
              <a:rPr lang="en-US" altLang="ja-JP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種類の敵がいる。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敵を一定数倒すとＮｅｘｔＷａｖｅへ移動するポータルが</a:t>
            </a:r>
            <a:r>
              <a:rPr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出現、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solidFill>
                <a:schemeClr val="bg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61114" y="6376985"/>
            <a:ext cx="26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※</a:t>
            </a:r>
            <a:r>
              <a:rPr lang="ja-JP" altLang="en-US" sz="16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画像はイメージです。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126132" y="5309047"/>
            <a:ext cx="4314712" cy="573921"/>
          </a:xfrm>
          <a:prstGeom prst="roundRect">
            <a:avLst/>
          </a:prstGeom>
          <a:gradFill>
            <a:gsLst>
              <a:gs pos="52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プレイヤーは刀と薙刀所持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09" y="278619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・サイボーグ</a:t>
            </a:r>
            <a:r>
              <a:rPr lang="ja-JP" altLang="en-US" sz="200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忍者を動かしステージを攻略して</a:t>
            </a:r>
            <a:r>
              <a:rPr lang="ja-JP" altLang="en-US" sz="2000" dirty="0" smtClean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いけ</a:t>
            </a:r>
            <a:endParaRPr lang="ja-JP" altLang="en-US" sz="2000" dirty="0">
              <a:solidFill>
                <a:srgbClr val="FF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5168" y="1332802"/>
            <a:ext cx="87136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3600" b="1" dirty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ナビ</a:t>
            </a:r>
            <a:r>
              <a:rPr lang="ja-JP" alt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と共</a:t>
            </a:r>
            <a:r>
              <a:rPr lang="ja-JP" altLang="en-US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コマンドアクション</a:t>
            </a:r>
            <a:r>
              <a:rPr lang="ja-JP" alt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2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巧み</a:t>
            </a:r>
            <a:r>
              <a:rPr lang="ja-JP" alt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こなし</a:t>
            </a:r>
            <a:endParaRPr lang="en-US" altLang="ja-JP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爽快感 </a:t>
            </a:r>
            <a:r>
              <a:rPr lang="ja-JP" altLang="en-US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や </a:t>
            </a:r>
            <a:r>
              <a:rPr lang="ja-JP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達成感</a:t>
            </a:r>
            <a:r>
              <a:rPr lang="ja-JP" altLang="en-US" sz="3200" b="1" dirty="0" smtClean="0">
                <a:ln>
                  <a:solidFill>
                    <a:srgbClr val="FFC000"/>
                  </a:solidFill>
                </a:ln>
                <a:solidFill>
                  <a:schemeClr val="accent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ja-JP" altLang="en-US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7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 rot="16200000">
            <a:off x="5431655" y="3311749"/>
            <a:ext cx="7024096" cy="400594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73810" y="-222115"/>
            <a:ext cx="212750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8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ja-JP" sz="44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nemy</a:t>
            </a:r>
            <a:endParaRPr lang="en-US" altLang="ja-JP" dirty="0"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ea typeface="MingLiU-ExtB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9102" y="1116805"/>
            <a:ext cx="8633012" cy="576094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10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40000"/>
                  <a:lumOff val="60000"/>
                </a:schemeClr>
              </a:gs>
              <a:gs pos="70000">
                <a:schemeClr val="accent4">
                  <a:lumMod val="100000"/>
                  <a:alpha val="95000"/>
                </a:schemeClr>
              </a:gs>
            </a:gsLst>
            <a:lin ang="10800000" scaled="1"/>
            <a:tileRect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25400" dir="21540000" sx="101000" sy="101000" algn="br" rotWithShape="0">
              <a:prstClr val="black">
                <a:alpha val="35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legacyWireframe">
            <a:bevelT w="222250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23315" y="1162879"/>
            <a:ext cx="8398822" cy="5493294"/>
          </a:xfrm>
          <a:prstGeom prst="rect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2900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2030" y="-160560"/>
            <a:ext cx="3472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ja-JP" sz="44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ser Guide </a:t>
            </a:r>
            <a:r>
              <a:rPr lang="ja-JP" altLang="en-US" sz="44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　</a:t>
            </a:r>
            <a:endParaRPr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83979" y="5011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-</a:t>
            </a:r>
            <a:r>
              <a:rPr lang="ja-JP" altLang="en-US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操作方法</a:t>
            </a:r>
            <a:r>
              <a:rPr lang="en-US" altLang="ja-JP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-</a:t>
            </a:r>
          </a:p>
        </p:txBody>
      </p:sp>
      <p:sp>
        <p:nvSpPr>
          <p:cNvPr id="5" name="正方形/長方形 4"/>
          <p:cNvSpPr/>
          <p:nvPr/>
        </p:nvSpPr>
        <p:spPr>
          <a:xfrm rot="16200000">
            <a:off x="5519057" y="3233057"/>
            <a:ext cx="6858000" cy="391886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42" y="1557468"/>
            <a:ext cx="3396426" cy="2434105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5848291" y="1892503"/>
            <a:ext cx="787179" cy="763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5528224" y="2845358"/>
            <a:ext cx="320067" cy="87194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3346363" y="1643201"/>
            <a:ext cx="449586" cy="393198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C00000"/>
                </a:solidFill>
              </a:rPr>
              <a:t>1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7573508" y="1741018"/>
            <a:ext cx="506318" cy="393198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rgbClr val="C00000"/>
                </a:solidFill>
              </a:rPr>
              <a:t>2</a:t>
            </a:r>
            <a:endParaRPr kumimoji="1" lang="ja-JP" altLang="en-US" sz="2000" dirty="0">
              <a:solidFill>
                <a:srgbClr val="C0000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154369" y="3727146"/>
            <a:ext cx="506318" cy="393198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C00000"/>
                </a:solidFill>
              </a:rPr>
              <a:t>3</a:t>
            </a:r>
            <a:endParaRPr kumimoji="1" lang="ja-JP" altLang="en-US" sz="2000" dirty="0">
              <a:solidFill>
                <a:srgbClr val="C0000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856192" y="1215860"/>
            <a:ext cx="506318" cy="393198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C00000"/>
                </a:solidFill>
              </a:rPr>
              <a:t>4</a:t>
            </a:r>
            <a:endParaRPr kumimoji="1" lang="ja-JP" altLang="en-US" sz="2000" dirty="0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030" y="2134216"/>
            <a:ext cx="2851635" cy="331349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1</a:t>
            </a:r>
            <a:r>
              <a:rPr lang="ja-JP" altLang="en-US" dirty="0">
                <a:solidFill>
                  <a:srgbClr val="C00000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プレイヤーの移動</a:t>
            </a:r>
            <a:endParaRPr kumimoji="1" lang="ja-JP" altLang="en-US" sz="16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413477" y="2909920"/>
            <a:ext cx="2860188" cy="32543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rgbClr val="C00000"/>
                </a:solidFill>
              </a:rPr>
              <a:t>2</a:t>
            </a:r>
            <a:r>
              <a:rPr kumimoji="1" lang="ja-JP" altLang="en-US" sz="2000" dirty="0" smtClean="0">
                <a:solidFill>
                  <a:srgbClr val="C00000"/>
                </a:solidFill>
              </a:rPr>
              <a:t>　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コマンド入力</a:t>
            </a:r>
            <a:endParaRPr kumimoji="1" lang="ja-JP" altLang="en-US" sz="16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22029" y="3636360"/>
            <a:ext cx="2851636" cy="31339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rgbClr val="C00000"/>
                </a:solidFill>
              </a:rPr>
              <a:t>3</a:t>
            </a:r>
            <a:r>
              <a:rPr lang="ja-JP" altLang="en-US" sz="2000" dirty="0" smtClean="0">
                <a:solidFill>
                  <a:srgbClr val="C00000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カメラ視点移動</a:t>
            </a:r>
            <a:endParaRPr kumimoji="1" lang="ja-JP" altLang="en-US" sz="16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26476" y="4309089"/>
            <a:ext cx="2847189" cy="33863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rgbClr val="C00000"/>
                </a:solidFill>
              </a:rPr>
              <a:t>4</a:t>
            </a:r>
            <a:r>
              <a:rPr lang="ja-JP" altLang="en-US" sz="2000" dirty="0">
                <a:solidFill>
                  <a:srgbClr val="C00000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ポーズメニュー</a:t>
            </a:r>
            <a:endParaRPr kumimoji="1" lang="ja-JP" altLang="en-US" sz="16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13477" y="5047239"/>
            <a:ext cx="2860188" cy="33863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rgbClr val="C00000"/>
                </a:solidFill>
              </a:rPr>
              <a:t>5</a:t>
            </a:r>
            <a:r>
              <a:rPr lang="ja-JP" altLang="en-US" sz="2000" dirty="0">
                <a:solidFill>
                  <a:srgbClr val="C00000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武器</a:t>
            </a:r>
            <a:r>
              <a:rPr lang="ja-JP" altLang="en-US" sz="1600" dirty="0" smtClean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メニュー</a:t>
            </a:r>
            <a:endParaRPr kumimoji="1" lang="ja-JP" altLang="en-US" sz="16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3" t="52617" r="1293" b="443"/>
          <a:stretch/>
        </p:blipFill>
        <p:spPr>
          <a:xfrm>
            <a:off x="3503642" y="4376591"/>
            <a:ext cx="3132273" cy="2145628"/>
          </a:xfrm>
          <a:prstGeom prst="rect">
            <a:avLst/>
          </a:prstGeom>
        </p:spPr>
      </p:pic>
      <p:cxnSp>
        <p:nvCxnSpPr>
          <p:cNvPr id="30" name="直線コネクタ 29"/>
          <p:cNvCxnSpPr>
            <a:stCxn id="10" idx="6"/>
            <a:endCxn id="53" idx="1"/>
          </p:cNvCxnSpPr>
          <p:nvPr/>
        </p:nvCxnSpPr>
        <p:spPr>
          <a:xfrm flipV="1">
            <a:off x="6635470" y="1937617"/>
            <a:ext cx="938038" cy="3365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57" idx="2"/>
          </p:cNvCxnSpPr>
          <p:nvPr/>
        </p:nvCxnSpPr>
        <p:spPr>
          <a:xfrm flipH="1" flipV="1">
            <a:off x="5109351" y="1609058"/>
            <a:ext cx="508963" cy="6651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endCxn id="25" idx="3"/>
          </p:cNvCxnSpPr>
          <p:nvPr/>
        </p:nvCxnSpPr>
        <p:spPr>
          <a:xfrm flipH="1" flipV="1">
            <a:off x="3795949" y="1839800"/>
            <a:ext cx="608472" cy="4600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7404598" y="4445994"/>
            <a:ext cx="940332" cy="393198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C00000"/>
                </a:solidFill>
              </a:rPr>
              <a:t>5</a:t>
            </a:r>
            <a:r>
              <a:rPr lang="ja-JP" altLang="en-US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R1</a:t>
            </a:r>
            <a:r>
              <a:rPr lang="en-US" altLang="ja-JP" sz="2000" dirty="0" smtClean="0">
                <a:solidFill>
                  <a:srgbClr val="C00000"/>
                </a:solidFill>
              </a:rPr>
              <a:t> </a:t>
            </a:r>
            <a:endParaRPr kumimoji="1" lang="ja-JP" altLang="en-US" sz="2000" dirty="0">
              <a:solidFill>
                <a:srgbClr val="C00000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6075038" y="4641817"/>
            <a:ext cx="1314303" cy="3947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/>
          <p:cNvSpPr/>
          <p:nvPr/>
        </p:nvSpPr>
        <p:spPr>
          <a:xfrm>
            <a:off x="5591179" y="4776455"/>
            <a:ext cx="787179" cy="374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V="1">
            <a:off x="5528224" y="6030097"/>
            <a:ext cx="1427314" cy="1625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409203" y="5771879"/>
            <a:ext cx="2864462" cy="33863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rgbClr val="C00000"/>
                </a:solidFill>
              </a:rPr>
              <a:t>6</a:t>
            </a:r>
            <a:r>
              <a:rPr lang="ja-JP" altLang="en-US" sz="2000" dirty="0">
                <a:solidFill>
                  <a:srgbClr val="C00000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移動（武器切り替え）</a:t>
            </a:r>
            <a:endParaRPr kumimoji="1" lang="ja-JP" altLang="en-US" sz="1600" dirty="0">
              <a:solidFill>
                <a:schemeClr val="tx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956830" y="5804232"/>
            <a:ext cx="506318" cy="393198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C00000"/>
                </a:solidFill>
              </a:rPr>
              <a:t>6</a:t>
            </a:r>
            <a:endParaRPr kumimoji="1" lang="ja-JP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364068" y="1485113"/>
            <a:ext cx="4227044" cy="5212019"/>
          </a:xfrm>
          <a:prstGeom prst="roundRect">
            <a:avLst>
              <a:gd name="adj" fmla="val 6466"/>
            </a:avLst>
          </a:prstGeom>
          <a:gradFill>
            <a:gsLst>
              <a:gs pos="7400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10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0" scaled="1"/>
          </a:gradFill>
          <a:ln>
            <a:noFill/>
          </a:ln>
          <a:effectLst>
            <a:outerShdw blurRad="304800" dist="88900" sx="103000" sy="103000" algn="ctr" rotWithShape="0">
              <a:srgbClr val="000000">
                <a:alpha val="94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7117" y="606731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 smtClean="0">
                <a:ln w="285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単体でしか敵を倒せないが隙がない</a:t>
            </a:r>
            <a:r>
              <a:rPr lang="ja-JP" altLang="en-US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ja-JP" altLang="en-US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4115" y="36553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n w="285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一定範囲の敵を倒せるが隙がある。</a:t>
            </a:r>
            <a:endParaRPr lang="ja-JP" altLang="en-US" b="1" dirty="0">
              <a:ln w="28575">
                <a:solidFill>
                  <a:schemeClr val="bg1">
                    <a:lumMod val="95000"/>
                  </a:schemeClr>
                </a:solidFill>
              </a:ln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9361" y="-227813"/>
            <a:ext cx="2719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altLang="ja-JP" sz="44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eapons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 rot="16200000">
            <a:off x="5519057" y="3233057"/>
            <a:ext cx="6858000" cy="391886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1" r="258"/>
          <a:stretch/>
        </p:blipFill>
        <p:spPr>
          <a:xfrm>
            <a:off x="997984" y="4411569"/>
            <a:ext cx="2478224" cy="1566164"/>
          </a:xfrm>
          <a:prstGeom prst="rect">
            <a:avLst/>
          </a:prstGeom>
          <a:effectLst>
            <a:outerShdw blurRad="50800" dist="76200" dir="18840000" sx="101000" sy="101000" algn="ctr" rotWithShape="0">
              <a:srgbClr val="000000">
                <a:alpha val="51000"/>
              </a:srgb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/>
          <a:stretch/>
        </p:blipFill>
        <p:spPr>
          <a:xfrm>
            <a:off x="1010480" y="2056357"/>
            <a:ext cx="2465728" cy="1558267"/>
          </a:xfrm>
          <a:prstGeom prst="rect">
            <a:avLst/>
          </a:prstGeom>
          <a:effectLst>
            <a:outerShdw blurRad="50800" dist="76200" dir="18840000" sx="101000" sy="101000" algn="ctr" rotWithShape="0">
              <a:srgbClr val="000000">
                <a:alpha val="51000"/>
              </a:srgbClr>
            </a:outerShdw>
          </a:effectLst>
        </p:spPr>
      </p:pic>
      <p:sp>
        <p:nvSpPr>
          <p:cNvPr id="10" name="ホームベース 9"/>
          <p:cNvSpPr/>
          <p:nvPr/>
        </p:nvSpPr>
        <p:spPr>
          <a:xfrm>
            <a:off x="1224586" y="4046441"/>
            <a:ext cx="2487113" cy="445843"/>
          </a:xfrm>
          <a:prstGeom prst="homePlate">
            <a:avLst>
              <a:gd name="adj" fmla="val 144767"/>
            </a:avLst>
          </a:prstGeom>
          <a:gradFill>
            <a:gsLst>
              <a:gs pos="46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刀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876124" y="1796270"/>
            <a:ext cx="2734439" cy="398286"/>
          </a:xfrm>
          <a:prstGeom prst="homePlate">
            <a:avLst>
              <a:gd name="adj" fmla="val 227795"/>
            </a:avLst>
          </a:prstGeom>
          <a:gradFill>
            <a:gsLst>
              <a:gs pos="46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薙刀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4115" y="6053503"/>
            <a:ext cx="39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単体でしか敵を倒せないが隙がない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4116" y="36527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一定範囲の敵を倒せるが隙がある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7714" y="3030778"/>
            <a:ext cx="4479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基本的に二つの武器</a:t>
            </a:r>
            <a:r>
              <a:rPr lang="ja-JP" alt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はプレイヤーが変えることが可能</a:t>
            </a:r>
            <a:r>
              <a:rPr lang="ja-JP" alt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。場</a:t>
            </a:r>
            <a:r>
              <a:rPr lang="ja-JP" alt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に応じて適切な武器の切り替えをしよう。</a:t>
            </a:r>
            <a:endParaRPr lang="en-US" altLang="ja-JP" sz="2800" b="1" dirty="0">
              <a:solidFill>
                <a:schemeClr val="bg1">
                  <a:lumMod val="8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2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角丸四角形 112"/>
          <p:cNvSpPr/>
          <p:nvPr/>
        </p:nvSpPr>
        <p:spPr>
          <a:xfrm>
            <a:off x="140043" y="3930799"/>
            <a:ext cx="8612072" cy="2815990"/>
          </a:xfrm>
          <a:prstGeom prst="roundRect">
            <a:avLst>
              <a:gd name="adj" fmla="val 8051"/>
            </a:avLst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7000">
                <a:schemeClr val="accent4">
                  <a:lumMod val="60000"/>
                  <a:lumOff val="40000"/>
                </a:schemeClr>
              </a:gs>
              <a:gs pos="2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65100" dist="393700" dir="15840000" sx="89000" sy="89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 prstMaterial="matte">
            <a:bevelT w="1524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40042" y="1216341"/>
            <a:ext cx="8612072" cy="2645213"/>
          </a:xfrm>
          <a:prstGeom prst="roundRect">
            <a:avLst>
              <a:gd name="adj" fmla="val 1148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65100" dist="393700" dir="15840000" sx="89000" sy="89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 prstMaterial="matte">
            <a:bevelT w="1524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1384250" y="3551740"/>
            <a:ext cx="3108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 smtClean="0">
                <a:ln w="38100">
                  <a:solidFill>
                    <a:schemeClr val="tx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コンボを繋げると</a:t>
            </a:r>
            <a:r>
              <a:rPr lang="en-US" altLang="ja-JP" sz="1600" b="1" dirty="0" smtClean="0">
                <a:ln w="38100">
                  <a:solidFill>
                    <a:schemeClr val="tx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600" b="1" dirty="0" smtClean="0">
                <a:ln w="38100">
                  <a:solidFill>
                    <a:schemeClr val="tx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ナビが進化</a:t>
            </a:r>
            <a:endParaRPr lang="en-US" altLang="ja-JP" sz="1600" b="1" dirty="0">
              <a:ln w="38100">
                <a:solidFill>
                  <a:schemeClr val="tx1"/>
                </a:solidFill>
              </a:ln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5920" y="1780366"/>
            <a:ext cx="5416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000" b="1" dirty="0">
                <a:ln w="38100">
                  <a:solidFill>
                    <a:schemeClr val="tx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000" b="1" dirty="0">
                <a:ln w="38100">
                  <a:solidFill>
                    <a:schemeClr val="tx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ナビがその状況に適したコマンドを表示</a:t>
            </a:r>
            <a:endParaRPr lang="ja-JP" altLang="en-US" sz="2000" b="1" dirty="0">
              <a:ln w="38100">
                <a:solidFill>
                  <a:schemeClr val="tx1"/>
                </a:solidFill>
              </a:ln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六角形 16"/>
          <p:cNvSpPr/>
          <p:nvPr/>
        </p:nvSpPr>
        <p:spPr>
          <a:xfrm>
            <a:off x="627196" y="577225"/>
            <a:ext cx="419003" cy="368929"/>
          </a:xfrm>
          <a:prstGeom prst="hexagon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六角形 31"/>
          <p:cNvSpPr/>
          <p:nvPr/>
        </p:nvSpPr>
        <p:spPr>
          <a:xfrm>
            <a:off x="246803" y="337642"/>
            <a:ext cx="419003" cy="368929"/>
          </a:xfrm>
          <a:prstGeom prst="hexagon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 rot="16200000">
            <a:off x="5519057" y="3233057"/>
            <a:ext cx="6858000" cy="391886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0915" y="-257326"/>
            <a:ext cx="23102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ja-JP" sz="44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ttack</a:t>
            </a:r>
            <a:r>
              <a:rPr lang="en-US" altLang="ja-JP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　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77098" y="135716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攻撃方法</a:t>
            </a:r>
            <a:r>
              <a:rPr lang="en-US" altLang="ja-JP" sz="2000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lang="en-US" altLang="ja-JP" sz="20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70162" y="3473679"/>
            <a:ext cx="4337356" cy="5080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コンボを繋げると</a:t>
            </a:r>
            <a:r>
              <a:rPr lang="en-US" altLang="ja-JP" sz="1600" b="1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600" b="1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ナビが進化</a:t>
            </a:r>
            <a:endParaRPr lang="en-US" altLang="ja-JP" sz="1600" b="1" dirty="0">
              <a:solidFill>
                <a:schemeClr val="bg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48823" y="-223040"/>
            <a:ext cx="23647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ja-JP" sz="44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ef</a:t>
            </a:r>
            <a:r>
              <a:rPr lang="en-US" altLang="ja-JP" sz="44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ja-JP" sz="44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nse</a:t>
            </a:r>
            <a:endParaRPr lang="ja-JP" altLang="en-US" sz="4400" dirty="0"/>
          </a:p>
        </p:txBody>
      </p:sp>
      <p:sp>
        <p:nvSpPr>
          <p:cNvPr id="103" name="正方形/長方形 102"/>
          <p:cNvSpPr/>
          <p:nvPr/>
        </p:nvSpPr>
        <p:spPr>
          <a:xfrm>
            <a:off x="371727" y="399363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防御方法</a:t>
            </a:r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lang="en-US" altLang="ja-JP" sz="20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272172" y="4639642"/>
            <a:ext cx="2205338" cy="1500942"/>
            <a:chOff x="500534" y="6059628"/>
            <a:chExt cx="1408971" cy="961498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05" name="図 10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9" r="12861" b="13810"/>
            <a:stretch/>
          </p:blipFill>
          <p:spPr>
            <a:xfrm>
              <a:off x="500534" y="6059628"/>
              <a:ext cx="1408971" cy="961498"/>
            </a:xfrm>
            <a:prstGeom prst="rect">
              <a:avLst/>
            </a:prstGeom>
          </p:spPr>
        </p:pic>
        <p:pic>
          <p:nvPicPr>
            <p:cNvPr id="106" name="図 10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53137" r="73645" b="35092"/>
            <a:stretch/>
          </p:blipFill>
          <p:spPr>
            <a:xfrm>
              <a:off x="530040" y="6100770"/>
              <a:ext cx="226533" cy="251156"/>
            </a:xfrm>
            <a:prstGeom prst="rect">
              <a:avLst/>
            </a:prstGeom>
          </p:spPr>
        </p:pic>
        <p:pic>
          <p:nvPicPr>
            <p:cNvPr id="107" name="図 10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53137" r="73645" b="35092"/>
            <a:stretch/>
          </p:blipFill>
          <p:spPr>
            <a:xfrm>
              <a:off x="743892" y="6088989"/>
              <a:ext cx="241641" cy="267906"/>
            </a:xfrm>
            <a:prstGeom prst="rect">
              <a:avLst/>
            </a:prstGeom>
          </p:spPr>
        </p:pic>
      </p:grpSp>
      <p:pic>
        <p:nvPicPr>
          <p:cNvPr id="108" name="図 10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t="9407" r="6264"/>
          <a:stretch/>
        </p:blipFill>
        <p:spPr>
          <a:xfrm>
            <a:off x="2781010" y="4644339"/>
            <a:ext cx="2236945" cy="149064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9" name="角丸四角形 108"/>
          <p:cNvSpPr/>
          <p:nvPr/>
        </p:nvSpPr>
        <p:spPr>
          <a:xfrm>
            <a:off x="238292" y="4412857"/>
            <a:ext cx="2301867" cy="34209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タイミングよく入力</a:t>
            </a:r>
            <a:endParaRPr kumimoji="1" lang="ja-JP" altLang="en-US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2967591" y="4400002"/>
            <a:ext cx="1891300" cy="34195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反撃が可能</a:t>
            </a:r>
            <a:endParaRPr kumimoji="1" lang="ja-JP" altLang="en-US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08560" y="6178646"/>
            <a:ext cx="46987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状況に応じて回避やガードコマンドが表示される</a:t>
            </a:r>
            <a:endParaRPr kumimoji="1" lang="ja-JP" altLang="en-US" sz="1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r="17095" b="32056"/>
          <a:stretch/>
        </p:blipFill>
        <p:spPr>
          <a:xfrm>
            <a:off x="2938522" y="2202545"/>
            <a:ext cx="2225823" cy="1354746"/>
          </a:xfrm>
          <a:prstGeom prst="rect">
            <a:avLst/>
          </a:prstGeom>
          <a:effectLst>
            <a:outerShdw blurRad="152400" dist="50800" dir="18900000" sx="101000" sy="101000" algn="bl" rotWithShape="0">
              <a:prstClr val="black">
                <a:alpha val="85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 rot="798633">
            <a:off x="3968846" y="2297867"/>
            <a:ext cx="1429801" cy="480371"/>
          </a:xfrm>
          <a:prstGeom prst="rect">
            <a:avLst/>
          </a:prstGeom>
        </p:spPr>
        <p:txBody>
          <a:bodyPr wrap="none">
            <a:prstTxWarp prst="textCanUp">
              <a:avLst/>
            </a:prstTxWarp>
            <a:spAutoFit/>
          </a:bodyPr>
          <a:lstStyle/>
          <a:p>
            <a:r>
              <a:rPr lang="ja-JP" altLang="en-US" sz="3600" b="1" dirty="0">
                <a:ln w="571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攻撃力</a:t>
            </a:r>
            <a:r>
              <a:rPr lang="en-US" altLang="ja-JP" sz="3600" b="1" dirty="0">
                <a:ln w="571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UP!!!</a:t>
            </a:r>
            <a:endParaRPr lang="ja-JP" altLang="en-US" sz="3600" b="1" dirty="0">
              <a:ln w="5715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15195" r="27522" b="13706"/>
          <a:stretch/>
        </p:blipFill>
        <p:spPr>
          <a:xfrm>
            <a:off x="502211" y="2179026"/>
            <a:ext cx="2199903" cy="1355423"/>
          </a:xfrm>
          <a:prstGeom prst="rect">
            <a:avLst/>
          </a:prstGeom>
          <a:effectLst>
            <a:outerShdw blurRad="127000" dist="1270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4" t="54731" r="46423" b="35345"/>
          <a:stretch/>
        </p:blipFill>
        <p:spPr>
          <a:xfrm>
            <a:off x="654390" y="3181602"/>
            <a:ext cx="435711" cy="32634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52885" r="87275" b="33729"/>
          <a:stretch/>
        </p:blipFill>
        <p:spPr>
          <a:xfrm>
            <a:off x="1082102" y="3103771"/>
            <a:ext cx="338042" cy="45391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52885" r="87275" b="33729"/>
          <a:stretch/>
        </p:blipFill>
        <p:spPr>
          <a:xfrm>
            <a:off x="1456869" y="3103771"/>
            <a:ext cx="347625" cy="4849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9676" y="1782576"/>
            <a:ext cx="5765261" cy="40011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ja-JP" altLang="en-US" sz="2000" b="1" dirty="0" smtClean="0">
                <a:ln w="12700">
                  <a:noFill/>
                </a:ln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2000" b="1" dirty="0" smtClean="0">
                <a:ln w="12700">
                  <a:noFill/>
                </a:ln>
                <a:solidFill>
                  <a:srgbClr val="FFFF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kumimoji="1" lang="ja-JP" altLang="en-US" sz="2000" b="1" dirty="0" smtClean="0">
                <a:ln w="12700">
                  <a:noFill/>
                </a:ln>
                <a:solidFill>
                  <a:srgbClr val="FFFF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ナビ</a:t>
            </a:r>
            <a:r>
              <a:rPr kumimoji="1" lang="ja-JP" altLang="en-US" sz="2000" b="1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がその状況に適したコマンドを表示</a:t>
            </a:r>
            <a:endParaRPr kumimoji="1" lang="ja-JP" altLang="en-US" sz="2000" b="1" dirty="0">
              <a:solidFill>
                <a:schemeClr val="bg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 rot="793562">
            <a:off x="3975080" y="2335470"/>
            <a:ext cx="1426370" cy="412128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ja-JP" altLang="en-US" sz="700" b="1" dirty="0" smtClean="0">
                <a:ln w="12700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攻撃力</a:t>
            </a:r>
            <a:r>
              <a:rPr lang="en-US" altLang="ja-JP" sz="700" b="1" dirty="0" smtClean="0">
                <a:ln w="12700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UP!!!</a:t>
            </a:r>
            <a:endParaRPr lang="ja-JP" altLang="en-US" sz="700" b="1" dirty="0">
              <a:ln w="12700">
                <a:noFill/>
              </a:ln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2891578" y="2750338"/>
            <a:ext cx="281459" cy="306960"/>
          </a:xfrm>
          <a:prstGeom prst="chevron">
            <a:avLst>
              <a:gd name="adj" fmla="val 50273"/>
            </a:avLst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山形 20"/>
          <p:cNvSpPr/>
          <p:nvPr/>
        </p:nvSpPr>
        <p:spPr>
          <a:xfrm>
            <a:off x="2557484" y="2751424"/>
            <a:ext cx="271313" cy="304864"/>
          </a:xfrm>
          <a:prstGeom prst="chevron">
            <a:avLst>
              <a:gd name="adj" fmla="val 52489"/>
            </a:avLst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3" t="52193" r="60039" b="35113"/>
          <a:stretch/>
        </p:blipFill>
        <p:spPr>
          <a:xfrm>
            <a:off x="4652308" y="3159138"/>
            <a:ext cx="379574" cy="413639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53137" r="73645" b="35092"/>
          <a:stretch/>
        </p:blipFill>
        <p:spPr>
          <a:xfrm>
            <a:off x="3389109" y="3170406"/>
            <a:ext cx="365076" cy="404758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52885" r="87275" b="33729"/>
          <a:stretch/>
        </p:blipFill>
        <p:spPr>
          <a:xfrm>
            <a:off x="4267877" y="3170405"/>
            <a:ext cx="337049" cy="457121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53137" r="73645" b="35092"/>
          <a:stretch/>
        </p:blipFill>
        <p:spPr>
          <a:xfrm>
            <a:off x="3805080" y="3172499"/>
            <a:ext cx="375003" cy="415764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52885" r="87275" b="33729"/>
          <a:stretch/>
        </p:blipFill>
        <p:spPr>
          <a:xfrm>
            <a:off x="3009298" y="3181602"/>
            <a:ext cx="339525" cy="454668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5349903" y="2936377"/>
            <a:ext cx="3625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コマンドに失敗する</a:t>
            </a:r>
            <a:r>
              <a:rPr lang="ja-JP" altLang="en-US" sz="2000" b="1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endParaRPr lang="en-US" altLang="ja-JP" sz="2000" b="1" dirty="0">
              <a:solidFill>
                <a:schemeClr val="bg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攻撃</a:t>
            </a:r>
            <a:r>
              <a:rPr lang="ja-JP" altLang="en-US" sz="2000" b="1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が当たらないので</a:t>
            </a:r>
            <a:r>
              <a:rPr lang="ja-JP" altLang="en-US" sz="2000" b="1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注意</a:t>
            </a:r>
            <a:r>
              <a:rPr lang="ja-JP" altLang="en-US" sz="2000" b="1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ja-JP" altLang="en-US" sz="2000" b="1" dirty="0">
              <a:solidFill>
                <a:schemeClr val="bg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2" name="図 1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59" y="4214598"/>
            <a:ext cx="1182935" cy="154979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4" name="テキスト ボックス 113"/>
          <p:cNvSpPr txBox="1"/>
          <p:nvPr/>
        </p:nvSpPr>
        <p:spPr>
          <a:xfrm>
            <a:off x="5813315" y="5993980"/>
            <a:ext cx="288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を間違って</a:t>
            </a:r>
            <a:r>
              <a:rPr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しま</a:t>
            </a:r>
            <a:r>
              <a:rPr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う</a:t>
            </a:r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endParaRPr kumimoji="1" lang="en-US" altLang="ja-JP" sz="1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相手</a:t>
            </a:r>
            <a:r>
              <a:rPr kumimoji="1"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の攻撃を食らうので注意！</a:t>
            </a:r>
            <a:endParaRPr kumimoji="1" lang="ja-JP" altLang="en-US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2680594" y="45965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＆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 rot="16200000">
            <a:off x="5519057" y="3233057"/>
            <a:ext cx="6858000" cy="391886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6583" y="1108126"/>
            <a:ext cx="8551694" cy="55778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10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40000"/>
                  <a:lumOff val="60000"/>
                </a:schemeClr>
              </a:gs>
              <a:gs pos="70000">
                <a:schemeClr val="accent4">
                  <a:lumMod val="100000"/>
                  <a:alpha val="95000"/>
                </a:schemeClr>
              </a:gs>
            </a:gsLst>
            <a:lin ang="10800000" scaled="1"/>
            <a:tileRect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25400" dir="21540000" sx="101000" sy="101000" algn="br" rotWithShape="0">
              <a:prstClr val="black">
                <a:alpha val="35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legacyWireframe">
            <a:bevelT w="222250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25585" r="35936" b="28882"/>
          <a:stretch/>
        </p:blipFill>
        <p:spPr>
          <a:xfrm>
            <a:off x="9385040" y="-1100280"/>
            <a:ext cx="3069079" cy="46165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16405" y="-239691"/>
            <a:ext cx="2566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ja-JP" sz="44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eatures </a:t>
            </a:r>
            <a:r>
              <a:rPr lang="ja-JP" altLang="en-US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　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9982" y="2346025"/>
            <a:ext cx="668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AI</a:t>
            </a:r>
            <a:r>
              <a:rPr lang="ja-JP" altLang="en-US" sz="2800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ナビが状況に適したコマンドを表示すること</a:t>
            </a:r>
            <a:endParaRPr lang="en-US" altLang="ja-JP" sz="280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2138" y="42203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-</a:t>
            </a:r>
            <a:r>
              <a:rPr lang="ja-JP" altLang="en-US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ゲームの特徴</a:t>
            </a:r>
            <a:r>
              <a:rPr lang="en-US" altLang="ja-JP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4504" y="4902274"/>
            <a:ext cx="760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コマンドの入力をミスなく続けると、モーションの変化がある。</a:t>
            </a:r>
            <a:endParaRPr lang="en-US" altLang="ja-JP" sz="2400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4981" y="388317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主人公は刀だけではなく薙刀も所持している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六角形 12"/>
          <p:cNvSpPr/>
          <p:nvPr/>
        </p:nvSpPr>
        <p:spPr>
          <a:xfrm rot="10800000">
            <a:off x="8542612" y="5063055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六角形 13"/>
          <p:cNvSpPr/>
          <p:nvPr/>
        </p:nvSpPr>
        <p:spPr>
          <a:xfrm rot="10800000">
            <a:off x="7780136" y="5478626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六角形 14"/>
          <p:cNvSpPr/>
          <p:nvPr/>
        </p:nvSpPr>
        <p:spPr>
          <a:xfrm rot="10800000">
            <a:off x="8174562" y="5682148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六角形 15"/>
          <p:cNvSpPr/>
          <p:nvPr/>
        </p:nvSpPr>
        <p:spPr>
          <a:xfrm rot="10800000">
            <a:off x="8554344" y="5487526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六角形 16"/>
          <p:cNvSpPr/>
          <p:nvPr/>
        </p:nvSpPr>
        <p:spPr>
          <a:xfrm rot="10800000">
            <a:off x="8162219" y="5261152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六角形 17"/>
          <p:cNvSpPr/>
          <p:nvPr/>
        </p:nvSpPr>
        <p:spPr>
          <a:xfrm rot="10800000">
            <a:off x="7781826" y="5043678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六角形 18"/>
          <p:cNvSpPr/>
          <p:nvPr/>
        </p:nvSpPr>
        <p:spPr>
          <a:xfrm rot="10800000">
            <a:off x="8162219" y="4823472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六角形 19"/>
          <p:cNvSpPr/>
          <p:nvPr/>
        </p:nvSpPr>
        <p:spPr>
          <a:xfrm rot="10800000">
            <a:off x="8166271" y="6105762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六角形 20"/>
          <p:cNvSpPr/>
          <p:nvPr/>
        </p:nvSpPr>
        <p:spPr>
          <a:xfrm rot="10800000">
            <a:off x="8542612" y="5900138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六角形 21"/>
          <p:cNvSpPr/>
          <p:nvPr/>
        </p:nvSpPr>
        <p:spPr>
          <a:xfrm rot="10800000">
            <a:off x="7776711" y="5902240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六角形 22"/>
          <p:cNvSpPr/>
          <p:nvPr/>
        </p:nvSpPr>
        <p:spPr>
          <a:xfrm rot="10800000">
            <a:off x="7404515" y="5255485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六角形 23"/>
          <p:cNvSpPr/>
          <p:nvPr/>
        </p:nvSpPr>
        <p:spPr>
          <a:xfrm rot="10800000">
            <a:off x="7383948" y="5677733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六角形 24"/>
          <p:cNvSpPr/>
          <p:nvPr/>
        </p:nvSpPr>
        <p:spPr>
          <a:xfrm rot="10800000">
            <a:off x="7404515" y="6098220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六角形 25"/>
          <p:cNvSpPr/>
          <p:nvPr/>
        </p:nvSpPr>
        <p:spPr>
          <a:xfrm rot="10800000">
            <a:off x="7776710" y="6354874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六角形 26"/>
          <p:cNvSpPr/>
          <p:nvPr/>
        </p:nvSpPr>
        <p:spPr>
          <a:xfrm rot="10800000">
            <a:off x="8174560" y="6541440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六角形 27"/>
          <p:cNvSpPr/>
          <p:nvPr/>
        </p:nvSpPr>
        <p:spPr>
          <a:xfrm rot="10800000">
            <a:off x="8554345" y="6317009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六角形 28"/>
          <p:cNvSpPr/>
          <p:nvPr/>
        </p:nvSpPr>
        <p:spPr>
          <a:xfrm rot="10800000">
            <a:off x="8922394" y="5257028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六角形 29"/>
          <p:cNvSpPr/>
          <p:nvPr/>
        </p:nvSpPr>
        <p:spPr>
          <a:xfrm rot="10800000">
            <a:off x="8922393" y="5696820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六角形 30"/>
          <p:cNvSpPr/>
          <p:nvPr/>
        </p:nvSpPr>
        <p:spPr>
          <a:xfrm rot="10800000">
            <a:off x="8922392" y="6114095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六角形 31"/>
          <p:cNvSpPr/>
          <p:nvPr/>
        </p:nvSpPr>
        <p:spPr>
          <a:xfrm rot="10800000">
            <a:off x="8922391" y="6549415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六角形 32"/>
          <p:cNvSpPr/>
          <p:nvPr/>
        </p:nvSpPr>
        <p:spPr>
          <a:xfrm rot="10800000">
            <a:off x="8910662" y="4857431"/>
            <a:ext cx="419003" cy="368929"/>
          </a:xfrm>
          <a:prstGeom prst="hexagon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4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04114" y="2178006"/>
            <a:ext cx="4918365" cy="477950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 rot="16200000">
            <a:off x="5519057" y="3233057"/>
            <a:ext cx="6858000" cy="391886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-1" y="-1"/>
            <a:ext cx="9144001" cy="1002323"/>
          </a:xfrm>
          <a:prstGeom prst="rect">
            <a:avLst/>
          </a:prstGeom>
          <a:gradFill flip="none" rotWithShape="1">
            <a:gsLst>
              <a:gs pos="44000">
                <a:schemeClr val="tx1"/>
              </a:gs>
              <a:gs pos="0">
                <a:schemeClr val="tx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3418" y="-228767"/>
            <a:ext cx="3631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ja-JP" sz="4400" dirty="0">
                <a:ln w="19050"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elling Point </a:t>
            </a:r>
            <a:r>
              <a:rPr lang="en-US" altLang="ja-JP" sz="4400" b="1" dirty="0"/>
              <a:t> </a:t>
            </a:r>
            <a:endParaRPr lang="en-US" altLang="ja-JP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14799" y="448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-</a:t>
            </a:r>
            <a:r>
              <a:rPr lang="ja-JP" altLang="en-US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売り</a:t>
            </a:r>
            <a:r>
              <a:rPr lang="en-US" altLang="ja-JP" sz="2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-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26676" y="1094672"/>
            <a:ext cx="8498762" cy="57440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10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40000"/>
                  <a:lumOff val="60000"/>
                </a:schemeClr>
              </a:gs>
              <a:gs pos="70000">
                <a:schemeClr val="accent4">
                  <a:lumMod val="100000"/>
                  <a:alpha val="95000"/>
                </a:schemeClr>
              </a:gs>
            </a:gsLst>
            <a:lin ang="10800000" scaled="1"/>
            <a:tileRect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25400" dir="21540000" sx="101000" sy="101000" algn="br" rotWithShape="0">
              <a:prstClr val="black">
                <a:alpha val="35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legacyWireframe">
            <a:bevelT w="222250"/>
            <a:bevelB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372" y="1820974"/>
            <a:ext cx="9060871" cy="1779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ja-JP" sz="3600" b="1" dirty="0">
                <a:ln w="0" cap="rnd">
                  <a:solidFill>
                    <a:schemeClr val="bg2">
                      <a:lumMod val="10000"/>
                    </a:schemeClr>
                  </a:solidFill>
                  <a:beve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AI</a:t>
            </a:r>
            <a:r>
              <a:rPr lang="ja-JP" altLang="en-US" sz="3600" b="1" dirty="0">
                <a:ln w="0" cap="rnd">
                  <a:solidFill>
                    <a:schemeClr val="bg2">
                      <a:lumMod val="10000"/>
                    </a:schemeClr>
                  </a:solidFill>
                  <a:beve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ナビと協力してボスの攻略を</a:t>
            </a:r>
            <a:r>
              <a:rPr lang="ja-JP" altLang="en-US" sz="3600" b="1" dirty="0" smtClean="0">
                <a:ln w="0" cap="rnd">
                  <a:solidFill>
                    <a:schemeClr val="bg2">
                      <a:lumMod val="10000"/>
                    </a:schemeClr>
                  </a:solidFill>
                  <a:beve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目指そう</a:t>
            </a:r>
            <a:endParaRPr lang="en-US" altLang="ja-JP" sz="3600" b="1" dirty="0">
              <a:ln w="0" cap="rnd">
                <a:solidFill>
                  <a:schemeClr val="bg2">
                    <a:lumMod val="10000"/>
                  </a:schemeClr>
                </a:solidFill>
                <a:bevel/>
              </a:ln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algn="ctr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ja-JP" altLang="en-US" sz="3600" b="1" dirty="0">
                <a:ln w="0" cap="rnd">
                  <a:solidFill>
                    <a:schemeClr val="bg2">
                      <a:lumMod val="10000"/>
                    </a:schemeClr>
                  </a:solidFill>
                  <a:beve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コマンドを繋げ最高の</a:t>
            </a:r>
            <a:r>
              <a:rPr lang="ja-JP" altLang="en-US" sz="3600" b="1" dirty="0" smtClean="0">
                <a:ln w="0" cap="rnd">
                  <a:solidFill>
                    <a:schemeClr val="bg2">
                      <a:lumMod val="10000"/>
                    </a:schemeClr>
                  </a:solidFill>
                  <a:beve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パフォーマンスに。</a:t>
            </a:r>
            <a:endParaRPr lang="ja-JP" altLang="en-US" sz="3600" dirty="0">
              <a:ln w="0" cap="rnd">
                <a:solidFill>
                  <a:schemeClr val="bg2">
                    <a:lumMod val="10000"/>
                  </a:schemeClr>
                </a:solidFill>
                <a:bevel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9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2385</TotalTime>
  <Words>324</Words>
  <Application>Microsoft Office PowerPoint</Application>
  <PresentationFormat>画面に合わせる (4:3)</PresentationFormat>
  <Paragraphs>65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4" baseType="lpstr">
      <vt:lpstr>BIZ UD明朝 Medium</vt:lpstr>
      <vt:lpstr>HGP創英ﾌﾟﾚｾﾞﾝｽEB</vt:lpstr>
      <vt:lpstr>HGS教科書体</vt:lpstr>
      <vt:lpstr>HGS創英ﾌﾟﾚｾﾞﾝｽEB</vt:lpstr>
      <vt:lpstr>HG明朝E</vt:lpstr>
      <vt:lpstr>MingLiU-ExtB</vt:lpstr>
      <vt:lpstr>メイリオ</vt:lpstr>
      <vt:lpstr>游ゴシック</vt:lpstr>
      <vt:lpstr>游ゴシック Light</vt:lpstr>
      <vt:lpstr>Arial</vt:lpstr>
      <vt:lpstr>Calibri</vt:lpstr>
      <vt:lpstr>Calibri Light</vt:lpstr>
      <vt:lpstr>Copperplate Gothic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118</cp:revision>
  <dcterms:created xsi:type="dcterms:W3CDTF">2020-12-11T08:04:34Z</dcterms:created>
  <dcterms:modified xsi:type="dcterms:W3CDTF">2021-03-05T08:14:45Z</dcterms:modified>
</cp:coreProperties>
</file>