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F8F8F8"/>
    <a:srgbClr val="FF7C80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C28-2C5B-4C5A-A6F9-9CC985FD3C5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>
          <a:xfrm>
            <a:off x="243365" y="5886389"/>
            <a:ext cx="6880235" cy="170887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2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153651" y="4003592"/>
            <a:ext cx="6880235" cy="188279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2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0" b="17159"/>
          <a:stretch/>
        </p:blipFill>
        <p:spPr>
          <a:xfrm>
            <a:off x="-79257" y="7771950"/>
            <a:ext cx="7054742" cy="2337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1165894" y="-28962"/>
            <a:ext cx="266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3D</a:t>
            </a:r>
            <a:r>
              <a:rPr kumimoji="1" lang="ja-JP" altLang="en-US" sz="3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チーム制作</a:t>
            </a:r>
            <a:r>
              <a:rPr kumimoji="1" lang="ja-JP" alt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</a:rPr>
              <a:t>　</a:t>
            </a:r>
            <a:endParaRPr kumimoji="1" lang="ja-JP" altLang="en-US" sz="2400" dirty="0">
              <a:ln>
                <a:solidFill>
                  <a:schemeClr val="accent1">
                    <a:lumMod val="75000"/>
                  </a:schemeClr>
                </a:solidFill>
              </a:ln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673796" y="4077861"/>
            <a:ext cx="3071327" cy="1821918"/>
            <a:chOff x="41672" y="4758559"/>
            <a:chExt cx="1589856" cy="9932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7" t="15195" r="27522" b="13706"/>
            <a:stretch/>
          </p:blipFill>
          <p:spPr>
            <a:xfrm>
              <a:off x="41672" y="4772276"/>
              <a:ext cx="1589856" cy="97955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4" t="54731" r="46423" b="35345"/>
            <a:stretch/>
          </p:blipFill>
          <p:spPr>
            <a:xfrm>
              <a:off x="94659" y="4804915"/>
              <a:ext cx="188510" cy="150109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" t="52885" r="87275" b="33729"/>
            <a:stretch/>
          </p:blipFill>
          <p:spPr>
            <a:xfrm>
              <a:off x="335042" y="4767609"/>
              <a:ext cx="141940" cy="216141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" t="52885" r="87275" b="33729"/>
            <a:stretch/>
          </p:blipFill>
          <p:spPr>
            <a:xfrm>
              <a:off x="533160" y="4758559"/>
              <a:ext cx="147884" cy="225191"/>
            </a:xfrm>
            <a:prstGeom prst="rect">
              <a:avLst/>
            </a:prstGeom>
          </p:spPr>
        </p:pic>
      </p:grpSp>
      <p:sp>
        <p:nvSpPr>
          <p:cNvPr id="22" name="正方形/長方形 21"/>
          <p:cNvSpPr/>
          <p:nvPr/>
        </p:nvSpPr>
        <p:spPr>
          <a:xfrm>
            <a:off x="754109" y="3719104"/>
            <a:ext cx="6083075" cy="383504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20000"/>
                </a:schemeClr>
              </a:gs>
              <a:gs pos="16000">
                <a:srgbClr val="F8F8F8">
                  <a:alpha val="60000"/>
                </a:srgb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・</a:t>
            </a:r>
            <a:r>
              <a:rPr lang="en-US" altLang="ja-JP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AI</a:t>
            </a:r>
            <a:r>
              <a:rPr lang="ja-JP" altLang="en-US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ナビ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がその場の状況に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応じて</a:t>
            </a:r>
            <a:r>
              <a:rPr lang="ja-JP" altLang="en-US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コマンド</a:t>
            </a:r>
            <a:r>
              <a:rPr lang="ja-JP" altLang="en-US" u="sng" dirty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を表示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blurRad="6350" stA="27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する。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effectLst>
                <a:reflection blurRad="6350" stA="27000" endPos="45500" dir="5400000" sy="-100000" algn="bl" rotWithShape="0"/>
              </a:effectLst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2449" y="5895744"/>
            <a:ext cx="796997" cy="1656000"/>
          </a:xfrm>
          <a:prstGeom prst="rect">
            <a:avLst/>
          </a:prstGeom>
          <a:gradFill flip="none" rotWithShape="1">
            <a:gsLst>
              <a:gs pos="7000">
                <a:schemeClr val="tx1">
                  <a:lumMod val="50000"/>
                  <a:lumOff val="50000"/>
                </a:schemeClr>
              </a:gs>
              <a:gs pos="95000">
                <a:srgbClr val="F8F8F8">
                  <a:alpha val="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4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379" y="1965838"/>
            <a:ext cx="6880235" cy="169689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2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82449" y="3806537"/>
            <a:ext cx="792359" cy="2016000"/>
          </a:xfrm>
          <a:prstGeom prst="rect">
            <a:avLst/>
          </a:prstGeom>
          <a:gradFill flip="none" rotWithShape="1">
            <a:gsLst>
              <a:gs pos="7000">
                <a:schemeClr val="tx1">
                  <a:lumMod val="50000"/>
                  <a:lumOff val="50000"/>
                </a:schemeClr>
              </a:gs>
              <a:gs pos="95000">
                <a:srgbClr val="F8F8F8">
                  <a:alpha val="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23725" y="0"/>
            <a:ext cx="24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B</a:t>
            </a:r>
            <a:r>
              <a:rPr kumimoji="1" lang="ja-JP" altLang="en-US" sz="2000" b="1" dirty="0" smtClean="0">
                <a:effectLst>
                  <a:reflection blurRad="6350" stA="60000" endA="900" endPos="58000" dir="5400000" sy="-100000" algn="bl" rotWithShape="0"/>
                </a:effectLst>
              </a:rPr>
              <a:t>班　</a:t>
            </a:r>
            <a:r>
              <a:rPr kumimoji="1" lang="ja-JP" altLang="en-US" sz="32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</a:rPr>
              <a:t>鈴</a:t>
            </a:r>
            <a:r>
              <a:rPr kumimoji="1" lang="ja-JP" altLang="en-US" sz="2000" b="1" dirty="0" smtClean="0">
                <a:effectLst>
                  <a:reflection blurRad="6350" stA="60000" endA="900" endPos="58000" dir="5400000" sy="-100000" algn="bl" rotWithShape="0"/>
                </a:effectLst>
              </a:rPr>
              <a:t>木</a:t>
            </a:r>
            <a:r>
              <a:rPr kumimoji="1" lang="ja-JP" altLang="en-US" sz="2800" b="1" dirty="0" smtClean="0">
                <a:effectLst>
                  <a:reflection blurRad="6350" stA="60000" endA="900" endPos="58000" dir="5400000" sy="-100000" algn="bl" rotWithShape="0"/>
                </a:effectLst>
              </a:rPr>
              <a:t>楓</a:t>
            </a:r>
            <a:r>
              <a:rPr kumimoji="1" lang="ja-JP" altLang="en-US" sz="2000" b="1" dirty="0" smtClean="0">
                <a:effectLst>
                  <a:reflection blurRad="6350" stA="60000" endA="900" endPos="58000" dir="5400000" sy="-100000" algn="bl" rotWithShape="0"/>
                </a:effectLst>
              </a:rPr>
              <a:t>汰</a:t>
            </a:r>
            <a:endParaRPr kumimoji="1" lang="en-US" altLang="ja-JP" sz="2000" b="1" dirty="0" smtClean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148" y="854110"/>
            <a:ext cx="6880234" cy="8683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0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8419" y="194285"/>
            <a:ext cx="17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effectLst>
                  <a:outerShdw dist="50800" algn="l" rotWithShape="0">
                    <a:prstClr val="black">
                      <a:alpha val="20000"/>
                    </a:prstClr>
                  </a:outerShdw>
                </a:effectLst>
                <a:latin typeface="Bernard MT Condensed" panose="02050806060905020404" pitchFamily="18" charset="0"/>
              </a:rPr>
              <a:t>C</a:t>
            </a:r>
            <a:r>
              <a:rPr kumimoji="1" lang="en-US" altLang="ja-JP" sz="2800" dirty="0" smtClean="0">
                <a:effectLst>
                  <a:outerShdw dist="50800" algn="l" rotWithShape="0">
                    <a:prstClr val="black">
                      <a:alpha val="20000"/>
                    </a:prstClr>
                  </a:outerShdw>
                </a:effectLst>
                <a:latin typeface="Bernard MT Condensed" panose="02050806060905020404" pitchFamily="18" charset="0"/>
              </a:rPr>
              <a:t>oncept</a:t>
            </a:r>
            <a:endParaRPr kumimoji="1" lang="ja-JP" altLang="en-US" sz="2800" dirty="0">
              <a:effectLst>
                <a:outerShdw dist="50800" algn="l" rotWithShape="0">
                  <a:prstClr val="black">
                    <a:alpha val="2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-22235" y="2352076"/>
            <a:ext cx="688023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atin typeface="HG明朝B" panose="02020809000000000000" pitchFamily="17" charset="-128"/>
                <a:ea typeface="HG明朝B" panose="02020809000000000000" pitchFamily="17" charset="-128"/>
              </a:rPr>
              <a:t>  </a:t>
            </a:r>
            <a:endParaRPr lang="en-US" altLang="ja-JP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dirty="0" smtClean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dirty="0" smtClean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dirty="0" smtClean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000" dirty="0" smtClean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0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000" dirty="0" smtClean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0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dirty="0" smtClean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dirty="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59" name="正方形/長方形 58"/>
          <p:cNvSpPr>
            <a:spLocks/>
          </p:cNvSpPr>
          <p:nvPr/>
        </p:nvSpPr>
        <p:spPr>
          <a:xfrm>
            <a:off x="108174" y="1990280"/>
            <a:ext cx="756165" cy="1656000"/>
          </a:xfrm>
          <a:prstGeom prst="rect">
            <a:avLst/>
          </a:prstGeom>
          <a:gradFill flip="none" rotWithShape="1">
            <a:gsLst>
              <a:gs pos="7000">
                <a:schemeClr val="tx1">
                  <a:lumMod val="50000"/>
                  <a:lumOff val="50000"/>
                </a:schemeClr>
              </a:gs>
              <a:gs pos="95000">
                <a:srgbClr val="F8F8F8">
                  <a:alpha val="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ja-JP" sz="24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7922" y="7499639"/>
            <a:ext cx="5964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1" r="258"/>
          <a:stretch/>
        </p:blipFill>
        <p:spPr>
          <a:xfrm>
            <a:off x="950934" y="1942442"/>
            <a:ext cx="2748498" cy="173697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1" name="正方形/長方形 10"/>
          <p:cNvSpPr/>
          <p:nvPr/>
        </p:nvSpPr>
        <p:spPr>
          <a:xfrm>
            <a:off x="2255718" y="2997707"/>
            <a:ext cx="13380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単体対象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隙が無い　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　　　 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/>
          <a:stretch/>
        </p:blipFill>
        <p:spPr>
          <a:xfrm>
            <a:off x="3684479" y="1948766"/>
            <a:ext cx="3231903" cy="17669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7" name="正方形/長方形 16"/>
          <p:cNvSpPr/>
          <p:nvPr/>
        </p:nvSpPr>
        <p:spPr>
          <a:xfrm>
            <a:off x="5166365" y="2969418"/>
            <a:ext cx="1609338" cy="671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一定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範囲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対象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隙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が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でかい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　　　 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07317" y="1275983"/>
            <a:ext cx="1404552" cy="1107996"/>
          </a:xfrm>
          <a:prstGeom prst="rect">
            <a:avLst/>
          </a:prstGeom>
          <a:noFill/>
          <a:effectLst>
            <a:glow rad="101600">
              <a:schemeClr val="bg1">
                <a:lumMod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ja-JP" sz="6600" dirty="0" smtClean="0">
                <a:solidFill>
                  <a:schemeClr val="bg2">
                    <a:lumMod val="50000"/>
                  </a:schemeClr>
                </a:solidFill>
                <a:effectLst>
                  <a:outerShdw dist="50800" algn="l" rotWithShape="0">
                    <a:prstClr val="black">
                      <a:alpha val="20000"/>
                    </a:prstClr>
                  </a:outerShdw>
                </a:effectLst>
                <a:latin typeface="Bernard MT Condensed" panose="02050806060905020404" pitchFamily="18" charset="0"/>
              </a:rPr>
              <a:t>S</a:t>
            </a:r>
            <a:r>
              <a:rPr lang="en-US" altLang="ja-JP" sz="3200" dirty="0" smtClean="0">
                <a:effectLst>
                  <a:outerShdw dist="50800" algn="l" rotWithShape="0">
                    <a:prstClr val="black">
                      <a:alpha val="20000"/>
                    </a:prstClr>
                  </a:outerShdw>
                </a:effectLst>
                <a:latin typeface="Bernard MT Condensed" panose="02050806060905020404" pitchFamily="18" charset="0"/>
              </a:rPr>
              <a:t>ystem</a:t>
            </a:r>
            <a:endParaRPr kumimoji="1" lang="ja-JP" altLang="en-US" sz="3200" dirty="0">
              <a:effectLst>
                <a:outerShdw dist="50800" algn="l" rotWithShape="0">
                  <a:prstClr val="black">
                    <a:alpha val="2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3801854" y="4077537"/>
            <a:ext cx="3097226" cy="1861039"/>
            <a:chOff x="3163044" y="4808675"/>
            <a:chExt cx="1970319" cy="930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5" r="17095" b="32056"/>
            <a:stretch/>
          </p:blipFill>
          <p:spPr>
            <a:xfrm>
              <a:off x="3163044" y="4808675"/>
              <a:ext cx="1970319" cy="9302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3" t="52193" r="60039" b="35113"/>
            <a:stretch/>
          </p:blipFill>
          <p:spPr>
            <a:xfrm>
              <a:off x="3260412" y="4818473"/>
              <a:ext cx="172633" cy="202017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53137" r="73645" b="35092"/>
            <a:stretch/>
          </p:blipFill>
          <p:spPr>
            <a:xfrm>
              <a:off x="3889394" y="4827514"/>
              <a:ext cx="175307" cy="194362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" t="52885" r="87275" b="33729"/>
            <a:stretch/>
          </p:blipFill>
          <p:spPr>
            <a:xfrm>
              <a:off x="3484838" y="4820303"/>
              <a:ext cx="147164" cy="224095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53137" r="73645" b="35092"/>
            <a:stretch/>
          </p:blipFill>
          <p:spPr>
            <a:xfrm>
              <a:off x="3681429" y="4818739"/>
              <a:ext cx="178326" cy="19771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3" t="52885" r="87275" b="33729"/>
            <a:stretch/>
          </p:blipFill>
          <p:spPr>
            <a:xfrm>
              <a:off x="4108138" y="4825480"/>
              <a:ext cx="143763" cy="218918"/>
            </a:xfrm>
            <a:prstGeom prst="rect">
              <a:avLst/>
            </a:prstGeom>
          </p:spPr>
        </p:pic>
      </p:grpSp>
      <p:sp>
        <p:nvSpPr>
          <p:cNvPr id="35" name="正方形/長方形 34"/>
          <p:cNvSpPr/>
          <p:nvPr/>
        </p:nvSpPr>
        <p:spPr>
          <a:xfrm>
            <a:off x="5140885" y="5384042"/>
            <a:ext cx="1569660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攻撃の</a:t>
            </a:r>
            <a:r>
              <a:rPr lang="ja-JP" altLang="en-US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威力</a:t>
            </a:r>
            <a:r>
              <a:rPr lang="en-US" altLang="ja-JP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UP</a:t>
            </a:r>
            <a:endParaRPr lang="en-US" altLang="ja-JP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FFC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76158" y="5825456"/>
            <a:ext cx="5559614" cy="371484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24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・状況に応じて</a:t>
            </a:r>
            <a:r>
              <a:rPr lang="ja-JP" altLang="en-US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ガード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や</a:t>
            </a:r>
            <a:r>
              <a:rPr lang="ja-JP" altLang="en-US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回避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の</a:t>
            </a:r>
            <a:r>
              <a:rPr lang="ja-JP" altLang="en-US" b="1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コマンド</a:t>
            </a:r>
            <a:r>
              <a:rPr lang="ja-JP" altLang="en-US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を表示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stA="60000" endPos="455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rPr>
              <a:t>する。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effectLst>
                <a:reflection stA="60000" endPos="45500" dir="5400000" sy="-100000" algn="bl" rotWithShape="0"/>
              </a:effectLst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810748" y="6151271"/>
            <a:ext cx="2581630" cy="1480118"/>
            <a:chOff x="452547" y="6051419"/>
            <a:chExt cx="1547248" cy="1055859"/>
          </a:xfrm>
          <a:effectLst>
            <a:outerShdw blurRad="76200" dir="2700000" sy="-23000" kx="-800400" algn="bl" rotWithShape="0">
              <a:prstClr val="black">
                <a:alpha val="20000"/>
              </a:prstClr>
            </a:outerShdw>
          </a:effectLst>
        </p:grpSpPr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9" r="12861" b="13810"/>
            <a:stretch/>
          </p:blipFill>
          <p:spPr>
            <a:xfrm>
              <a:off x="452547" y="6051419"/>
              <a:ext cx="1547248" cy="105585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53137" r="73645" b="35092"/>
            <a:stretch/>
          </p:blipFill>
          <p:spPr>
            <a:xfrm>
              <a:off x="530040" y="6100770"/>
              <a:ext cx="226533" cy="251156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8" t="53137" r="73645" b="35092"/>
            <a:stretch/>
          </p:blipFill>
          <p:spPr>
            <a:xfrm>
              <a:off x="766655" y="6090026"/>
              <a:ext cx="241641" cy="267906"/>
            </a:xfrm>
            <a:prstGeom prst="rect">
              <a:avLst/>
            </a:prstGeom>
          </p:spPr>
        </p:pic>
      </p:grpSp>
      <p:sp>
        <p:nvSpPr>
          <p:cNvPr id="30" name="正方形/長方形 29"/>
          <p:cNvSpPr/>
          <p:nvPr/>
        </p:nvSpPr>
        <p:spPr>
          <a:xfrm>
            <a:off x="3304567" y="4328062"/>
            <a:ext cx="896041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39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6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→</a:t>
            </a:r>
            <a:endParaRPr lang="en-US" altLang="ja-JP" sz="66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9407" r="6264"/>
          <a:stretch/>
        </p:blipFill>
        <p:spPr>
          <a:xfrm>
            <a:off x="4065370" y="6120219"/>
            <a:ext cx="2623594" cy="1564086"/>
          </a:xfrm>
          <a:prstGeom prst="rect">
            <a:avLst/>
          </a:prstGeom>
          <a:ln>
            <a:noFill/>
          </a:ln>
          <a:effectLst>
            <a:outerShdw blurRad="76200" dir="2700000" sy="-23000" kx="-800400" algn="bl" rotWithShape="0">
              <a:prstClr val="black">
                <a:alpha val="20000"/>
              </a:prstClr>
            </a:outerShdw>
            <a:softEdge rad="112500"/>
          </a:effectLst>
        </p:spPr>
      </p:pic>
      <p:sp>
        <p:nvSpPr>
          <p:cNvPr id="63" name="雲形吹き出し 62"/>
          <p:cNvSpPr/>
          <p:nvPr/>
        </p:nvSpPr>
        <p:spPr>
          <a:xfrm>
            <a:off x="2573337" y="6195691"/>
            <a:ext cx="1472138" cy="740647"/>
          </a:xfrm>
          <a:prstGeom prst="cloudCallou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4271" y="940775"/>
            <a:ext cx="64346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AI</a:t>
            </a:r>
            <a:r>
              <a:rPr lang="ja-JP" altLang="en-US" sz="2400" b="1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ナビ</a:t>
            </a:r>
            <a:r>
              <a:rPr lang="ja-JP" altLang="en-US" sz="2000" b="1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と共に</a:t>
            </a:r>
            <a:r>
              <a:rPr lang="ja-JP" altLang="en-US" sz="2400" b="1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コマンドアクション</a:t>
            </a:r>
            <a:r>
              <a:rPr lang="ja-JP" altLang="en-US" sz="2000" b="1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を巧みにこなし、</a:t>
            </a:r>
            <a:endParaRPr lang="en-US" altLang="ja-JP" sz="2000" b="1" dirty="0"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000" b="1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明朝E" panose="02020909000000000000" pitchFamily="17" charset="-128"/>
                <a:ea typeface="HG明朝E" panose="02020909000000000000" pitchFamily="17" charset="-128"/>
              </a:rPr>
              <a:t>爽快感や達成感を与える。</a:t>
            </a:r>
            <a:endParaRPr lang="en-US" altLang="ja-JP" sz="2000" b="1" dirty="0"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963478" y="1964767"/>
            <a:ext cx="738257" cy="630359"/>
            <a:chOff x="533733" y="2458496"/>
            <a:chExt cx="738257" cy="6303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フローチャート: 他ページ結合子 33"/>
            <p:cNvSpPr/>
            <p:nvPr/>
          </p:nvSpPr>
          <p:spPr>
            <a:xfrm>
              <a:off x="533733" y="2458496"/>
              <a:ext cx="738257" cy="630359"/>
            </a:xfrm>
            <a:prstGeom prst="flowChartOffpage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56639" y="2480085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ja-JP" altLang="en-US" sz="2400" dirty="0" smtClean="0">
                  <a:ln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blurRad="6350" stA="60000" endA="900" endPos="58000" dir="5400000" sy="-100000" algn="bl" rotWithShape="0"/>
                  </a:effectLst>
                  <a:latin typeface="HG明朝B" panose="02020809000000000000" pitchFamily="17" charset="-128"/>
                  <a:ea typeface="HG明朝B" panose="02020809000000000000" pitchFamily="17" charset="-128"/>
                </a:rPr>
                <a:t>刀</a:t>
              </a:r>
              <a:endParaRPr lang="en-US" altLang="ja-JP" sz="2400" dirty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3731148" y="1976081"/>
            <a:ext cx="973204" cy="630359"/>
            <a:chOff x="5096079" y="2557050"/>
            <a:chExt cx="973204" cy="6303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フローチャート: 他ページ結合子 44"/>
            <p:cNvSpPr/>
            <p:nvPr/>
          </p:nvSpPr>
          <p:spPr>
            <a:xfrm>
              <a:off x="5096079" y="2557050"/>
              <a:ext cx="973204" cy="630359"/>
            </a:xfrm>
            <a:prstGeom prst="flowChartOffpage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96145" y="2590825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ja-JP" altLang="en-US" sz="2400" dirty="0" smtClean="0">
                  <a:ln>
                    <a:solidFill>
                      <a:schemeClr val="bg2">
                        <a:lumMod val="50000"/>
                      </a:schemeClr>
                    </a:solidFill>
                  </a:ln>
                  <a:effectLst>
                    <a:reflection stA="60000" endPos="50000" dir="5400000" sy="-100000" algn="bl" rotWithShape="0"/>
                  </a:effectLst>
                  <a:latin typeface="HG明朝B" panose="02020809000000000000" pitchFamily="17" charset="-128"/>
                  <a:ea typeface="HG明朝B" panose="02020809000000000000" pitchFamily="17" charset="-128"/>
                </a:rPr>
                <a:t>薙刀</a:t>
              </a:r>
              <a:endParaRPr lang="en-US" altLang="ja-JP" sz="2400" dirty="0"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reflection stA="60000" endPos="50000" dir="5400000" sy="-100000" algn="bl" rotWithShape="0"/>
                </a:effectLst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2718987" y="6272955"/>
            <a:ext cx="1171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ジャスト</a:t>
            </a:r>
            <a:endParaRPr lang="en-US" altLang="ja-JP" sz="1600" b="1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algn="ctr"/>
            <a:r>
              <a:rPr lang="ja-JP" altLang="en-US" sz="1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入力！</a:t>
            </a:r>
            <a:endParaRPr lang="en-US" altLang="ja-JP" sz="1600" b="1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64" name="雲形吹き出し 63"/>
          <p:cNvSpPr/>
          <p:nvPr/>
        </p:nvSpPr>
        <p:spPr>
          <a:xfrm>
            <a:off x="5384793" y="6586597"/>
            <a:ext cx="1308510" cy="630231"/>
          </a:xfrm>
          <a:prstGeom prst="cloudCallou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419348" y="6729625"/>
            <a:ext cx="1887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14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カウンター！</a:t>
            </a:r>
            <a:endParaRPr lang="en-US" altLang="ja-JP" sz="14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21" name="星 7 20"/>
          <p:cNvSpPr/>
          <p:nvPr/>
        </p:nvSpPr>
        <p:spPr>
          <a:xfrm>
            <a:off x="-552581" y="7742285"/>
            <a:ext cx="8141578" cy="2436153"/>
          </a:xfrm>
          <a:prstGeom prst="star7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glow rad="279400">
              <a:schemeClr val="accent4">
                <a:lumMod val="20000"/>
                <a:lumOff val="80000"/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-1324" y="8348985"/>
            <a:ext cx="7039065" cy="131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 smtClean="0">
                <a:ln w="0" cap="rnd">
                  <a:solidFill>
                    <a:schemeClr val="accent5">
                      <a:lumMod val="50000"/>
                    </a:schemeClr>
                  </a:solidFill>
                  <a:bevel/>
                </a:ln>
                <a:solidFill>
                  <a:srgbClr val="FFFF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AI</a:t>
            </a:r>
            <a:r>
              <a:rPr lang="ja-JP" altLang="en-US" sz="2800" b="1" dirty="0" smtClean="0">
                <a:ln w="0" cap="rnd">
                  <a:solidFill>
                    <a:schemeClr val="accent5">
                      <a:lumMod val="50000"/>
                    </a:schemeClr>
                  </a:solidFill>
                  <a:bevel/>
                </a:ln>
                <a:solidFill>
                  <a:srgbClr val="FFFF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ナビと協力してボスの攻略を目指そう！</a:t>
            </a:r>
            <a:endParaRPr lang="en-US" altLang="ja-JP" sz="2800" b="1" dirty="0" smtClean="0">
              <a:ln w="0" cap="rnd">
                <a:solidFill>
                  <a:schemeClr val="accent5">
                    <a:lumMod val="50000"/>
                  </a:schemeClr>
                </a:solidFill>
                <a:bevel/>
              </a:ln>
              <a:solidFill>
                <a:srgbClr val="FFFF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pPr algn="ctr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ja-JP" altLang="en-US" sz="2400" b="1" dirty="0" smtClean="0">
                <a:ln w="0" cap="rnd">
                  <a:solidFill>
                    <a:schemeClr val="accent5">
                      <a:lumMod val="50000"/>
                    </a:schemeClr>
                  </a:solidFill>
                  <a:bevel/>
                </a:ln>
                <a:solidFill>
                  <a:srgbClr val="FFFF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コマンドを繋げ最高のパフォーマンス</a:t>
            </a:r>
            <a:r>
              <a:rPr lang="ja-JP" altLang="en-US" sz="2400" b="1" dirty="0" smtClean="0">
                <a:ln w="0" cap="rnd">
                  <a:solidFill>
                    <a:schemeClr val="accent5">
                      <a:lumMod val="50000"/>
                    </a:schemeClr>
                  </a:solidFill>
                  <a:bevel/>
                </a:ln>
                <a:solidFill>
                  <a:srgbClr val="FFFF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を</a:t>
            </a:r>
            <a:r>
              <a:rPr lang="ja-JP" altLang="en-US" sz="2400" b="1" dirty="0">
                <a:ln w="0" cap="rnd">
                  <a:solidFill>
                    <a:schemeClr val="accent5">
                      <a:lumMod val="50000"/>
                    </a:schemeClr>
                  </a:solidFill>
                  <a:bevel/>
                </a:ln>
                <a:solidFill>
                  <a:srgbClr val="FFFF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！</a:t>
            </a:r>
            <a:endParaRPr lang="en-US" altLang="ja-JP" sz="2400" b="1" dirty="0" smtClean="0">
              <a:ln w="0" cap="rnd">
                <a:solidFill>
                  <a:schemeClr val="accent5">
                    <a:lumMod val="50000"/>
                  </a:schemeClr>
                </a:solidFill>
                <a:bevel/>
              </a:ln>
              <a:solidFill>
                <a:srgbClr val="FFFF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3162" y="1843608"/>
            <a:ext cx="4508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武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器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251" y="7294383"/>
            <a:ext cx="1872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 smtClean="0">
                <a:solidFill>
                  <a:schemeClr val="bg2">
                    <a:lumMod val="50000"/>
                  </a:schemeClr>
                </a:solidFill>
                <a:effectLst>
                  <a:outerShdw dist="50800" algn="l" rotWithShape="0">
                    <a:prstClr val="black">
                      <a:alpha val="20000"/>
                    </a:prstClr>
                  </a:outerShdw>
                </a:effectLst>
                <a:latin typeface="Bernard MT Condensed" panose="02050806060905020404" pitchFamily="18" charset="0"/>
                <a:ea typeface="HGP行書体" panose="03000600000000000000" pitchFamily="66" charset="-128"/>
              </a:rPr>
              <a:t>O</a:t>
            </a:r>
            <a:r>
              <a:rPr lang="en-US" altLang="ja-JP" sz="3200" dirty="0" smtClean="0">
                <a:effectLst>
                  <a:outerShdw dist="50800" algn="l" rotWithShape="0">
                    <a:prstClr val="black">
                      <a:alpha val="20000"/>
                    </a:prstClr>
                  </a:outerShdw>
                </a:effectLst>
                <a:latin typeface="Bernard MT Condensed" panose="02050806060905020404" pitchFamily="18" charset="0"/>
                <a:ea typeface="HGP行書体" panose="03000600000000000000" pitchFamily="66" charset="-128"/>
              </a:rPr>
              <a:t>verview</a:t>
            </a:r>
          </a:p>
        </p:txBody>
      </p:sp>
      <p:sp>
        <p:nvSpPr>
          <p:cNvPr id="60" name="雲形吹き出し 59"/>
          <p:cNvSpPr/>
          <p:nvPr/>
        </p:nvSpPr>
        <p:spPr>
          <a:xfrm>
            <a:off x="2522355" y="4077537"/>
            <a:ext cx="1411163" cy="704389"/>
          </a:xfrm>
          <a:prstGeom prst="cloudCallou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雲形吹き出し 61"/>
          <p:cNvSpPr/>
          <p:nvPr/>
        </p:nvSpPr>
        <p:spPr>
          <a:xfrm>
            <a:off x="3640316" y="5020780"/>
            <a:ext cx="1472138" cy="669872"/>
          </a:xfrm>
          <a:prstGeom prst="cloudCallou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685825" y="4164394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コンボ</a:t>
            </a:r>
            <a:r>
              <a:rPr lang="ja-JP" altLang="en-US" sz="1400" b="1" dirty="0" smtClean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</a:t>
            </a:r>
            <a:endParaRPr lang="en-US" altLang="ja-JP" sz="1400" b="1" dirty="0" smtClean="0">
              <a:solidFill>
                <a:schemeClr val="bg2">
                  <a:lumMod val="50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ja-JP" altLang="en-US" sz="1400" b="1" dirty="0" smtClean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つなげると</a:t>
            </a:r>
            <a:r>
              <a:rPr lang="en-US" altLang="ja-JP" sz="1400" b="1" dirty="0" smtClean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…</a:t>
            </a:r>
            <a:endParaRPr lang="ja-JP" altLang="en-US" sz="1400" b="1" dirty="0">
              <a:solidFill>
                <a:schemeClr val="bg2">
                  <a:lumMod val="50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701038" y="5185644"/>
            <a:ext cx="14061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lang="ja-JP" altLang="en-US" sz="1400" b="1" dirty="0" smtClean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ナビが進化</a:t>
            </a:r>
            <a:r>
              <a:rPr lang="ja-JP" altLang="en-US" sz="1400" b="1" dirty="0">
                <a:solidFill>
                  <a:schemeClr val="bg2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！</a:t>
            </a:r>
            <a:endParaRPr lang="ja-JP" altLang="en-US" sz="1400" b="1" dirty="0">
              <a:solidFill>
                <a:schemeClr val="bg2">
                  <a:lumMod val="50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35236" y="3879744"/>
            <a:ext cx="72043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攻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撃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66970" y="5737350"/>
            <a:ext cx="64195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防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御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800" b="1" dirty="0">
                <a:ln>
                  <a:solidFill>
                    <a:srgbClr val="8D8D8D"/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endParaRPr lang="en-US" altLang="ja-JP" sz="2800" b="1" dirty="0">
              <a:ln>
                <a:solidFill>
                  <a:srgbClr val="8D8D8D"/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193627" y="6474973"/>
            <a:ext cx="896041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39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sz="6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→</a:t>
            </a:r>
            <a:endParaRPr lang="en-US" altLang="ja-JP" sz="66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122</Words>
  <Application>Microsoft Office PowerPoint</Application>
  <PresentationFormat>A4 210 x 297 mm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HGP行書体</vt:lpstr>
      <vt:lpstr>HGP明朝E</vt:lpstr>
      <vt:lpstr>HG明朝B</vt:lpstr>
      <vt:lpstr>HG明朝E</vt:lpstr>
      <vt:lpstr>游ゴシック</vt:lpstr>
      <vt:lpstr>游ゴシック Light</vt:lpstr>
      <vt:lpstr>Arial</vt:lpstr>
      <vt:lpstr>Bernard MT Condensed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110</cp:revision>
  <dcterms:created xsi:type="dcterms:W3CDTF">2020-12-09T01:18:42Z</dcterms:created>
  <dcterms:modified xsi:type="dcterms:W3CDTF">2020-12-18T02:39:45Z</dcterms:modified>
</cp:coreProperties>
</file>