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5" d="100"/>
          <a:sy n="65" d="100"/>
        </p:scale>
        <p:origin x="22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00529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55079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4609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55119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339341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45789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184445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29472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103915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25652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2BE6C28-2C5B-4C5A-A6F9-9CC985FD3C53}" type="datetimeFigureOut">
              <a:rPr kumimoji="1" lang="ja-JP" altLang="en-US" smtClean="0"/>
              <a:t>2020/12/15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157295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2BE6C28-2C5B-4C5A-A6F9-9CC985FD3C53}" type="datetimeFigureOut">
              <a:rPr kumimoji="1" lang="ja-JP" altLang="en-US" smtClean="0"/>
              <a:t>2020/12/15</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CB047CC-83E4-4031-85E9-94EAB6A28AAC}" type="slidenum">
              <a:rPr kumimoji="1" lang="ja-JP" altLang="en-US" smtClean="0"/>
              <a:t>‹#›</a:t>
            </a:fld>
            <a:endParaRPr kumimoji="1" lang="ja-JP" altLang="en-US"/>
          </a:p>
        </p:txBody>
      </p:sp>
    </p:spTree>
    <p:extLst>
      <p:ext uri="{BB962C8B-B14F-4D97-AF65-F5344CB8AC3E}">
        <p14:creationId xmlns:p14="http://schemas.microsoft.com/office/powerpoint/2010/main" val="569182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78000" r="-78000"/>
          </a:stretch>
        </a:blipFill>
        <a:effectLst/>
      </p:bgPr>
    </p:bg>
    <p:spTree>
      <p:nvGrpSpPr>
        <p:cNvPr id="1" name=""/>
        <p:cNvGrpSpPr/>
        <p:nvPr/>
      </p:nvGrpSpPr>
      <p:grpSpPr>
        <a:xfrm>
          <a:off x="0" y="0"/>
          <a:ext cx="0" cy="0"/>
          <a:chOff x="0" y="0"/>
          <a:chExt cx="0" cy="0"/>
        </a:xfrm>
      </p:grpSpPr>
      <p:sp>
        <p:nvSpPr>
          <p:cNvPr id="4" name="テキスト ボックス 3"/>
          <p:cNvSpPr txBox="1"/>
          <p:nvPr/>
        </p:nvSpPr>
        <p:spPr>
          <a:xfrm>
            <a:off x="71801" y="53572"/>
            <a:ext cx="2951815" cy="646331"/>
          </a:xfrm>
          <a:prstGeom prst="rect">
            <a:avLst/>
          </a:prstGeom>
          <a:noFill/>
        </p:spPr>
        <p:txBody>
          <a:bodyPr wrap="square" rtlCol="0">
            <a:spAutoFit/>
          </a:bodyPr>
          <a:lstStyle/>
          <a:p>
            <a:r>
              <a:rPr kumimoji="1" lang="en-US" altLang="ja-JP" sz="3600" dirty="0" smtClean="0">
                <a:ln>
                  <a:solidFill>
                    <a:schemeClr val="accent4">
                      <a:lumMod val="75000"/>
                    </a:schemeClr>
                  </a:solidFill>
                </a:ln>
                <a:latin typeface="HG明朝B" panose="02020809000000000000" pitchFamily="17" charset="-128"/>
                <a:ea typeface="HG明朝B" panose="02020809000000000000" pitchFamily="17" charset="-128"/>
              </a:rPr>
              <a:t>3D</a:t>
            </a:r>
            <a:r>
              <a:rPr kumimoji="1" lang="ja-JP" altLang="en-US" sz="3600" dirty="0" smtClean="0">
                <a:ln>
                  <a:solidFill>
                    <a:schemeClr val="accent4">
                      <a:lumMod val="75000"/>
                    </a:schemeClr>
                  </a:solidFill>
                </a:ln>
                <a:latin typeface="HG明朝B" panose="02020809000000000000" pitchFamily="17" charset="-128"/>
                <a:ea typeface="HG明朝B" panose="02020809000000000000" pitchFamily="17" charset="-128"/>
              </a:rPr>
              <a:t>チーム制作</a:t>
            </a:r>
            <a:r>
              <a:rPr kumimoji="1" lang="ja-JP" altLang="en-US" sz="2400" dirty="0" smtClean="0">
                <a:ln>
                  <a:solidFill>
                    <a:schemeClr val="accent1">
                      <a:lumMod val="75000"/>
                    </a:schemeClr>
                  </a:solidFill>
                </a:ln>
              </a:rPr>
              <a:t>　</a:t>
            </a:r>
            <a:endParaRPr kumimoji="1" lang="ja-JP" altLang="en-US" sz="2400" dirty="0">
              <a:ln>
                <a:solidFill>
                  <a:schemeClr val="accent1">
                    <a:lumMod val="75000"/>
                  </a:schemeClr>
                </a:solidFill>
              </a:ln>
            </a:endParaRPr>
          </a:p>
        </p:txBody>
      </p:sp>
      <p:sp>
        <p:nvSpPr>
          <p:cNvPr id="6" name="正方形/長方形 5"/>
          <p:cNvSpPr/>
          <p:nvPr/>
        </p:nvSpPr>
        <p:spPr>
          <a:xfrm>
            <a:off x="71801" y="3194310"/>
            <a:ext cx="6773483" cy="2668381"/>
          </a:xfrm>
          <a:prstGeom prst="rect">
            <a:avLst/>
          </a:prstGeom>
          <a:gradFill flip="none" rotWithShape="1">
            <a:gsLst>
              <a:gs pos="0">
                <a:schemeClr val="bg1">
                  <a:alpha val="0"/>
                </a:schemeClr>
              </a:gs>
              <a:gs pos="16000">
                <a:schemeClr val="bg1"/>
              </a:gs>
              <a:gs pos="83000">
                <a:schemeClr val="bg1">
                  <a:alpha val="8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ja-JP" altLang="en-US"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rPr>
              <a:t>一定の敵を倒しステージを進め、ボスを攻略する。</a:t>
            </a: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pPr marL="342900" indent="-342900">
              <a:buFont typeface="Arial" panose="020B0604020202020204" pitchFamily="34" charset="0"/>
              <a:buChar char="•"/>
            </a:pP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pPr marL="342900" indent="-342900">
              <a:buFont typeface="Arial" panose="020B0604020202020204" pitchFamily="34" charset="0"/>
              <a:buChar char="•"/>
            </a:pPr>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pPr marL="342900" indent="-342900">
              <a:buFont typeface="Arial" panose="020B0604020202020204" pitchFamily="34" charset="0"/>
              <a:buChar char="•"/>
            </a:pPr>
            <a:endParaRPr lang="en-US" altLang="ja-JP" sz="2200" dirty="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p:txBody>
      </p:sp>
      <p:sp>
        <p:nvSpPr>
          <p:cNvPr id="7" name="正方形/長方形 6"/>
          <p:cNvSpPr/>
          <p:nvPr/>
        </p:nvSpPr>
        <p:spPr>
          <a:xfrm>
            <a:off x="-58342" y="6662927"/>
            <a:ext cx="6963508" cy="3088889"/>
          </a:xfrm>
          <a:prstGeom prst="rect">
            <a:avLst/>
          </a:prstGeom>
          <a:gradFill>
            <a:gsLst>
              <a:gs pos="0">
                <a:schemeClr val="bg1">
                  <a:alpha val="0"/>
                </a:schemeClr>
              </a:gs>
              <a:gs pos="16000">
                <a:schemeClr val="bg1"/>
              </a:gs>
              <a:gs pos="83000">
                <a:schemeClr val="bg1">
                  <a:alpha val="88000"/>
                </a:schemeClr>
              </a:gs>
              <a:gs pos="10000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a:p>
            <a:endParaRPr lang="en-US" altLang="ja-JP" sz="2200" dirty="0" smtClean="0">
              <a:ln>
                <a:solidFill>
                  <a:schemeClr val="bg2">
                    <a:lumMod val="50000"/>
                  </a:schemeClr>
                </a:solidFill>
              </a:ln>
              <a:solidFill>
                <a:schemeClr val="tx1"/>
              </a:solidFill>
              <a:latin typeface="HG明朝B" panose="02020809000000000000" pitchFamily="17" charset="-128"/>
              <a:ea typeface="HG明朝B" panose="02020809000000000000" pitchFamily="17" charset="-128"/>
            </a:endParaRPr>
          </a:p>
        </p:txBody>
      </p:sp>
      <p:sp>
        <p:nvSpPr>
          <p:cNvPr id="10" name="テキスト ボックス 9"/>
          <p:cNvSpPr txBox="1"/>
          <p:nvPr/>
        </p:nvSpPr>
        <p:spPr>
          <a:xfrm>
            <a:off x="3942032" y="116527"/>
            <a:ext cx="2915968" cy="707886"/>
          </a:xfrm>
          <a:prstGeom prst="rect">
            <a:avLst/>
          </a:prstGeom>
          <a:noFill/>
        </p:spPr>
        <p:txBody>
          <a:bodyPr wrap="square" rtlCol="0">
            <a:spAutoFit/>
          </a:bodyPr>
          <a:lstStyle/>
          <a:p>
            <a:r>
              <a:rPr kumimoji="1" lang="en-US" altLang="ja-JP" sz="4000" b="1" dirty="0" smtClean="0"/>
              <a:t>B</a:t>
            </a:r>
            <a:r>
              <a:rPr kumimoji="1" lang="ja-JP" altLang="en-US" sz="2400" b="1" dirty="0" smtClean="0"/>
              <a:t>班　</a:t>
            </a:r>
            <a:r>
              <a:rPr kumimoji="1" lang="ja-JP" altLang="en-US" sz="3600" b="1" dirty="0" smtClean="0">
                <a:ln>
                  <a:solidFill>
                    <a:schemeClr val="accent4">
                      <a:lumMod val="75000"/>
                    </a:schemeClr>
                  </a:solidFill>
                </a:ln>
              </a:rPr>
              <a:t>鈴</a:t>
            </a:r>
            <a:r>
              <a:rPr kumimoji="1" lang="ja-JP" altLang="en-US" sz="2400" b="1" dirty="0" smtClean="0"/>
              <a:t>木</a:t>
            </a:r>
            <a:r>
              <a:rPr kumimoji="1" lang="ja-JP" altLang="en-US" sz="3200" b="1" dirty="0" smtClean="0"/>
              <a:t>楓</a:t>
            </a:r>
            <a:r>
              <a:rPr kumimoji="1" lang="ja-JP" altLang="en-US" sz="2400" b="1" dirty="0" smtClean="0"/>
              <a:t>汰</a:t>
            </a:r>
            <a:endParaRPr kumimoji="1" lang="en-US" altLang="ja-JP" sz="2400" b="1" dirty="0" smtClean="0"/>
          </a:p>
        </p:txBody>
      </p:sp>
      <p:sp>
        <p:nvSpPr>
          <p:cNvPr id="12" name="正方形/長方形 11"/>
          <p:cNvSpPr/>
          <p:nvPr/>
        </p:nvSpPr>
        <p:spPr>
          <a:xfrm>
            <a:off x="-22235" y="1530636"/>
            <a:ext cx="6764968" cy="1072416"/>
          </a:xfrm>
          <a:prstGeom prst="rect">
            <a:avLst/>
          </a:prstGeom>
          <a:gradFill flip="none" rotWithShape="1">
            <a:gsLst>
              <a:gs pos="0">
                <a:schemeClr val="bg1">
                  <a:alpha val="0"/>
                </a:schemeClr>
              </a:gs>
              <a:gs pos="16000">
                <a:schemeClr val="bg1"/>
              </a:gs>
              <a:gs pos="83000">
                <a:schemeClr val="bg1">
                  <a:alpha val="88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6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　</a:t>
            </a:r>
            <a:r>
              <a:rPr lang="ja-JP" altLang="en-US" sz="26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コマンドアクション</a:t>
            </a:r>
            <a:r>
              <a:rPr lang="ja-JP" altLang="en-US" sz="26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を巧みにこなし</a:t>
            </a:r>
            <a:r>
              <a:rPr lang="ja-JP" altLang="en-US" sz="26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a:t>
            </a:r>
            <a:endParaRPr lang="en-US" altLang="ja-JP" sz="26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endParaRPr>
          </a:p>
          <a:p>
            <a:r>
              <a:rPr lang="ja-JP" altLang="en-US" sz="26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　</a:t>
            </a:r>
            <a:r>
              <a:rPr lang="ja-JP" altLang="en-US" sz="26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爽快感</a:t>
            </a:r>
            <a:r>
              <a:rPr lang="ja-JP" altLang="en-US" sz="26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や達成感を</a:t>
            </a:r>
            <a:r>
              <a:rPr lang="ja-JP" altLang="en-US" sz="26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与える</a:t>
            </a:r>
            <a:r>
              <a:rPr lang="ja-JP" altLang="en-US" sz="2600" b="1" dirty="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rPr>
              <a:t>。</a:t>
            </a:r>
            <a:endParaRPr lang="en-US" altLang="ja-JP" sz="2600" b="1" dirty="0" smtClean="0">
              <a:ln>
                <a:solidFill>
                  <a:schemeClr val="bg1">
                    <a:lumMod val="65000"/>
                  </a:schemeClr>
                </a:solidFill>
              </a:ln>
              <a:solidFill>
                <a:schemeClr val="tx1">
                  <a:lumMod val="95000"/>
                  <a:lumOff val="5000"/>
                </a:schemeClr>
              </a:solidFill>
              <a:latin typeface="HG明朝B" panose="02020809000000000000" pitchFamily="17" charset="-128"/>
              <a:ea typeface="HG明朝B" panose="02020809000000000000" pitchFamily="17" charset="-128"/>
            </a:endParaRPr>
          </a:p>
        </p:txBody>
      </p:sp>
      <p:sp>
        <p:nvSpPr>
          <p:cNvPr id="2" name="テキスト ボックス 1"/>
          <p:cNvSpPr txBox="1"/>
          <p:nvPr/>
        </p:nvSpPr>
        <p:spPr>
          <a:xfrm>
            <a:off x="71801" y="656388"/>
            <a:ext cx="1742785" cy="1200329"/>
          </a:xfrm>
          <a:prstGeom prst="rect">
            <a:avLst/>
          </a:prstGeom>
          <a:noFill/>
        </p:spPr>
        <p:txBody>
          <a:bodyPr wrap="none" rtlCol="0">
            <a:spAutoFit/>
          </a:bodyPr>
          <a:lstStyle/>
          <a:p>
            <a:r>
              <a:rPr lang="en-US" altLang="ja-JP" sz="7200" dirty="0">
                <a:solidFill>
                  <a:schemeClr val="bg1">
                    <a:lumMod val="50000"/>
                  </a:schemeClr>
                </a:solidFill>
                <a:latin typeface="Bernard MT Condensed" panose="02050806060905020404" pitchFamily="18" charset="0"/>
              </a:rPr>
              <a:t>C</a:t>
            </a:r>
            <a:r>
              <a:rPr kumimoji="1" lang="en-US" altLang="ja-JP" sz="3600" dirty="0" smtClean="0">
                <a:latin typeface="Bernard MT Condensed" panose="02050806060905020404" pitchFamily="18" charset="0"/>
              </a:rPr>
              <a:t>oncept</a:t>
            </a:r>
            <a:endParaRPr kumimoji="1" lang="ja-JP" altLang="en-US" sz="3600" dirty="0">
              <a:latin typeface="Bernard MT Condensed" panose="02050806060905020404" pitchFamily="18" charset="0"/>
            </a:endParaRPr>
          </a:p>
        </p:txBody>
      </p:sp>
      <p:sp>
        <p:nvSpPr>
          <p:cNvPr id="5" name="テキスト ボックス 4"/>
          <p:cNvSpPr txBox="1"/>
          <p:nvPr/>
        </p:nvSpPr>
        <p:spPr>
          <a:xfrm>
            <a:off x="4367521" y="2349972"/>
            <a:ext cx="2064989" cy="1477328"/>
          </a:xfrm>
          <a:prstGeom prst="rect">
            <a:avLst/>
          </a:prstGeom>
          <a:noFill/>
        </p:spPr>
        <p:txBody>
          <a:bodyPr wrap="none" rtlCol="0">
            <a:spAutoFit/>
          </a:bodyPr>
          <a:lstStyle/>
          <a:p>
            <a:r>
              <a:rPr lang="en-US" altLang="ja-JP" sz="7200" dirty="0">
                <a:solidFill>
                  <a:schemeClr val="bg2">
                    <a:lumMod val="50000"/>
                  </a:schemeClr>
                </a:solidFill>
                <a:latin typeface="Bernard MT Condensed" panose="02050806060905020404" pitchFamily="18" charset="0"/>
                <a:ea typeface="HGP行書体" panose="03000600000000000000" pitchFamily="66" charset="-128"/>
              </a:rPr>
              <a:t>O</a:t>
            </a:r>
            <a:r>
              <a:rPr lang="en-US" altLang="ja-JP" sz="3600" dirty="0" smtClean="0">
                <a:latin typeface="Bernard MT Condensed" panose="02050806060905020404" pitchFamily="18" charset="0"/>
                <a:ea typeface="HGP行書体" panose="03000600000000000000" pitchFamily="66" charset="-128"/>
              </a:rPr>
              <a:t>verview</a:t>
            </a:r>
            <a:endParaRPr lang="ja-JP" altLang="en-US" sz="3600" dirty="0">
              <a:latin typeface="Bernard MT Condensed" panose="02050806060905020404" pitchFamily="18" charset="0"/>
              <a:ea typeface="HGP行書体" panose="03000600000000000000" pitchFamily="66" charset="-128"/>
            </a:endParaRPr>
          </a:p>
          <a:p>
            <a:endParaRPr kumimoji="1" lang="ja-JP" altLang="en-US" dirty="0"/>
          </a:p>
        </p:txBody>
      </p:sp>
      <p:sp>
        <p:nvSpPr>
          <p:cNvPr id="9" name="テキスト ボックス 8"/>
          <p:cNvSpPr txBox="1"/>
          <p:nvPr/>
        </p:nvSpPr>
        <p:spPr>
          <a:xfrm>
            <a:off x="71801" y="5658836"/>
            <a:ext cx="1545616" cy="1200329"/>
          </a:xfrm>
          <a:prstGeom prst="rect">
            <a:avLst/>
          </a:prstGeom>
          <a:noFill/>
        </p:spPr>
        <p:txBody>
          <a:bodyPr wrap="none" rtlCol="0">
            <a:spAutoFit/>
          </a:bodyPr>
          <a:lstStyle/>
          <a:p>
            <a:r>
              <a:rPr lang="en-US" altLang="ja-JP" sz="7200" dirty="0" smtClean="0">
                <a:solidFill>
                  <a:schemeClr val="bg2">
                    <a:lumMod val="50000"/>
                  </a:schemeClr>
                </a:solidFill>
                <a:latin typeface="Bernard MT Condensed" panose="02050806060905020404" pitchFamily="18" charset="0"/>
              </a:rPr>
              <a:t>S</a:t>
            </a:r>
            <a:r>
              <a:rPr lang="en-US" altLang="ja-JP" sz="3600" dirty="0" smtClean="0">
                <a:latin typeface="Bernard MT Condensed" panose="02050806060905020404" pitchFamily="18" charset="0"/>
              </a:rPr>
              <a:t>ystem</a:t>
            </a:r>
            <a:endParaRPr kumimoji="1" lang="ja-JP" altLang="en-US" sz="3600" dirty="0">
              <a:latin typeface="Bernard MT Condensed" panose="02050806060905020404" pitchFamily="18" charset="0"/>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65193">
            <a:off x="8665902" y="6424062"/>
            <a:ext cx="2670116" cy="1324378"/>
          </a:xfrm>
          <a:prstGeom prst="rect">
            <a:avLst/>
          </a:prstGeom>
        </p:spPr>
      </p:pic>
      <p:sp>
        <p:nvSpPr>
          <p:cNvPr id="11" name="正方形/長方形 10"/>
          <p:cNvSpPr/>
          <p:nvPr/>
        </p:nvSpPr>
        <p:spPr>
          <a:xfrm>
            <a:off x="-3413125" y="2251800"/>
            <a:ext cx="3429000" cy="1754326"/>
          </a:xfrm>
          <a:prstGeom prst="rect">
            <a:avLst/>
          </a:prstGeom>
        </p:spPr>
        <p:txBody>
          <a:bodyPr>
            <a:spAutoFit/>
          </a:bodyPr>
          <a:lstStyle/>
          <a:p>
            <a:r>
              <a:rPr lang="ja-JP" altLang="en-US" dirty="0">
                <a:ln>
                  <a:solidFill>
                    <a:schemeClr val="bg2">
                      <a:lumMod val="50000"/>
                    </a:schemeClr>
                  </a:solidFill>
                </a:ln>
                <a:latin typeface="HG明朝B" panose="02020809000000000000" pitchFamily="17" charset="-128"/>
                <a:ea typeface="HG明朝B" panose="02020809000000000000" pitchFamily="17" charset="-128"/>
              </a:rPr>
              <a:t>コマンドによってエネルギーを消費し使用できる特殊攻撃で大勢の敵をまとめてなぎ倒しエネルギーを吸収しつつ、防御や回避で向かってくる敵を翻弄し打ち勝て。</a:t>
            </a:r>
            <a:endParaRPr lang="en-US" altLang="ja-JP" dirty="0">
              <a:ln>
                <a:solidFill>
                  <a:schemeClr val="bg2">
                    <a:lumMod val="50000"/>
                  </a:schemeClr>
                </a:solidFill>
              </a:ln>
              <a:latin typeface="HG明朝B" panose="02020809000000000000" pitchFamily="17" charset="-128"/>
              <a:ea typeface="HG明朝B" panose="02020809000000000000" pitchFamily="17" charset="-128"/>
            </a:endParaRPr>
          </a:p>
        </p:txBody>
      </p:sp>
      <p:sp>
        <p:nvSpPr>
          <p:cNvPr id="13" name="正方形/長方形 12"/>
          <p:cNvSpPr/>
          <p:nvPr/>
        </p:nvSpPr>
        <p:spPr>
          <a:xfrm>
            <a:off x="-22235" y="6763790"/>
            <a:ext cx="6829410" cy="2554545"/>
          </a:xfrm>
          <a:prstGeom prst="rect">
            <a:avLst/>
          </a:prstGeom>
        </p:spPr>
        <p:txBody>
          <a:bodyPr wrap="square">
            <a:spAutoFit/>
          </a:bodyPr>
          <a:lstStyle/>
          <a:p>
            <a:r>
              <a:rPr lang="en-US" altLang="ja-JP" sz="2000" dirty="0">
                <a:ln>
                  <a:solidFill>
                    <a:schemeClr val="bg2">
                      <a:lumMod val="50000"/>
                    </a:schemeClr>
                  </a:solidFill>
                </a:ln>
                <a:latin typeface="HG明朝B" panose="02020809000000000000" pitchFamily="17" charset="-128"/>
                <a:ea typeface="HG明朝B" panose="02020809000000000000" pitchFamily="17" charset="-128"/>
              </a:rPr>
              <a:t>-</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攻撃</a:t>
            </a:r>
            <a:r>
              <a:rPr lang="en-US" altLang="ja-JP" sz="2000" dirty="0">
                <a:ln>
                  <a:solidFill>
                    <a:schemeClr val="bg2">
                      <a:lumMod val="50000"/>
                    </a:schemeClr>
                  </a:solidFill>
                </a:ln>
                <a:latin typeface="HG明朝B" panose="02020809000000000000" pitchFamily="17" charset="-128"/>
                <a:ea typeface="HG明朝B" panose="02020809000000000000" pitchFamily="17" charset="-128"/>
              </a:rPr>
              <a:t>-</a:t>
            </a:r>
          </a:p>
          <a:p>
            <a:r>
              <a:rPr lang="ja-JP" altLang="en-US" sz="2000" dirty="0">
                <a:ln>
                  <a:solidFill>
                    <a:schemeClr val="bg2">
                      <a:lumMod val="50000"/>
                    </a:schemeClr>
                  </a:solidFill>
                </a:ln>
                <a:latin typeface="HG明朝B" panose="02020809000000000000" pitchFamily="17" charset="-128"/>
                <a:ea typeface="HG明朝B" panose="02020809000000000000" pitchFamily="17" charset="-128"/>
              </a:rPr>
              <a:t>スキルは、エネルギーが溜まっている時に</a:t>
            </a:r>
            <a:r>
              <a:rPr lang="ja-JP" altLang="en-US" sz="2000">
                <a:ln>
                  <a:solidFill>
                    <a:schemeClr val="bg2">
                      <a:lumMod val="50000"/>
                    </a:schemeClr>
                  </a:solidFill>
                </a:ln>
                <a:latin typeface="HG明朝B" panose="02020809000000000000" pitchFamily="17" charset="-128"/>
                <a:ea typeface="HG明朝B" panose="02020809000000000000" pitchFamily="17" charset="-128"/>
              </a:rPr>
              <a:t>任意</a:t>
            </a:r>
            <a:r>
              <a:rPr lang="ja-JP" altLang="en-US" sz="2000" smtClean="0">
                <a:ln>
                  <a:solidFill>
                    <a:schemeClr val="bg2">
                      <a:lumMod val="50000"/>
                    </a:schemeClr>
                  </a:solidFill>
                </a:ln>
                <a:latin typeface="HG明朝B" panose="02020809000000000000" pitchFamily="17" charset="-128"/>
                <a:ea typeface="HG明朝B" panose="02020809000000000000" pitchFamily="17" charset="-128"/>
              </a:rPr>
              <a:t>で指示</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されたボタンを時間内に</a:t>
            </a:r>
            <a:r>
              <a:rPr lang="ja-JP" altLang="en-US" sz="2000" dirty="0" smtClean="0">
                <a:ln>
                  <a:solidFill>
                    <a:schemeClr val="bg2">
                      <a:lumMod val="50000"/>
                    </a:schemeClr>
                  </a:solidFill>
                </a:ln>
                <a:latin typeface="HG明朝B" panose="02020809000000000000" pitchFamily="17" charset="-128"/>
                <a:ea typeface="HG明朝B" panose="02020809000000000000" pitchFamily="17" charset="-128"/>
              </a:rPr>
              <a:t>入力成功</a:t>
            </a:r>
            <a:r>
              <a:rPr lang="ja-JP" altLang="en-US" sz="2000" smtClean="0">
                <a:ln>
                  <a:solidFill>
                    <a:schemeClr val="bg2">
                      <a:lumMod val="50000"/>
                    </a:schemeClr>
                  </a:solidFill>
                </a:ln>
                <a:latin typeface="HG明朝B" panose="02020809000000000000" pitchFamily="17" charset="-128"/>
                <a:ea typeface="HG明朝B" panose="02020809000000000000" pitchFamily="17" charset="-128"/>
              </a:rPr>
              <a:t>するとアクション開始。</a:t>
            </a:r>
            <a:endParaRPr lang="en-US" altLang="ja-JP" sz="2000" dirty="0">
              <a:ln>
                <a:solidFill>
                  <a:schemeClr val="bg2">
                    <a:lumMod val="50000"/>
                  </a:schemeClr>
                </a:solidFill>
              </a:ln>
              <a:latin typeface="HG明朝B" panose="02020809000000000000" pitchFamily="17" charset="-128"/>
              <a:ea typeface="HG明朝B" panose="02020809000000000000" pitchFamily="17" charset="-128"/>
            </a:endParaRPr>
          </a:p>
          <a:p>
            <a:r>
              <a:rPr lang="ja-JP" altLang="en-US" sz="2000" dirty="0" smtClean="0">
                <a:ln>
                  <a:solidFill>
                    <a:schemeClr val="bg2">
                      <a:lumMod val="50000"/>
                    </a:schemeClr>
                  </a:solidFill>
                </a:ln>
                <a:latin typeface="HG明朝B" panose="02020809000000000000" pitchFamily="17" charset="-128"/>
                <a:ea typeface="HG明朝B" panose="02020809000000000000" pitchFamily="17" charset="-128"/>
              </a:rPr>
              <a:t>　刀</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の場合、単体対象で威力が高い。</a:t>
            </a:r>
            <a:endParaRPr lang="en-US" altLang="ja-JP" sz="2000" dirty="0">
              <a:ln>
                <a:solidFill>
                  <a:schemeClr val="bg2">
                    <a:lumMod val="50000"/>
                  </a:schemeClr>
                </a:solidFill>
              </a:ln>
              <a:latin typeface="HG明朝B" panose="02020809000000000000" pitchFamily="17" charset="-128"/>
              <a:ea typeface="HG明朝B" panose="02020809000000000000" pitchFamily="17" charset="-128"/>
            </a:endParaRPr>
          </a:p>
          <a:p>
            <a:r>
              <a:rPr lang="ja-JP" altLang="en-US" sz="2000" dirty="0" smtClean="0">
                <a:ln>
                  <a:solidFill>
                    <a:schemeClr val="bg2">
                      <a:lumMod val="50000"/>
                    </a:schemeClr>
                  </a:solidFill>
                </a:ln>
                <a:latin typeface="HG明朝B" panose="02020809000000000000" pitchFamily="17" charset="-128"/>
                <a:ea typeface="HG明朝B" panose="02020809000000000000" pitchFamily="17" charset="-128"/>
              </a:rPr>
              <a:t>　薙刀</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の場合、一定範囲内対象で威力が低い。</a:t>
            </a:r>
            <a:endParaRPr lang="en-US" altLang="ja-JP" sz="2000" dirty="0">
              <a:ln>
                <a:solidFill>
                  <a:schemeClr val="bg2">
                    <a:lumMod val="50000"/>
                  </a:schemeClr>
                </a:solidFill>
              </a:ln>
              <a:latin typeface="HG明朝B" panose="02020809000000000000" pitchFamily="17" charset="-128"/>
              <a:ea typeface="HG明朝B" panose="02020809000000000000" pitchFamily="17" charset="-128"/>
            </a:endParaRPr>
          </a:p>
          <a:p>
            <a:r>
              <a:rPr lang="en-US" altLang="ja-JP" sz="2000" dirty="0">
                <a:ln>
                  <a:solidFill>
                    <a:schemeClr val="bg2">
                      <a:lumMod val="50000"/>
                    </a:schemeClr>
                  </a:solidFill>
                </a:ln>
                <a:latin typeface="HG明朝B" panose="02020809000000000000" pitchFamily="17" charset="-128"/>
                <a:ea typeface="HG明朝B" panose="02020809000000000000" pitchFamily="17" charset="-128"/>
              </a:rPr>
              <a:t>-</a:t>
            </a:r>
            <a:r>
              <a:rPr lang="ja-JP" altLang="en-US" sz="2000" dirty="0">
                <a:ln>
                  <a:solidFill>
                    <a:schemeClr val="bg2">
                      <a:lumMod val="50000"/>
                    </a:schemeClr>
                  </a:solidFill>
                </a:ln>
                <a:latin typeface="HG明朝B" panose="02020809000000000000" pitchFamily="17" charset="-128"/>
                <a:ea typeface="HG明朝B" panose="02020809000000000000" pitchFamily="17" charset="-128"/>
              </a:rPr>
              <a:t>その他</a:t>
            </a:r>
            <a:r>
              <a:rPr lang="en-US" altLang="ja-JP" sz="2000" dirty="0">
                <a:ln>
                  <a:solidFill>
                    <a:schemeClr val="bg2">
                      <a:lumMod val="50000"/>
                    </a:schemeClr>
                  </a:solidFill>
                </a:ln>
                <a:latin typeface="HG明朝B" panose="02020809000000000000" pitchFamily="17" charset="-128"/>
                <a:ea typeface="HG明朝B" panose="02020809000000000000" pitchFamily="17" charset="-128"/>
              </a:rPr>
              <a:t>-</a:t>
            </a:r>
          </a:p>
          <a:p>
            <a:r>
              <a:rPr lang="ja-JP" altLang="en-US" sz="2000" dirty="0">
                <a:ln>
                  <a:solidFill>
                    <a:schemeClr val="bg2">
                      <a:lumMod val="50000"/>
                    </a:schemeClr>
                  </a:solidFill>
                </a:ln>
                <a:latin typeface="HG明朝B" panose="02020809000000000000" pitchFamily="17" charset="-128"/>
                <a:ea typeface="HG明朝B" panose="02020809000000000000" pitchFamily="17" charset="-128"/>
              </a:rPr>
              <a:t>回避とガードをジャストで決めることでエネルギー</a:t>
            </a:r>
            <a:r>
              <a:rPr lang="ja-JP" altLang="en-US" sz="2000" dirty="0" smtClean="0">
                <a:ln>
                  <a:solidFill>
                    <a:schemeClr val="bg2">
                      <a:lumMod val="50000"/>
                    </a:schemeClr>
                  </a:solidFill>
                </a:ln>
                <a:latin typeface="HG明朝B" panose="02020809000000000000" pitchFamily="17" charset="-128"/>
                <a:ea typeface="HG明朝B" panose="02020809000000000000" pitchFamily="17" charset="-128"/>
              </a:rPr>
              <a:t>回収する。</a:t>
            </a:r>
            <a:endParaRPr lang="en-US" altLang="ja-JP" sz="2000" dirty="0">
              <a:ln>
                <a:solidFill>
                  <a:schemeClr val="bg2">
                    <a:lumMod val="50000"/>
                  </a:schemeClr>
                </a:solidFill>
              </a:ln>
              <a:latin typeface="HG明朝B" panose="02020809000000000000" pitchFamily="17" charset="-128"/>
              <a:ea typeface="HG明朝B" panose="02020809000000000000" pitchFamily="17" charset="-128"/>
            </a:endParaRPr>
          </a:p>
        </p:txBody>
      </p:sp>
    </p:spTree>
    <p:extLst>
      <p:ext uri="{BB962C8B-B14F-4D97-AF65-F5344CB8AC3E}">
        <p14:creationId xmlns:p14="http://schemas.microsoft.com/office/powerpoint/2010/main" val="496977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567</TotalTime>
  <Words>84</Words>
  <Application>Microsoft Office PowerPoint</Application>
  <PresentationFormat>A4 210 x 297 mm</PresentationFormat>
  <Paragraphs>17</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HGP行書体</vt:lpstr>
      <vt:lpstr>HG明朝B</vt:lpstr>
      <vt:lpstr>游ゴシック</vt:lpstr>
      <vt:lpstr>游ゴシック Light</vt:lpstr>
      <vt:lpstr>Arial</vt:lpstr>
      <vt:lpstr>Bernard MT Condensed</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46</cp:revision>
  <dcterms:created xsi:type="dcterms:W3CDTF">2020-12-09T01:18:42Z</dcterms:created>
  <dcterms:modified xsi:type="dcterms:W3CDTF">2020-12-15T03:07:31Z</dcterms:modified>
</cp:coreProperties>
</file>