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37"/>
  </p:notesMasterIdLst>
  <p:handoutMasterIdLst>
    <p:handoutMasterId r:id="rId38"/>
  </p:handoutMasterIdLst>
  <p:sldIdLst>
    <p:sldId id="263" r:id="rId4"/>
    <p:sldId id="264" r:id="rId5"/>
    <p:sldId id="267" r:id="rId6"/>
    <p:sldId id="306" r:id="rId7"/>
    <p:sldId id="269" r:id="rId8"/>
    <p:sldId id="270" r:id="rId9"/>
    <p:sldId id="271" r:id="rId10"/>
    <p:sldId id="287" r:id="rId11"/>
    <p:sldId id="266" r:id="rId12"/>
    <p:sldId id="307" r:id="rId13"/>
    <p:sldId id="308" r:id="rId14"/>
    <p:sldId id="309" r:id="rId15"/>
    <p:sldId id="282" r:id="rId16"/>
    <p:sldId id="293" r:id="rId17"/>
    <p:sldId id="283" r:id="rId18"/>
    <p:sldId id="292" r:id="rId19"/>
    <p:sldId id="284" r:id="rId20"/>
    <p:sldId id="272" r:id="rId21"/>
    <p:sldId id="273" r:id="rId22"/>
    <p:sldId id="274" r:id="rId23"/>
    <p:sldId id="276" r:id="rId24"/>
    <p:sldId id="277" r:id="rId25"/>
    <p:sldId id="278" r:id="rId26"/>
    <p:sldId id="294" r:id="rId27"/>
    <p:sldId id="281" r:id="rId28"/>
    <p:sldId id="305" r:id="rId29"/>
    <p:sldId id="286" r:id="rId30"/>
    <p:sldId id="285" r:id="rId31"/>
    <p:sldId id="288" r:id="rId32"/>
    <p:sldId id="290" r:id="rId33"/>
    <p:sldId id="291" r:id="rId34"/>
    <p:sldId id="304" r:id="rId35"/>
    <p:sldId id="296" r:id="rId36"/>
  </p:sldIdLst>
  <p:sldSz cx="9906000" cy="6858000" type="A4"/>
  <p:notesSz cx="6834188" cy="977265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8">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4" autoAdjust="0"/>
    <p:restoredTop sz="94660"/>
  </p:normalViewPr>
  <p:slideViewPr>
    <p:cSldViewPr>
      <p:cViewPr varScale="1">
        <p:scale>
          <a:sx n="88" d="100"/>
          <a:sy n="88" d="100"/>
        </p:scale>
        <p:origin x="996" y="54"/>
      </p:cViewPr>
      <p:guideLst>
        <p:guide orient="horz" pos="2160"/>
        <p:guide pos="3120"/>
      </p:guideLst>
    </p:cSldViewPr>
  </p:slideViewPr>
  <p:notesTextViewPr>
    <p:cViewPr>
      <p:scale>
        <a:sx n="100" d="100"/>
        <a:sy n="100" d="100"/>
      </p:scale>
      <p:origin x="0" y="0"/>
    </p:cViewPr>
  </p:notesTextViewPr>
  <p:sorterViewPr>
    <p:cViewPr varScale="1">
      <p:scale>
        <a:sx n="100" d="100"/>
        <a:sy n="100" d="100"/>
      </p:scale>
      <p:origin x="0" y="-1695"/>
    </p:cViewPr>
  </p:sorterViewPr>
  <p:notesViewPr>
    <p:cSldViewPr>
      <p:cViewPr varScale="1">
        <p:scale>
          <a:sx n="51" d="100"/>
          <a:sy n="51" d="100"/>
        </p:scale>
        <p:origin x="-2988" y="-84"/>
      </p:cViewPr>
      <p:guideLst>
        <p:guide orient="horz" pos="3078"/>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4C77F33-27F1-393E-A3A7-033DB72EBD38}"/>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AD80064-5670-544D-D172-CDBE695B4655}"/>
              </a:ext>
            </a:extLst>
          </p:cNvPr>
          <p:cNvSpPr>
            <a:spLocks noGrp="1"/>
          </p:cNvSpPr>
          <p:nvPr>
            <p:ph type="dt" sz="quarter"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77285C14-51DB-4CBA-9E33-4EAAA4DBF3F5}" type="datetimeFigureOut">
              <a:rPr lang="zh-TW" altLang="en-US"/>
              <a:pPr>
                <a:defRPr/>
              </a:pPr>
              <a:t>2023/10/22</a:t>
            </a:fld>
            <a:endParaRPr lang="zh-TW" altLang="en-US"/>
          </a:p>
        </p:txBody>
      </p:sp>
      <p:sp>
        <p:nvSpPr>
          <p:cNvPr id="4" name="頁尾版面配置區 3">
            <a:extLst>
              <a:ext uri="{FF2B5EF4-FFF2-40B4-BE49-F238E27FC236}">
                <a16:creationId xmlns:a16="http://schemas.microsoft.com/office/drawing/2014/main" id="{064E4A17-5C3C-E7C1-A1D4-EA141E04C98C}"/>
              </a:ext>
            </a:extLst>
          </p:cNvPr>
          <p:cNvSpPr>
            <a:spLocks noGrp="1"/>
          </p:cNvSpPr>
          <p:nvPr>
            <p:ph type="ftr" sz="quarter" idx="2"/>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5" name="投影片編號版面配置區 4">
            <a:extLst>
              <a:ext uri="{FF2B5EF4-FFF2-40B4-BE49-F238E27FC236}">
                <a16:creationId xmlns:a16="http://schemas.microsoft.com/office/drawing/2014/main" id="{7817CE07-550D-FB38-9852-DA49077B032E}"/>
              </a:ext>
            </a:extLst>
          </p:cNvPr>
          <p:cNvSpPr>
            <a:spLocks noGrp="1"/>
          </p:cNvSpPr>
          <p:nvPr>
            <p:ph type="sldNum" sz="quarter" idx="3"/>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8997CA-54B7-4B34-86A4-9F51CA7844FB}"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8A2F232-091B-DBCB-3DF9-4314FF081990}"/>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E83630B-64B2-8BCD-1BA9-358FCA744138}"/>
              </a:ext>
            </a:extLst>
          </p:cNvPr>
          <p:cNvSpPr>
            <a:spLocks noGrp="1"/>
          </p:cNvSpPr>
          <p:nvPr>
            <p:ph type="dt"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4025D31-D172-46DA-8C75-AFD4AAD6C46B}" type="datetimeFigureOut">
              <a:rPr lang="zh-TW" altLang="en-US"/>
              <a:pPr>
                <a:defRPr/>
              </a:pPr>
              <a:t>2023/10/22</a:t>
            </a:fld>
            <a:endParaRPr lang="zh-TW" altLang="en-US"/>
          </a:p>
        </p:txBody>
      </p:sp>
      <p:sp>
        <p:nvSpPr>
          <p:cNvPr id="5" name="備忘稿版面配置區 4">
            <a:extLst>
              <a:ext uri="{FF2B5EF4-FFF2-40B4-BE49-F238E27FC236}">
                <a16:creationId xmlns:a16="http://schemas.microsoft.com/office/drawing/2014/main" id="{D26344E2-9522-F44D-FFE0-535A099A42CD}"/>
              </a:ext>
            </a:extLst>
          </p:cNvPr>
          <p:cNvSpPr>
            <a:spLocks noGrp="1"/>
          </p:cNvSpPr>
          <p:nvPr>
            <p:ph type="body" sz="quarter" idx="3"/>
          </p:nvPr>
        </p:nvSpPr>
        <p:spPr>
          <a:xfrm>
            <a:off x="684213" y="4641850"/>
            <a:ext cx="5467350" cy="439737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1B95A647-1FA4-3531-A996-AD306A421FE5}"/>
              </a:ext>
            </a:extLst>
          </p:cNvPr>
          <p:cNvSpPr>
            <a:spLocks noGrp="1"/>
          </p:cNvSpPr>
          <p:nvPr>
            <p:ph type="ftr" sz="quarter" idx="4"/>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7" name="投影片編號版面配置區 6">
            <a:extLst>
              <a:ext uri="{FF2B5EF4-FFF2-40B4-BE49-F238E27FC236}">
                <a16:creationId xmlns:a16="http://schemas.microsoft.com/office/drawing/2014/main" id="{D5DF4000-0D4D-9163-0F01-580B989DD0AF}"/>
              </a:ext>
            </a:extLst>
          </p:cNvPr>
          <p:cNvSpPr>
            <a:spLocks noGrp="1"/>
          </p:cNvSpPr>
          <p:nvPr>
            <p:ph type="sldNum" sz="quarter" idx="5"/>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DD2C5F-C171-40EE-8307-19027518D94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8DB765-5F60-BEFA-0E47-7843AB47244E}"/>
              </a:ext>
            </a:extLst>
          </p:cNvPr>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BF60B2DA-5E2C-BA75-10F8-AA3CA2A3FDDD}"/>
              </a:ext>
            </a:extLst>
          </p:cNvPr>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3C46B7E9-774F-1214-9BE2-1184D5D7B10E}"/>
              </a:ext>
            </a:extLst>
          </p:cNvPr>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標題 7"/>
          <p:cNvSpPr>
            <a:spLocks noGrp="1"/>
          </p:cNvSpPr>
          <p:nvPr>
            <p:ph type="ctrTitle"/>
          </p:nvPr>
        </p:nvSpPr>
        <p:spPr>
          <a:xfrm>
            <a:off x="2559050" y="4038600"/>
            <a:ext cx="7016750" cy="1828800"/>
          </a:xfrm>
        </p:spPr>
        <p:txBody>
          <a:bodyPr anchor="b"/>
          <a:lstStyle>
            <a:lvl1pPr>
              <a:defRPr cap="all" baseline="0"/>
            </a:lvl1pPr>
          </a:lstStyle>
          <a:p>
            <a:r>
              <a:rPr lang="zh-TW" altLang="en-US"/>
              <a:t>按一下以編輯母片標題樣式</a:t>
            </a:r>
            <a:endParaRPr lang="en-US"/>
          </a:p>
        </p:txBody>
      </p:sp>
      <p:sp>
        <p:nvSpPr>
          <p:cNvPr id="9" name="副標題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5" name="日期版面配置區 27">
            <a:extLst>
              <a:ext uri="{FF2B5EF4-FFF2-40B4-BE49-F238E27FC236}">
                <a16:creationId xmlns:a16="http://schemas.microsoft.com/office/drawing/2014/main" id="{52A004B0-8135-A2D2-ED51-19404427BD89}"/>
              </a:ext>
            </a:extLst>
          </p:cNvPr>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endParaRPr lang="en-US" altLang="zh-TW"/>
          </a:p>
        </p:txBody>
      </p:sp>
      <p:sp>
        <p:nvSpPr>
          <p:cNvPr id="6" name="頁尾版面配置區 16">
            <a:extLst>
              <a:ext uri="{FF2B5EF4-FFF2-40B4-BE49-F238E27FC236}">
                <a16:creationId xmlns:a16="http://schemas.microsoft.com/office/drawing/2014/main" id="{31E5C321-55E2-03B5-A944-A4563783C8D5}"/>
              </a:ext>
            </a:extLst>
          </p:cNvPr>
          <p:cNvSpPr>
            <a:spLocks noGrp="1"/>
          </p:cNvSpPr>
          <p:nvPr>
            <p:ph type="ftr" sz="quarter" idx="11"/>
          </p:nvPr>
        </p:nvSpPr>
        <p:spPr>
          <a:xfrm>
            <a:off x="2259013" y="236538"/>
            <a:ext cx="6356350" cy="365125"/>
          </a:xfrm>
        </p:spPr>
        <p:txBody>
          <a:bodyPr/>
          <a:lstStyle>
            <a:lvl1pPr>
              <a:defRPr/>
            </a:lvl1pPr>
          </a:lstStyle>
          <a:p>
            <a:pPr>
              <a:defRPr/>
            </a:pPr>
            <a:fld id="{821783E1-90A0-4AEA-96F8-C3CC989B0FCE}" type="slidenum">
              <a:rPr lang="en-US" altLang="zh-TW"/>
              <a:pPr>
                <a:defRPr/>
              </a:pPr>
              <a:t>‹#›</a:t>
            </a:fld>
            <a:endParaRPr lang="en-US" altLang="zh-TW"/>
          </a:p>
        </p:txBody>
      </p:sp>
      <p:sp>
        <p:nvSpPr>
          <p:cNvPr id="7" name="投影片編號版面配置區 28">
            <a:extLst>
              <a:ext uri="{FF2B5EF4-FFF2-40B4-BE49-F238E27FC236}">
                <a16:creationId xmlns:a16="http://schemas.microsoft.com/office/drawing/2014/main" id="{A861D3BD-81FB-6B48-8A89-651AAB4133A3}"/>
              </a:ext>
            </a:extLst>
          </p:cNvPr>
          <p:cNvSpPr>
            <a:spLocks noGrp="1"/>
          </p:cNvSpPr>
          <p:nvPr>
            <p:ph type="sldNum" sz="quarter" idx="12"/>
          </p:nvPr>
        </p:nvSpPr>
        <p:spPr>
          <a:xfrm>
            <a:off x="8667750" y="228600"/>
            <a:ext cx="908050" cy="381000"/>
          </a:xfrm>
        </p:spPr>
        <p:txBody>
          <a:bodyPr/>
          <a:lstStyle>
            <a:lvl1pPr>
              <a:defRPr>
                <a:solidFill>
                  <a:schemeClr val="tx2"/>
                </a:solidFill>
              </a:defRPr>
            </a:lvl1pPr>
          </a:lstStyle>
          <a:p>
            <a:pPr>
              <a:defRPr/>
            </a:pPr>
            <a:fld id="{DD8C3E8E-69BC-4DAE-B74E-43614CD93E57}" type="slidenum">
              <a:rPr lang="en-US" altLang="zh-TW"/>
              <a:pPr>
                <a:defRPr/>
              </a:pPr>
              <a:t>‹#›</a:t>
            </a:fld>
            <a:endParaRPr lang="en-US" altLang="zh-TW"/>
          </a:p>
        </p:txBody>
      </p:sp>
    </p:spTree>
    <p:extLst>
      <p:ext uri="{BB962C8B-B14F-4D97-AF65-F5344CB8AC3E}">
        <p14:creationId xmlns:p14="http://schemas.microsoft.com/office/powerpoint/2010/main" val="707972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8A0C4A12-2029-D28B-4485-11295E58793D}"/>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EA55057F-ECE0-B6FC-4E8D-4C1368A73F18}"/>
              </a:ext>
            </a:extLst>
          </p:cNvPr>
          <p:cNvSpPr>
            <a:spLocks noGrp="1"/>
          </p:cNvSpPr>
          <p:nvPr>
            <p:ph type="ftr" sz="quarter" idx="11"/>
          </p:nvPr>
        </p:nvSpPr>
        <p:spPr/>
        <p:txBody>
          <a:bodyPr/>
          <a:lstStyle>
            <a:lvl1pPr>
              <a:defRPr/>
            </a:lvl1pPr>
          </a:lstStyle>
          <a:p>
            <a:pPr>
              <a:defRPr/>
            </a:pPr>
            <a:fld id="{208EECE0-F79D-4A4D-91FF-CB2BF7783374}"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0BCE92EB-832D-00DD-0DF9-5D9FF396B201}"/>
              </a:ext>
            </a:extLst>
          </p:cNvPr>
          <p:cNvSpPr>
            <a:spLocks noGrp="1"/>
          </p:cNvSpPr>
          <p:nvPr>
            <p:ph type="sldNum" sz="quarter" idx="12"/>
          </p:nvPr>
        </p:nvSpPr>
        <p:spPr/>
        <p:txBody>
          <a:bodyPr/>
          <a:lstStyle>
            <a:lvl1pPr>
              <a:defRPr/>
            </a:lvl1pPr>
          </a:lstStyle>
          <a:p>
            <a:pPr>
              <a:defRPr/>
            </a:pPr>
            <a:fld id="{5D03E917-580F-498B-B201-DE8C5E1CC205}" type="slidenum">
              <a:rPr lang="en-US" altLang="zh-TW"/>
              <a:pPr>
                <a:defRPr/>
              </a:pPr>
              <a:t>‹#›</a:t>
            </a:fld>
            <a:endParaRPr lang="en-US" altLang="zh-TW"/>
          </a:p>
        </p:txBody>
      </p:sp>
    </p:spTree>
    <p:extLst>
      <p:ext uri="{BB962C8B-B14F-4D97-AF65-F5344CB8AC3E}">
        <p14:creationId xmlns:p14="http://schemas.microsoft.com/office/powerpoint/2010/main" val="245798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F705F8-C1BB-64FA-0050-D4CAA7810588}"/>
              </a:ext>
            </a:extLst>
          </p:cNvPr>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2F3A630D-48BA-2E69-175D-ADACCDA11725}"/>
              </a:ext>
            </a:extLst>
          </p:cNvPr>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7C2DFDDF-39A5-0317-E927-6665736995C6}"/>
              </a:ext>
            </a:extLst>
          </p:cNvPr>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直排標題 1"/>
          <p:cNvSpPr>
            <a:spLocks noGrp="1"/>
          </p:cNvSpPr>
          <p:nvPr>
            <p:ph type="title" orient="vert"/>
          </p:nvPr>
        </p:nvSpPr>
        <p:spPr>
          <a:xfrm>
            <a:off x="7099300" y="609601"/>
            <a:ext cx="2228850" cy="5516563"/>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95300" y="609600"/>
            <a:ext cx="6026150" cy="551656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3">
            <a:extLst>
              <a:ext uri="{FF2B5EF4-FFF2-40B4-BE49-F238E27FC236}">
                <a16:creationId xmlns:a16="http://schemas.microsoft.com/office/drawing/2014/main" id="{0645B307-A168-08BC-9178-BB7E0DF5B41B}"/>
              </a:ext>
            </a:extLst>
          </p:cNvPr>
          <p:cNvSpPr>
            <a:spLocks noGrp="1"/>
          </p:cNvSpPr>
          <p:nvPr>
            <p:ph type="dt" sz="half" idx="10"/>
          </p:nvPr>
        </p:nvSpPr>
        <p:spPr>
          <a:xfrm>
            <a:off x="7099300" y="6248400"/>
            <a:ext cx="2393950" cy="365125"/>
          </a:xfrm>
        </p:spPr>
        <p:txBody>
          <a:bodyPr/>
          <a:lstStyle>
            <a:lvl1pPr>
              <a:defRPr/>
            </a:lvl1pPr>
          </a:lstStyle>
          <a:p>
            <a:pPr>
              <a:defRPr/>
            </a:pPr>
            <a:endParaRPr lang="en-US" altLang="zh-TW"/>
          </a:p>
        </p:txBody>
      </p:sp>
      <p:sp>
        <p:nvSpPr>
          <p:cNvPr id="8" name="頁尾版面配置區 4">
            <a:extLst>
              <a:ext uri="{FF2B5EF4-FFF2-40B4-BE49-F238E27FC236}">
                <a16:creationId xmlns:a16="http://schemas.microsoft.com/office/drawing/2014/main" id="{3591E55E-974A-170B-E456-24EFD4AA1F4B}"/>
              </a:ext>
            </a:extLst>
          </p:cNvPr>
          <p:cNvSpPr>
            <a:spLocks noGrp="1"/>
          </p:cNvSpPr>
          <p:nvPr>
            <p:ph type="ftr" sz="quarter" idx="11"/>
          </p:nvPr>
        </p:nvSpPr>
        <p:spPr>
          <a:xfrm>
            <a:off x="495300" y="6248400"/>
            <a:ext cx="6037263" cy="365125"/>
          </a:xfrm>
        </p:spPr>
        <p:txBody>
          <a:bodyPr/>
          <a:lstStyle>
            <a:lvl1pPr>
              <a:defRPr/>
            </a:lvl1pPr>
          </a:lstStyle>
          <a:p>
            <a:pPr>
              <a:defRPr/>
            </a:pPr>
            <a:fld id="{086DC232-73A0-4852-B5AC-7ED17E9EECD6}" type="slidenum">
              <a:rPr lang="en-US" altLang="zh-TW"/>
              <a:pPr>
                <a:defRPr/>
              </a:pPr>
              <a:t>‹#›</a:t>
            </a:fld>
            <a:endParaRPr lang="en-US" altLang="zh-TW"/>
          </a:p>
        </p:txBody>
      </p:sp>
      <p:sp>
        <p:nvSpPr>
          <p:cNvPr id="9" name="投影片編號版面配置區 5">
            <a:extLst>
              <a:ext uri="{FF2B5EF4-FFF2-40B4-BE49-F238E27FC236}">
                <a16:creationId xmlns:a16="http://schemas.microsoft.com/office/drawing/2014/main" id="{49713FC8-2435-F309-4061-33FA701CF405}"/>
              </a:ext>
            </a:extLst>
          </p:cNvPr>
          <p:cNvSpPr>
            <a:spLocks noGrp="1"/>
          </p:cNvSpPr>
          <p:nvPr>
            <p:ph type="sldNum" sz="quarter" idx="12"/>
          </p:nvPr>
        </p:nvSpPr>
        <p:spPr>
          <a:xfrm rot="5400000">
            <a:off x="6511132" y="134143"/>
            <a:ext cx="533400" cy="265113"/>
          </a:xfrm>
        </p:spPr>
        <p:txBody>
          <a:bodyPr/>
          <a:lstStyle>
            <a:lvl1pPr>
              <a:defRPr/>
            </a:lvl1pPr>
          </a:lstStyle>
          <a:p>
            <a:pPr>
              <a:defRPr/>
            </a:pPr>
            <a:fld id="{DA70B064-7537-4004-8E51-0230700DE625}" type="slidenum">
              <a:rPr lang="en-US" altLang="zh-TW"/>
              <a:pPr>
                <a:defRPr/>
              </a:pPr>
              <a:t>‹#›</a:t>
            </a:fld>
            <a:endParaRPr lang="en-US" altLang="zh-TW"/>
          </a:p>
        </p:txBody>
      </p:sp>
    </p:spTree>
    <p:extLst>
      <p:ext uri="{BB962C8B-B14F-4D97-AF65-F5344CB8AC3E}">
        <p14:creationId xmlns:p14="http://schemas.microsoft.com/office/powerpoint/2010/main" val="19218341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63702" y="228600"/>
            <a:ext cx="8832850" cy="990600"/>
          </a:xfrm>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663702" y="1600200"/>
            <a:ext cx="883285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13">
            <a:extLst>
              <a:ext uri="{FF2B5EF4-FFF2-40B4-BE49-F238E27FC236}">
                <a16:creationId xmlns:a16="http://schemas.microsoft.com/office/drawing/2014/main" id="{92671652-C110-8DFC-7ED6-F1F4E47F3EB8}"/>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ED26355D-1F56-F127-2E8F-BA2049F3DC68}"/>
              </a:ext>
            </a:extLst>
          </p:cNvPr>
          <p:cNvSpPr>
            <a:spLocks noGrp="1"/>
          </p:cNvSpPr>
          <p:nvPr>
            <p:ph type="ftr" sz="quarter" idx="11"/>
          </p:nvPr>
        </p:nvSpPr>
        <p:spPr/>
        <p:txBody>
          <a:bodyPr/>
          <a:lstStyle>
            <a:lvl1pPr>
              <a:defRPr/>
            </a:lvl1pPr>
          </a:lstStyle>
          <a:p>
            <a:pPr>
              <a:defRPr/>
            </a:pPr>
            <a:fld id="{D7931078-3DB9-4C56-9418-522B98FAE1A5}"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7DAF252D-5C10-2EE3-76C2-859ACDAC9767}"/>
              </a:ext>
            </a:extLst>
          </p:cNvPr>
          <p:cNvSpPr>
            <a:spLocks noGrp="1"/>
          </p:cNvSpPr>
          <p:nvPr>
            <p:ph type="sldNum" sz="quarter" idx="12"/>
          </p:nvPr>
        </p:nvSpPr>
        <p:spPr/>
        <p:txBody>
          <a:bodyPr/>
          <a:lstStyle>
            <a:lvl1pPr>
              <a:defRPr/>
            </a:lvl1pPr>
          </a:lstStyle>
          <a:p>
            <a:pPr>
              <a:defRPr/>
            </a:pPr>
            <a:fld id="{288674CD-4533-4161-A9DA-B40A94ABD7F9}" type="slidenum">
              <a:rPr lang="en-US" altLang="zh-TW"/>
              <a:pPr>
                <a:defRPr/>
              </a:pPr>
              <a:t>‹#›</a:t>
            </a:fld>
            <a:endParaRPr lang="en-US" altLang="zh-TW"/>
          </a:p>
        </p:txBody>
      </p:sp>
    </p:spTree>
    <p:extLst>
      <p:ext uri="{BB962C8B-B14F-4D97-AF65-F5344CB8AC3E}">
        <p14:creationId xmlns:p14="http://schemas.microsoft.com/office/powerpoint/2010/main" val="9872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B3DE01-3E4E-E6B5-1E41-30D7B0D69CC5}"/>
              </a:ext>
            </a:extLst>
          </p:cNvPr>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4D3235D0-91FE-901F-A35E-29DA0B09C209}"/>
              </a:ext>
            </a:extLst>
          </p:cNvPr>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A4D0A3E-C826-2E2A-03AD-6D3135C14E33}"/>
              </a:ext>
            </a:extLst>
          </p:cNvPr>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文字版面配置區 2"/>
          <p:cNvSpPr>
            <a:spLocks noGrp="1"/>
          </p:cNvSpPr>
          <p:nvPr>
            <p:ph type="body" idx="1"/>
          </p:nvPr>
        </p:nvSpPr>
        <p:spPr>
          <a:xfrm>
            <a:off x="1485900" y="2743200"/>
            <a:ext cx="771670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2" name="標題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TW" altLang="en-US"/>
              <a:t>按一下以編輯母片標題樣式</a:t>
            </a:r>
            <a:endParaRPr lang="en-US"/>
          </a:p>
        </p:txBody>
      </p:sp>
      <p:sp>
        <p:nvSpPr>
          <p:cNvPr id="7" name="日期版面配置區 11">
            <a:extLst>
              <a:ext uri="{FF2B5EF4-FFF2-40B4-BE49-F238E27FC236}">
                <a16:creationId xmlns:a16="http://schemas.microsoft.com/office/drawing/2014/main" id="{F40877BC-D07D-11A6-C1D1-4EF6366C8B05}"/>
              </a:ext>
            </a:extLst>
          </p:cNvPr>
          <p:cNvSpPr>
            <a:spLocks noGrp="1"/>
          </p:cNvSpPr>
          <p:nvPr>
            <p:ph type="dt" sz="half" idx="10"/>
          </p:nvPr>
        </p:nvSpPr>
        <p:spPr/>
        <p:txBody>
          <a:bodyPr/>
          <a:lstStyle>
            <a:lvl1pPr>
              <a:defRPr/>
            </a:lvl1pPr>
          </a:lstStyle>
          <a:p>
            <a:pPr>
              <a:defRPr/>
            </a:pPr>
            <a:endParaRPr lang="en-US" altLang="zh-TW"/>
          </a:p>
        </p:txBody>
      </p:sp>
      <p:sp>
        <p:nvSpPr>
          <p:cNvPr id="8" name="投影片編號版面配置區 12">
            <a:extLst>
              <a:ext uri="{FF2B5EF4-FFF2-40B4-BE49-F238E27FC236}">
                <a16:creationId xmlns:a16="http://schemas.microsoft.com/office/drawing/2014/main" id="{2B458FE4-AB1E-712C-5B33-24330F65BB95}"/>
              </a:ext>
            </a:extLst>
          </p:cNvPr>
          <p:cNvSpPr>
            <a:spLocks noGrp="1"/>
          </p:cNvSpPr>
          <p:nvPr>
            <p:ph type="sldNum" sz="quarter" idx="11"/>
          </p:nvPr>
        </p:nvSpPr>
        <p:spPr>
          <a:xfrm>
            <a:off x="0" y="1752600"/>
            <a:ext cx="1403350" cy="701675"/>
          </a:xfrm>
        </p:spPr>
        <p:txBody>
          <a:bodyPr>
            <a:noAutofit/>
          </a:bodyPr>
          <a:lstStyle>
            <a:lvl1pPr>
              <a:defRPr sz="2400"/>
            </a:lvl1pPr>
          </a:lstStyle>
          <a:p>
            <a:pPr>
              <a:defRPr/>
            </a:pPr>
            <a:fld id="{C773146E-7A06-42C0-A460-E78171D02BCD}"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69EC5D3B-137B-2516-30BB-01BBF59DC9EE}"/>
              </a:ext>
            </a:extLst>
          </p:cNvPr>
          <p:cNvSpPr>
            <a:spLocks noGrp="1"/>
          </p:cNvSpPr>
          <p:nvPr>
            <p:ph type="ftr" sz="quarter" idx="12"/>
          </p:nvPr>
        </p:nvSpPr>
        <p:spPr/>
        <p:txBody>
          <a:bodyPr/>
          <a:lstStyle>
            <a:lvl1pPr>
              <a:defRPr/>
            </a:lvl1pPr>
          </a:lstStyle>
          <a:p>
            <a:pPr>
              <a:defRPr/>
            </a:pPr>
            <a:fld id="{6C20CBFC-DA6C-4664-BE99-F26102C83760}" type="slidenum">
              <a:rPr lang="en-US" altLang="zh-TW"/>
              <a:pPr>
                <a:defRPr/>
              </a:pPr>
              <a:t>‹#›</a:t>
            </a:fld>
            <a:endParaRPr lang="en-US" altLang="zh-TW"/>
          </a:p>
        </p:txBody>
      </p:sp>
    </p:spTree>
    <p:extLst>
      <p:ext uri="{BB962C8B-B14F-4D97-AF65-F5344CB8AC3E}">
        <p14:creationId xmlns:p14="http://schemas.microsoft.com/office/powerpoint/2010/main" val="634307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660400"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5248643"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7">
            <a:extLst>
              <a:ext uri="{FF2B5EF4-FFF2-40B4-BE49-F238E27FC236}">
                <a16:creationId xmlns:a16="http://schemas.microsoft.com/office/drawing/2014/main" id="{D3C86286-FB01-887C-D779-B8C6A57D7768}"/>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9">
            <a:extLst>
              <a:ext uri="{FF2B5EF4-FFF2-40B4-BE49-F238E27FC236}">
                <a16:creationId xmlns:a16="http://schemas.microsoft.com/office/drawing/2014/main" id="{FA2539C1-D815-2619-07E3-DCB6F7A975CA}"/>
              </a:ext>
            </a:extLst>
          </p:cNvPr>
          <p:cNvSpPr>
            <a:spLocks noGrp="1"/>
          </p:cNvSpPr>
          <p:nvPr>
            <p:ph type="sldNum" sz="quarter" idx="11"/>
          </p:nvPr>
        </p:nvSpPr>
        <p:spPr/>
        <p:txBody>
          <a:bodyPr/>
          <a:lstStyle>
            <a:lvl1pPr>
              <a:defRPr/>
            </a:lvl1pPr>
          </a:lstStyle>
          <a:p>
            <a:pPr>
              <a:defRPr/>
            </a:pPr>
            <a:fld id="{FC6AA23D-5856-405D-A503-B873F86D26F8}" type="slidenum">
              <a:rPr lang="en-US" altLang="zh-TW"/>
              <a:pPr>
                <a:defRPr/>
              </a:pPr>
              <a:t>‹#›</a:t>
            </a:fld>
            <a:endParaRPr lang="en-US" altLang="zh-TW"/>
          </a:p>
        </p:txBody>
      </p:sp>
      <p:sp>
        <p:nvSpPr>
          <p:cNvPr id="5" name="頁尾版面配置區 11">
            <a:extLst>
              <a:ext uri="{FF2B5EF4-FFF2-40B4-BE49-F238E27FC236}">
                <a16:creationId xmlns:a16="http://schemas.microsoft.com/office/drawing/2014/main" id="{36667B6D-C501-45D9-3047-0203552AE13C}"/>
              </a:ext>
            </a:extLst>
          </p:cNvPr>
          <p:cNvSpPr>
            <a:spLocks noGrp="1"/>
          </p:cNvSpPr>
          <p:nvPr>
            <p:ph type="ftr" sz="quarter" idx="12"/>
          </p:nvPr>
        </p:nvSpPr>
        <p:spPr/>
        <p:txBody>
          <a:bodyPr/>
          <a:lstStyle>
            <a:lvl1pPr>
              <a:defRPr/>
            </a:lvl1pPr>
          </a:lstStyle>
          <a:p>
            <a:pPr>
              <a:defRPr/>
            </a:pPr>
            <a:fld id="{8FA4C278-E6D7-48C2-8187-181D654A20DF}" type="slidenum">
              <a:rPr lang="en-US" altLang="zh-TW"/>
              <a:pPr>
                <a:defRPr/>
              </a:pPr>
              <a:t>‹#›</a:t>
            </a:fld>
            <a:endParaRPr lang="en-US" altLang="zh-TW"/>
          </a:p>
        </p:txBody>
      </p:sp>
    </p:spTree>
    <p:extLst>
      <p:ext uri="{BB962C8B-B14F-4D97-AF65-F5344CB8AC3E}">
        <p14:creationId xmlns:p14="http://schemas.microsoft.com/office/powerpoint/2010/main" val="172749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77850" y="273050"/>
            <a:ext cx="8832850" cy="869950"/>
          </a:xfrm>
        </p:spPr>
        <p:txBody>
          <a:bodyPr/>
          <a:lstStyle>
            <a:lvl1pPr>
              <a:defRPr/>
            </a:lvl1pPr>
          </a:lstStyle>
          <a:p>
            <a:r>
              <a:rPr lang="zh-TW" altLang="en-US"/>
              <a:t>按一下以編輯母片標題樣式</a:t>
            </a:r>
            <a:endParaRPr lang="en-US"/>
          </a:p>
        </p:txBody>
      </p:sp>
      <p:sp>
        <p:nvSpPr>
          <p:cNvPr id="11" name="內容版面配置區 10"/>
          <p:cNvSpPr>
            <a:spLocks noGrp="1"/>
          </p:cNvSpPr>
          <p:nvPr>
            <p:ph sz="quarter" idx="2"/>
          </p:nvPr>
        </p:nvSpPr>
        <p:spPr>
          <a:xfrm>
            <a:off x="66040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520065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6" name="文字版面配置區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15" name="文字版面配置區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3" name="日期版面配置區 9">
            <a:extLst>
              <a:ext uri="{FF2B5EF4-FFF2-40B4-BE49-F238E27FC236}">
                <a16:creationId xmlns:a16="http://schemas.microsoft.com/office/drawing/2014/main" id="{57178EFC-1DDA-BF1E-A62B-EADE6FC05A8F}"/>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11">
            <a:extLst>
              <a:ext uri="{FF2B5EF4-FFF2-40B4-BE49-F238E27FC236}">
                <a16:creationId xmlns:a16="http://schemas.microsoft.com/office/drawing/2014/main" id="{F33B31DF-838E-41F1-18E3-8CB27D02D32A}"/>
              </a:ext>
            </a:extLst>
          </p:cNvPr>
          <p:cNvSpPr>
            <a:spLocks noGrp="1"/>
          </p:cNvSpPr>
          <p:nvPr>
            <p:ph type="sldNum" sz="quarter" idx="11"/>
          </p:nvPr>
        </p:nvSpPr>
        <p:spPr/>
        <p:txBody>
          <a:bodyPr/>
          <a:lstStyle>
            <a:lvl1pPr>
              <a:defRPr/>
            </a:lvl1pPr>
          </a:lstStyle>
          <a:p>
            <a:pPr>
              <a:defRPr/>
            </a:pPr>
            <a:fld id="{238B1569-729C-4A3D-BE2D-11B8DBDB5CF1}" type="slidenum">
              <a:rPr lang="en-US" altLang="zh-TW"/>
              <a:pPr>
                <a:defRPr/>
              </a:pPr>
              <a:t>‹#›</a:t>
            </a:fld>
            <a:endParaRPr lang="en-US" altLang="zh-TW"/>
          </a:p>
        </p:txBody>
      </p:sp>
      <p:sp>
        <p:nvSpPr>
          <p:cNvPr id="5" name="頁尾版面配置區 13">
            <a:extLst>
              <a:ext uri="{FF2B5EF4-FFF2-40B4-BE49-F238E27FC236}">
                <a16:creationId xmlns:a16="http://schemas.microsoft.com/office/drawing/2014/main" id="{CD31BC25-1306-B785-CD6D-BA7E5F1176B3}"/>
              </a:ext>
            </a:extLst>
          </p:cNvPr>
          <p:cNvSpPr>
            <a:spLocks noGrp="1"/>
          </p:cNvSpPr>
          <p:nvPr>
            <p:ph type="ftr" sz="quarter" idx="12"/>
          </p:nvPr>
        </p:nvSpPr>
        <p:spPr/>
        <p:txBody>
          <a:bodyPr/>
          <a:lstStyle>
            <a:lvl1pPr>
              <a:defRPr/>
            </a:lvl1pPr>
          </a:lstStyle>
          <a:p>
            <a:pPr>
              <a:defRPr/>
            </a:pPr>
            <a:fld id="{8C2FABE4-BAC7-46E9-8348-96DA0AEE63A1}" type="slidenum">
              <a:rPr lang="en-US" altLang="zh-TW"/>
              <a:pPr>
                <a:defRPr/>
              </a:pPr>
              <a:t>‹#›</a:t>
            </a:fld>
            <a:endParaRPr lang="en-US" altLang="zh-TW"/>
          </a:p>
        </p:txBody>
      </p:sp>
    </p:spTree>
    <p:extLst>
      <p:ext uri="{BB962C8B-B14F-4D97-AF65-F5344CB8AC3E}">
        <p14:creationId xmlns:p14="http://schemas.microsoft.com/office/powerpoint/2010/main" val="132642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4DC8F8AD-46EF-2085-0699-E092CAC8645C}"/>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1E2DCE2A-9C21-864B-8840-648EAFE21DCA}"/>
              </a:ext>
            </a:extLst>
          </p:cNvPr>
          <p:cNvSpPr>
            <a:spLocks noGrp="1"/>
          </p:cNvSpPr>
          <p:nvPr>
            <p:ph type="ftr" sz="quarter" idx="11"/>
          </p:nvPr>
        </p:nvSpPr>
        <p:spPr/>
        <p:txBody>
          <a:bodyPr/>
          <a:lstStyle>
            <a:lvl1pPr>
              <a:defRPr/>
            </a:lvl1pPr>
          </a:lstStyle>
          <a:p>
            <a:pPr>
              <a:defRPr/>
            </a:pPr>
            <a:fld id="{28820DCC-7F9A-4ED7-B032-899E9E1DE1AB}"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BC06305C-E35F-3444-179E-4FF344F6E477}"/>
              </a:ext>
            </a:extLst>
          </p:cNvPr>
          <p:cNvSpPr>
            <a:spLocks noGrp="1"/>
          </p:cNvSpPr>
          <p:nvPr>
            <p:ph type="sldNum" sz="quarter" idx="12"/>
          </p:nvPr>
        </p:nvSpPr>
        <p:spPr/>
        <p:txBody>
          <a:bodyPr/>
          <a:lstStyle>
            <a:lvl1pPr>
              <a:defRPr/>
            </a:lvl1pPr>
          </a:lstStyle>
          <a:p>
            <a:pPr>
              <a:defRPr/>
            </a:pPr>
            <a:fld id="{CDAE5D50-435E-4E62-B1E1-7CDCF1F398C0}" type="slidenum">
              <a:rPr lang="en-US" altLang="zh-TW"/>
              <a:pPr>
                <a:defRPr/>
              </a:pPr>
              <a:t>‹#›</a:t>
            </a:fld>
            <a:endParaRPr lang="en-US" altLang="zh-TW"/>
          </a:p>
        </p:txBody>
      </p:sp>
    </p:spTree>
    <p:extLst>
      <p:ext uri="{BB962C8B-B14F-4D97-AF65-F5344CB8AC3E}">
        <p14:creationId xmlns:p14="http://schemas.microsoft.com/office/powerpoint/2010/main" val="107933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BBD036-6A1B-BBB7-C9C2-1C110F456F8A}"/>
              </a:ext>
            </a:extLst>
          </p:cNvPr>
          <p:cNvSpPr>
            <a:spLocks noGrp="1"/>
          </p:cNvSpPr>
          <p:nvPr>
            <p:ph type="dt" sz="half" idx="10"/>
          </p:nvPr>
        </p:nvSpPr>
        <p:spPr/>
        <p:txBody>
          <a:bodyPr/>
          <a:lstStyle>
            <a:lvl1pPr>
              <a:defRPr/>
            </a:lvl1pPr>
          </a:lstStyle>
          <a:p>
            <a:pPr>
              <a:defRPr/>
            </a:pPr>
            <a:endParaRPr lang="en-US" altLang="zh-TW"/>
          </a:p>
        </p:txBody>
      </p:sp>
      <p:sp>
        <p:nvSpPr>
          <p:cNvPr id="3" name="頁尾版面配置區 2">
            <a:extLst>
              <a:ext uri="{FF2B5EF4-FFF2-40B4-BE49-F238E27FC236}">
                <a16:creationId xmlns:a16="http://schemas.microsoft.com/office/drawing/2014/main" id="{29F69CA6-F9CC-B3FC-AB0E-980DEA7633CB}"/>
              </a:ext>
            </a:extLst>
          </p:cNvPr>
          <p:cNvSpPr>
            <a:spLocks noGrp="1"/>
          </p:cNvSpPr>
          <p:nvPr>
            <p:ph type="ftr" sz="quarter" idx="11"/>
          </p:nvPr>
        </p:nvSpPr>
        <p:spPr/>
        <p:txBody>
          <a:bodyPr/>
          <a:lstStyle>
            <a:lvl1pPr>
              <a:defRPr/>
            </a:lvl1pPr>
          </a:lstStyle>
          <a:p>
            <a:pPr>
              <a:defRPr/>
            </a:pPr>
            <a:fld id="{81E84D65-B96A-4C41-AEC2-BE253DB1319B}" type="slidenum">
              <a:rPr lang="en-US" altLang="zh-TW"/>
              <a:pPr>
                <a:defRPr/>
              </a:pPr>
              <a:t>‹#›</a:t>
            </a:fld>
            <a:endParaRPr lang="en-US" altLang="zh-TW"/>
          </a:p>
        </p:txBody>
      </p:sp>
      <p:sp>
        <p:nvSpPr>
          <p:cNvPr id="4" name="投影片編號版面配置區 3">
            <a:extLst>
              <a:ext uri="{FF2B5EF4-FFF2-40B4-BE49-F238E27FC236}">
                <a16:creationId xmlns:a16="http://schemas.microsoft.com/office/drawing/2014/main" id="{301ED4E9-AB21-15C1-EAFD-C124D91A06EC}"/>
              </a:ext>
            </a:extLst>
          </p:cNvPr>
          <p:cNvSpPr>
            <a:spLocks noGrp="1"/>
          </p:cNvSpPr>
          <p:nvPr>
            <p:ph type="sldNum" sz="quarter" idx="12"/>
          </p:nvPr>
        </p:nvSpPr>
        <p:spPr>
          <a:xfrm>
            <a:off x="0" y="6248400"/>
            <a:ext cx="577850" cy="381000"/>
          </a:xfrm>
        </p:spPr>
        <p:txBody>
          <a:bodyPr/>
          <a:lstStyle>
            <a:lvl1pPr>
              <a:defRPr>
                <a:solidFill>
                  <a:schemeClr val="tx2"/>
                </a:solidFill>
              </a:defRPr>
            </a:lvl1pPr>
          </a:lstStyle>
          <a:p>
            <a:pPr>
              <a:defRPr/>
            </a:pPr>
            <a:fld id="{4F4FB60C-8E9F-420B-BE88-96EDB5764584}" type="slidenum">
              <a:rPr lang="en-US" altLang="zh-TW"/>
              <a:pPr>
                <a:defRPr/>
              </a:pPr>
              <a:t>‹#›</a:t>
            </a:fld>
            <a:endParaRPr lang="en-US" altLang="zh-TW"/>
          </a:p>
        </p:txBody>
      </p:sp>
    </p:spTree>
    <p:extLst>
      <p:ext uri="{BB962C8B-B14F-4D97-AF65-F5344CB8AC3E}">
        <p14:creationId xmlns:p14="http://schemas.microsoft.com/office/powerpoint/2010/main" val="2998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60400" y="273050"/>
            <a:ext cx="8750300" cy="869950"/>
          </a:xfrm>
        </p:spPr>
        <p:txBody>
          <a:bodyPr/>
          <a:lstStyle>
            <a:lvl1pPr algn="l">
              <a:buNone/>
              <a:defRPr sz="4400" b="0"/>
            </a:lvl1pPr>
          </a:lstStyle>
          <a:p>
            <a:r>
              <a:rPr lang="zh-TW" altLang="en-US"/>
              <a:t>按一下以編輯母片標題樣式</a:t>
            </a:r>
            <a:endParaRPr lang="en-US"/>
          </a:p>
        </p:txBody>
      </p:sp>
      <p:sp>
        <p:nvSpPr>
          <p:cNvPr id="3" name="文字版面配置區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9" name="內容版面配置區 8"/>
          <p:cNvSpPr>
            <a:spLocks noGrp="1"/>
          </p:cNvSpPr>
          <p:nvPr>
            <p:ph sz="quarter" idx="1"/>
          </p:nvPr>
        </p:nvSpPr>
        <p:spPr>
          <a:xfrm>
            <a:off x="2559050" y="1752600"/>
            <a:ext cx="6934200" cy="4419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31C49EEB-EEC9-A173-7DAB-085303650345}"/>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FB6056EA-E124-0589-2395-8EAF9EE5C9FA}"/>
              </a:ext>
            </a:extLst>
          </p:cNvPr>
          <p:cNvSpPr>
            <a:spLocks noGrp="1"/>
          </p:cNvSpPr>
          <p:nvPr>
            <p:ph type="ftr" sz="quarter" idx="11"/>
          </p:nvPr>
        </p:nvSpPr>
        <p:spPr/>
        <p:txBody>
          <a:bodyPr/>
          <a:lstStyle>
            <a:lvl1pPr>
              <a:defRPr/>
            </a:lvl1pPr>
          </a:lstStyle>
          <a:p>
            <a:pPr>
              <a:defRPr/>
            </a:pPr>
            <a:fld id="{B5F820F7-0EDF-464E-B39B-51CD0F13F533}"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896AA926-535E-5227-B4E5-E8AA99BE8E73}"/>
              </a:ext>
            </a:extLst>
          </p:cNvPr>
          <p:cNvSpPr>
            <a:spLocks noGrp="1"/>
          </p:cNvSpPr>
          <p:nvPr>
            <p:ph type="sldNum" sz="quarter" idx="12"/>
          </p:nvPr>
        </p:nvSpPr>
        <p:spPr/>
        <p:txBody>
          <a:bodyPr/>
          <a:lstStyle>
            <a:lvl1pPr>
              <a:defRPr/>
            </a:lvl1pPr>
          </a:lstStyle>
          <a:p>
            <a:pPr>
              <a:defRPr/>
            </a:pPr>
            <a:fld id="{46A9A0D6-1B77-40AB-8185-F1A386A8B14D}" type="slidenum">
              <a:rPr lang="en-US" altLang="zh-TW"/>
              <a:pPr>
                <a:defRPr/>
              </a:pPr>
              <a:t>‹#›</a:t>
            </a:fld>
            <a:endParaRPr lang="en-US" altLang="zh-TW"/>
          </a:p>
        </p:txBody>
      </p:sp>
    </p:spTree>
    <p:extLst>
      <p:ext uri="{BB962C8B-B14F-4D97-AF65-F5344CB8AC3E}">
        <p14:creationId xmlns:p14="http://schemas.microsoft.com/office/powerpoint/2010/main" val="384113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F9A3B5F-B258-03FC-D80D-9462B493576C}"/>
              </a:ext>
            </a:extLst>
          </p:cNvPr>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DB74F1F9-73C3-0F75-F4D3-A44E4D4DA314}"/>
              </a:ext>
            </a:extLst>
          </p:cNvPr>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矩形 6">
            <a:extLst>
              <a:ext uri="{FF2B5EF4-FFF2-40B4-BE49-F238E27FC236}">
                <a16:creationId xmlns:a16="http://schemas.microsoft.com/office/drawing/2014/main" id="{0141F04B-8367-A270-9EEA-49A32397399E}"/>
              </a:ext>
            </a:extLst>
          </p:cNvPr>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F8C6E65F-6329-8899-6AB5-E0BD0EC11A5F}"/>
              </a:ext>
            </a:extLst>
          </p:cNvPr>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文字版面配置區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2" name="標題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9" name="日期版面配置區 11">
            <a:extLst>
              <a:ext uri="{FF2B5EF4-FFF2-40B4-BE49-F238E27FC236}">
                <a16:creationId xmlns:a16="http://schemas.microsoft.com/office/drawing/2014/main" id="{BD91F8B6-9C33-38C4-582D-94AB8BF440D1}"/>
              </a:ext>
            </a:extLst>
          </p:cNvPr>
          <p:cNvSpPr>
            <a:spLocks noGrp="1"/>
          </p:cNvSpPr>
          <p:nvPr>
            <p:ph type="dt" sz="half" idx="10"/>
          </p:nvPr>
        </p:nvSpPr>
        <p:spPr>
          <a:xfrm>
            <a:off x="6769100" y="6248400"/>
            <a:ext cx="2889250" cy="365125"/>
          </a:xfrm>
        </p:spPr>
        <p:txBody>
          <a:bodyPr rtlCol="0"/>
          <a:lstStyle>
            <a:lvl1pPr>
              <a:defRPr/>
            </a:lvl1pPr>
          </a:lstStyle>
          <a:p>
            <a:pPr>
              <a:defRPr/>
            </a:pPr>
            <a:endParaRPr lang="en-US" altLang="zh-TW"/>
          </a:p>
        </p:txBody>
      </p:sp>
      <p:sp>
        <p:nvSpPr>
          <p:cNvPr id="10" name="投影片編號版面配置區 12">
            <a:extLst>
              <a:ext uri="{FF2B5EF4-FFF2-40B4-BE49-F238E27FC236}">
                <a16:creationId xmlns:a16="http://schemas.microsoft.com/office/drawing/2014/main" id="{A02D3838-CCFE-A073-FFF5-91920CD90D49}"/>
              </a:ext>
            </a:extLst>
          </p:cNvPr>
          <p:cNvSpPr>
            <a:spLocks noGrp="1"/>
          </p:cNvSpPr>
          <p:nvPr>
            <p:ph type="sldNum" sz="quarter" idx="11"/>
          </p:nvPr>
        </p:nvSpPr>
        <p:spPr>
          <a:xfrm>
            <a:off x="0" y="4667250"/>
            <a:ext cx="1568450" cy="663575"/>
          </a:xfrm>
        </p:spPr>
        <p:txBody>
          <a:bodyPr/>
          <a:lstStyle>
            <a:lvl1pPr>
              <a:defRPr sz="2800"/>
            </a:lvl1pPr>
          </a:lstStyle>
          <a:p>
            <a:pPr>
              <a:defRPr/>
            </a:pPr>
            <a:fld id="{886F609A-CECF-46E4-A12B-FBC75DDCBB94}" type="slidenum">
              <a:rPr lang="en-US" altLang="zh-TW"/>
              <a:pPr>
                <a:defRPr/>
              </a:pPr>
              <a:t>‹#›</a:t>
            </a:fld>
            <a:endParaRPr lang="en-US" altLang="zh-TW"/>
          </a:p>
        </p:txBody>
      </p:sp>
      <p:sp>
        <p:nvSpPr>
          <p:cNvPr id="11" name="頁尾版面配置區 13">
            <a:extLst>
              <a:ext uri="{FF2B5EF4-FFF2-40B4-BE49-F238E27FC236}">
                <a16:creationId xmlns:a16="http://schemas.microsoft.com/office/drawing/2014/main" id="{8736A23B-5FAF-6D8C-7BEE-C302A59A56F3}"/>
              </a:ext>
            </a:extLst>
          </p:cNvPr>
          <p:cNvSpPr>
            <a:spLocks noGrp="1"/>
          </p:cNvSpPr>
          <p:nvPr>
            <p:ph type="ftr" sz="quarter" idx="12"/>
          </p:nvPr>
        </p:nvSpPr>
        <p:spPr>
          <a:xfrm>
            <a:off x="1733550" y="6248400"/>
            <a:ext cx="4953000" cy="365125"/>
          </a:xfrm>
        </p:spPr>
        <p:txBody>
          <a:bodyPr/>
          <a:lstStyle>
            <a:lvl1pPr>
              <a:defRPr/>
            </a:lvl1pPr>
          </a:lstStyle>
          <a:p>
            <a:pPr>
              <a:defRPr/>
            </a:pPr>
            <a:fld id="{150DC428-1366-4EA3-A6D1-DC7A70F3FD5F}" type="slidenum">
              <a:rPr lang="en-US" altLang="zh-TW"/>
              <a:pPr>
                <a:defRPr/>
              </a:pPr>
              <a:t>‹#›</a:t>
            </a:fld>
            <a:endParaRPr lang="en-US" altLang="zh-TW"/>
          </a:p>
        </p:txBody>
      </p:sp>
    </p:spTree>
    <p:extLst>
      <p:ext uri="{BB962C8B-B14F-4D97-AF65-F5344CB8AC3E}">
        <p14:creationId xmlns:p14="http://schemas.microsoft.com/office/powerpoint/2010/main" val="34423778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a:extLst>
              <a:ext uri="{FF2B5EF4-FFF2-40B4-BE49-F238E27FC236}">
                <a16:creationId xmlns:a16="http://schemas.microsoft.com/office/drawing/2014/main" id="{24015C52-8640-3C75-802D-F7B192FDA72D}"/>
              </a:ext>
            </a:extLst>
          </p:cNvPr>
          <p:cNvSpPr>
            <a:spLocks noGrp="1"/>
          </p:cNvSpPr>
          <p:nvPr>
            <p:ph type="title"/>
          </p:nvPr>
        </p:nvSpPr>
        <p:spPr bwMode="auto">
          <a:xfrm>
            <a:off x="660400" y="228600"/>
            <a:ext cx="883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文字版面配置區 12">
            <a:extLst>
              <a:ext uri="{FF2B5EF4-FFF2-40B4-BE49-F238E27FC236}">
                <a16:creationId xmlns:a16="http://schemas.microsoft.com/office/drawing/2014/main" id="{5E66349F-F995-8E64-6705-4126E25D5F84}"/>
              </a:ext>
            </a:extLst>
          </p:cNvPr>
          <p:cNvSpPr>
            <a:spLocks noGrp="1"/>
          </p:cNvSpPr>
          <p:nvPr>
            <p:ph type="body" idx="1"/>
          </p:nvPr>
        </p:nvSpPr>
        <p:spPr bwMode="auto">
          <a:xfrm>
            <a:off x="663575" y="1600200"/>
            <a:ext cx="8832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52D9254C-98E7-28E8-34AB-1F15CCE6C78C}"/>
              </a:ext>
            </a:extLst>
          </p:cNvPr>
          <p:cNvSpPr>
            <a:spLocks noGrp="1"/>
          </p:cNvSpPr>
          <p:nvPr>
            <p:ph type="dt" sz="half" idx="2"/>
          </p:nvPr>
        </p:nvSpPr>
        <p:spPr>
          <a:xfrm>
            <a:off x="6604000" y="6248400"/>
            <a:ext cx="2889250" cy="365125"/>
          </a:xfrm>
          <a:prstGeom prst="rect">
            <a:avLst/>
          </a:prstGeom>
        </p:spPr>
        <p:txBody>
          <a:bodyPr vert="horz" anchor="ctr" anchorCtr="0"/>
          <a:lstStyle>
            <a:lvl1pPr algn="l" eaLnBrk="1" latinLnBrk="0" hangingPunct="1">
              <a:defRPr kumimoji="0" sz="1400">
                <a:solidFill>
                  <a:schemeClr val="tx2"/>
                </a:solidFill>
                <a:latin typeface="Arial" pitchFamily="34" charset="0"/>
              </a:defRPr>
            </a:lvl1pPr>
          </a:lstStyle>
          <a:p>
            <a:pPr>
              <a:defRPr/>
            </a:pPr>
            <a:endParaRPr lang="en-US" altLang="zh-TW"/>
          </a:p>
        </p:txBody>
      </p:sp>
      <p:sp>
        <p:nvSpPr>
          <p:cNvPr id="3" name="頁尾版面配置區 2">
            <a:extLst>
              <a:ext uri="{FF2B5EF4-FFF2-40B4-BE49-F238E27FC236}">
                <a16:creationId xmlns:a16="http://schemas.microsoft.com/office/drawing/2014/main" id="{C8033A13-CA54-3B2D-854B-2CCD6FBFFAE5}"/>
              </a:ext>
            </a:extLst>
          </p:cNvPr>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400">
                <a:solidFill>
                  <a:schemeClr val="tx2"/>
                </a:solidFill>
              </a:defRPr>
            </a:lvl1pPr>
          </a:lstStyle>
          <a:p>
            <a:pPr>
              <a:defRPr/>
            </a:pPr>
            <a:fld id="{37843A5E-F4BA-41BA-B0AA-B90273AE819F}" type="slidenum">
              <a:rPr lang="en-US" altLang="zh-TW"/>
              <a:pPr>
                <a:defRPr/>
              </a:pPr>
              <a:t>‹#›</a:t>
            </a:fld>
            <a:endParaRPr lang="en-US" altLang="zh-TW"/>
          </a:p>
        </p:txBody>
      </p:sp>
      <p:sp>
        <p:nvSpPr>
          <p:cNvPr id="7" name="矩形 6">
            <a:extLst>
              <a:ext uri="{FF2B5EF4-FFF2-40B4-BE49-F238E27FC236}">
                <a16:creationId xmlns:a16="http://schemas.microsoft.com/office/drawing/2014/main" id="{7FDCCAF7-51A8-81DD-AA80-6C241E89003E}"/>
              </a:ext>
            </a:extLst>
          </p:cNvPr>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482B98A6-4EBD-ACC8-7745-75B90EB1BB1A}"/>
              </a:ext>
            </a:extLst>
          </p:cNvPr>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矩形 8">
            <a:extLst>
              <a:ext uri="{FF2B5EF4-FFF2-40B4-BE49-F238E27FC236}">
                <a16:creationId xmlns:a16="http://schemas.microsoft.com/office/drawing/2014/main" id="{D54EE937-E529-C061-CD28-6B883B6C39B3}"/>
              </a:ext>
            </a:extLst>
          </p:cNvPr>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投影片編號版面配置區 22">
            <a:extLst>
              <a:ext uri="{FF2B5EF4-FFF2-40B4-BE49-F238E27FC236}">
                <a16:creationId xmlns:a16="http://schemas.microsoft.com/office/drawing/2014/main" id="{96F457C8-12C8-300B-9559-DCBED2ED8224}"/>
              </a:ext>
            </a:extLst>
          </p:cNvPr>
          <p:cNvSpPr>
            <a:spLocks noGrp="1"/>
          </p:cNvSpPr>
          <p:nvPr>
            <p:ph type="sldNum" sz="quarter" idx="4"/>
          </p:nvPr>
        </p:nvSpPr>
        <p:spPr>
          <a:xfrm>
            <a:off x="0" y="1271588"/>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a:solidFill>
                  <a:srgbClr val="FFFFFF"/>
                </a:solidFill>
              </a:defRPr>
            </a:lvl1pPr>
          </a:lstStyle>
          <a:p>
            <a:pPr>
              <a:defRPr/>
            </a:pPr>
            <a:fld id="{1BF098A6-5D4D-4BCC-8F69-F22B15AC1EB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893" r:id="rId1"/>
    <p:sldLayoutId id="2147483889" r:id="rId2"/>
    <p:sldLayoutId id="2147483894" r:id="rId3"/>
    <p:sldLayoutId id="2147483895" r:id="rId4"/>
    <p:sldLayoutId id="2147483896" r:id="rId5"/>
    <p:sldLayoutId id="2147483890" r:id="rId6"/>
    <p:sldLayoutId id="2147483897" r:id="rId7"/>
    <p:sldLayoutId id="2147483891" r:id="rId8"/>
    <p:sldLayoutId id="2147483898" r:id="rId9"/>
    <p:sldLayoutId id="2147483892" r:id="rId10"/>
    <p:sldLayoutId id="2147483899"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ea typeface="微軟正黑體" pitchFamily="34" charset="-120"/>
        </a:defRPr>
      </a:lvl2pPr>
      <a:lvl3pPr algn="l" rtl="0" eaLnBrk="0" fontAlgn="base" hangingPunct="0">
        <a:spcBef>
          <a:spcPct val="0"/>
        </a:spcBef>
        <a:spcAft>
          <a:spcPct val="0"/>
        </a:spcAft>
        <a:defRPr sz="4400">
          <a:solidFill>
            <a:schemeClr val="tx2"/>
          </a:solidFill>
          <a:latin typeface="Tw Cen MT" pitchFamily="34" charset="0"/>
          <a:ea typeface="微軟正黑體" pitchFamily="34" charset="-120"/>
        </a:defRPr>
      </a:lvl3pPr>
      <a:lvl4pPr algn="l" rtl="0" eaLnBrk="0" fontAlgn="base" hangingPunct="0">
        <a:spcBef>
          <a:spcPct val="0"/>
        </a:spcBef>
        <a:spcAft>
          <a:spcPct val="0"/>
        </a:spcAft>
        <a:defRPr sz="4400">
          <a:solidFill>
            <a:schemeClr val="tx2"/>
          </a:solidFill>
          <a:latin typeface="Tw Cen MT" pitchFamily="34" charset="0"/>
          <a:ea typeface="微軟正黑體" pitchFamily="34" charset="-120"/>
        </a:defRPr>
      </a:lvl4pPr>
      <a:lvl5pPr algn="l" rtl="0" eaLnBrk="0" fontAlgn="base" hangingPunct="0">
        <a:spcBef>
          <a:spcPct val="0"/>
        </a:spcBef>
        <a:spcAft>
          <a:spcPct val="0"/>
        </a:spcAft>
        <a:defRPr sz="4400">
          <a:solidFill>
            <a:schemeClr val="tx2"/>
          </a:solidFill>
          <a:latin typeface="Tw Cen MT" pitchFamily="34" charset="0"/>
          <a:ea typeface="微軟正黑體" pitchFamily="34" charset="-120"/>
        </a:defRPr>
      </a:lvl5pPr>
      <a:lvl6pPr marL="457200" algn="l" rtl="0" fontAlgn="base">
        <a:spcBef>
          <a:spcPct val="0"/>
        </a:spcBef>
        <a:spcAft>
          <a:spcPct val="0"/>
        </a:spcAft>
        <a:defRPr sz="4400">
          <a:solidFill>
            <a:schemeClr val="tx2"/>
          </a:solidFill>
          <a:latin typeface="Tw Cen MT" pitchFamily="34" charset="0"/>
          <a:ea typeface="微軟正黑體" pitchFamily="34" charset="-120"/>
        </a:defRPr>
      </a:lvl6pPr>
      <a:lvl7pPr marL="914400" algn="l" rtl="0" fontAlgn="base">
        <a:spcBef>
          <a:spcPct val="0"/>
        </a:spcBef>
        <a:spcAft>
          <a:spcPct val="0"/>
        </a:spcAft>
        <a:defRPr sz="4400">
          <a:solidFill>
            <a:schemeClr val="tx2"/>
          </a:solidFill>
          <a:latin typeface="Tw Cen MT" pitchFamily="34" charset="0"/>
          <a:ea typeface="微軟正黑體" pitchFamily="34" charset="-120"/>
        </a:defRPr>
      </a:lvl7pPr>
      <a:lvl8pPr marL="1371600" algn="l" rtl="0" fontAlgn="base">
        <a:spcBef>
          <a:spcPct val="0"/>
        </a:spcBef>
        <a:spcAft>
          <a:spcPct val="0"/>
        </a:spcAft>
        <a:defRPr sz="4400">
          <a:solidFill>
            <a:schemeClr val="tx2"/>
          </a:solidFill>
          <a:latin typeface="Tw Cen MT" pitchFamily="34" charset="0"/>
          <a:ea typeface="微軟正黑體" pitchFamily="34" charset="-120"/>
        </a:defRPr>
      </a:lvl8pPr>
      <a:lvl9pPr marL="1828800" algn="l" rtl="0" fontAlgn="base">
        <a:spcBef>
          <a:spcPct val="0"/>
        </a:spcBef>
        <a:spcAft>
          <a:spcPct val="0"/>
        </a:spcAft>
        <a:defRPr sz="44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7B936F1A-4DD8-C89F-FAD6-BE6AE0162836}"/>
              </a:ext>
            </a:extLst>
          </p:cNvPr>
          <p:cNvSpPr>
            <a:spLocks noGrp="1" noChangeArrowheads="1"/>
          </p:cNvSpPr>
          <p:nvPr>
            <p:ph type="ctrTitle"/>
          </p:nvPr>
        </p:nvSpPr>
        <p:spPr>
          <a:xfrm>
            <a:off x="2505075" y="1557338"/>
            <a:ext cx="6840413" cy="1828800"/>
          </a:xfrm>
        </p:spPr>
        <p:txBody>
          <a:bodyPr>
            <a:noAutofit/>
          </a:bodyPr>
          <a:lstStyle/>
          <a:p>
            <a:pPr eaLnBrk="1" fontAlgn="auto" hangingPunct="1">
              <a:spcAft>
                <a:spcPts val="0"/>
              </a:spcAft>
              <a:defRPr/>
            </a:pPr>
            <a:r>
              <a:rPr lang="en-US" altLang="zh-TW" sz="2400" b="1" dirty="0">
                <a:solidFill>
                  <a:srgbClr val="FFFFFF"/>
                </a:solidFill>
              </a:rPr>
              <a:t>Embedded Real-Time Object Detection in Disposable Cardboard UAVs for Special</a:t>
            </a:r>
            <a:r>
              <a:rPr lang="en-US" altLang="zh-CN" sz="2400" b="1" dirty="0">
                <a:solidFill>
                  <a:srgbClr val="FFFFFF"/>
                </a:solidFill>
              </a:rPr>
              <a:t>ized</a:t>
            </a:r>
            <a:r>
              <a:rPr lang="en-US" altLang="zh-TW" sz="2400" b="1" dirty="0">
                <a:solidFill>
                  <a:srgbClr val="FFFFFF"/>
                </a:solidFill>
              </a:rPr>
              <a:t> Defense Operations</a:t>
            </a:r>
            <a:br>
              <a:rPr lang="en-US" altLang="zh-TW" sz="2400" b="1" dirty="0">
                <a:solidFill>
                  <a:srgbClr val="FFFFFF"/>
                </a:solidFill>
              </a:rPr>
            </a:br>
            <a:br>
              <a:rPr lang="en-US" altLang="zh-TW" sz="2400" b="1" dirty="0">
                <a:solidFill>
                  <a:srgbClr val="FFFFFF"/>
                </a:solidFill>
              </a:rPr>
            </a:br>
            <a:r>
              <a:rPr lang="zh-CN" altLang="en-US" sz="2400" b="1" dirty="0">
                <a:solidFill>
                  <a:srgbClr val="FFFFFF"/>
                </a:solidFill>
                <a:latin typeface="STFangsong" panose="02010600040101010101" pitchFamily="2" charset="-122"/>
                <a:ea typeface="STFangsong" panose="02010600040101010101" pitchFamily="2" charset="-122"/>
              </a:rPr>
              <a:t>使用在單次國防任務的</a:t>
            </a:r>
            <a:r>
              <a:rPr lang="zh-TW" altLang="en-US" sz="2400" b="1" dirty="0">
                <a:solidFill>
                  <a:srgbClr val="FFFFFF"/>
                </a:solidFill>
                <a:latin typeface="STFangsong" panose="02010600040101010101" pitchFamily="2" charset="-122"/>
                <a:ea typeface="STFangsong" panose="02010600040101010101" pitchFamily="2" charset="-122"/>
              </a:rPr>
              <a:t>嵌入式實時</a:t>
            </a:r>
            <a:r>
              <a:rPr lang="zh-CN" altLang="en-US" sz="2400" b="1" dirty="0">
                <a:solidFill>
                  <a:srgbClr val="FFFFFF"/>
                </a:solidFill>
                <a:latin typeface="STFangsong" panose="02010600040101010101" pitchFamily="2" charset="-122"/>
                <a:ea typeface="STFangsong" panose="02010600040101010101" pitchFamily="2" charset="-122"/>
              </a:rPr>
              <a:t>物件偵測</a:t>
            </a:r>
            <a:br>
              <a:rPr lang="en-US" altLang="zh-CN" sz="2400" b="1" dirty="0">
                <a:solidFill>
                  <a:srgbClr val="FFFFFF"/>
                </a:solidFill>
                <a:latin typeface="STFangsong" panose="02010600040101010101" pitchFamily="2" charset="-122"/>
                <a:ea typeface="STFangsong" panose="02010600040101010101" pitchFamily="2" charset="-122"/>
              </a:rPr>
            </a:br>
            <a:r>
              <a:rPr lang="zh-TW" altLang="en-US" sz="2400" b="1" dirty="0">
                <a:solidFill>
                  <a:srgbClr val="FFFFFF"/>
                </a:solidFill>
                <a:latin typeface="STFangsong" panose="02010600040101010101" pitchFamily="2" charset="-122"/>
                <a:ea typeface="STFangsong" panose="02010600040101010101" pitchFamily="2" charset="-122"/>
              </a:rPr>
              <a:t>紙板無人飛行器</a:t>
            </a:r>
          </a:p>
        </p:txBody>
      </p:sp>
      <p:sp>
        <p:nvSpPr>
          <p:cNvPr id="11267" name="Rectangle 3">
            <a:extLst>
              <a:ext uri="{FF2B5EF4-FFF2-40B4-BE49-F238E27FC236}">
                <a16:creationId xmlns:a16="http://schemas.microsoft.com/office/drawing/2014/main" id="{9BAB0DB9-1066-0FC5-D585-65A81EDFDD70}"/>
              </a:ext>
            </a:extLst>
          </p:cNvPr>
          <p:cNvSpPr>
            <a:spLocks noGrp="1"/>
          </p:cNvSpPr>
          <p:nvPr>
            <p:ph type="subTitle" idx="1"/>
          </p:nvPr>
        </p:nvSpPr>
        <p:spPr>
          <a:xfrm>
            <a:off x="2559050" y="3789363"/>
            <a:ext cx="7264400" cy="1290637"/>
          </a:xfrm>
        </p:spPr>
        <p:txBody>
          <a:bodyPr>
            <a:normAutofit fontScale="92500" lnSpcReduction="20000"/>
          </a:bodyPr>
          <a:lstStyle/>
          <a:p>
            <a:pPr eaLnBrk="1" hangingPunct="1">
              <a:tabLst>
                <a:tab pos="898525" algn="l"/>
              </a:tabLst>
              <a:defRPr/>
            </a:pPr>
            <a:r>
              <a:rPr lang="zh-TW" altLang="en-US" sz="1800" dirty="0">
                <a:latin typeface="標楷體" panose="03000509000000000000" pitchFamily="65" charset="-120"/>
              </a:rPr>
              <a:t>報告人</a:t>
            </a:r>
            <a:r>
              <a:rPr lang="en-US" altLang="zh-TW" sz="1800" dirty="0">
                <a:latin typeface="標楷體" panose="03000509000000000000" pitchFamily="65" charset="-120"/>
              </a:rPr>
              <a:t>	</a:t>
            </a:r>
            <a:r>
              <a:rPr lang="zh-CN" altLang="en-US" sz="1800" dirty="0">
                <a:latin typeface="標楷體" panose="03000509000000000000" pitchFamily="65" charset="-120"/>
              </a:rPr>
              <a:t>：傅敬堯</a:t>
            </a:r>
            <a:endParaRPr lang="en-US" altLang="zh-TW" sz="1800" dirty="0">
              <a:latin typeface="標楷體" panose="03000509000000000000" pitchFamily="65" charset="-120"/>
            </a:endParaRPr>
          </a:p>
          <a:p>
            <a:pPr eaLnBrk="1" hangingPunct="1">
              <a:tabLst>
                <a:tab pos="898525" algn="l"/>
              </a:tabLst>
              <a:defRPr/>
            </a:pPr>
            <a:r>
              <a:rPr lang="zh-TW" altLang="en-US" sz="1800" dirty="0">
                <a:latin typeface="標楷體" panose="03000509000000000000" pitchFamily="65" charset="-120"/>
              </a:rPr>
              <a:t>組員</a:t>
            </a:r>
            <a:r>
              <a:rPr lang="en-US" altLang="zh-TW" sz="1800" dirty="0">
                <a:latin typeface="標楷體" panose="03000509000000000000" pitchFamily="65" charset="-120"/>
              </a:rPr>
              <a:t>	</a:t>
            </a:r>
            <a:r>
              <a:rPr lang="zh-CN" altLang="en-US" sz="1800" dirty="0">
                <a:latin typeface="標楷體" panose="03000509000000000000" pitchFamily="65" charset="-120"/>
              </a:rPr>
              <a:t>：謝慶賢 、曾玄華 </a:t>
            </a:r>
            <a:endParaRPr lang="zh-TW" altLang="en-US" sz="1800" dirty="0">
              <a:latin typeface="標楷體" panose="03000509000000000000" pitchFamily="65" charset="-120"/>
            </a:endParaRPr>
          </a:p>
          <a:p>
            <a:pPr eaLnBrk="1" hangingPunct="1">
              <a:defRPr/>
            </a:pPr>
            <a:endParaRPr lang="zh-TW" altLang="en-US" sz="1800" dirty="0">
              <a:latin typeface="標楷體" panose="03000509000000000000" pitchFamily="65" charset="-120"/>
            </a:endParaRPr>
          </a:p>
          <a:p>
            <a:pPr algn="dist" eaLnBrk="1" hangingPunct="1">
              <a:defRPr/>
            </a:pPr>
            <a:r>
              <a:rPr lang="zh-TW" altLang="en-US" sz="1800" dirty="0">
                <a:latin typeface="標楷體" panose="03000509000000000000" pitchFamily="65" charset="-120"/>
              </a:rPr>
              <a:t>中華民國</a:t>
            </a:r>
            <a:r>
              <a:rPr lang="en-US" altLang="zh-TW" sz="1800" dirty="0">
                <a:latin typeface="標楷體" panose="03000509000000000000" pitchFamily="65" charset="-120"/>
              </a:rPr>
              <a:t>112</a:t>
            </a:r>
            <a:r>
              <a:rPr lang="zh-TW" altLang="en-US" sz="1800" dirty="0">
                <a:latin typeface="標楷體" panose="03000509000000000000" pitchFamily="65" charset="-120"/>
              </a:rPr>
              <a:t>年</a:t>
            </a:r>
            <a:r>
              <a:rPr lang="en-US" altLang="zh-TW" sz="1800" dirty="0">
                <a:latin typeface="標楷體" panose="03000509000000000000" pitchFamily="65" charset="-120"/>
              </a:rPr>
              <a:t>10</a:t>
            </a:r>
            <a:r>
              <a:rPr lang="zh-TW" altLang="en-US" sz="1800" dirty="0">
                <a:latin typeface="標楷體" panose="03000509000000000000" pitchFamily="65" charset="-120"/>
              </a:rPr>
              <a:t>月</a:t>
            </a:r>
            <a:r>
              <a:rPr lang="en-US" altLang="zh-TW" sz="1800" dirty="0">
                <a:latin typeface="標楷體" panose="03000509000000000000" pitchFamily="65" charset="-120"/>
              </a:rPr>
              <a:t>29</a:t>
            </a:r>
            <a:r>
              <a:rPr lang="zh-TW" altLang="en-US" sz="1800" dirty="0">
                <a:latin typeface="標楷體" panose="03000509000000000000" pitchFamily="65" charset="-120"/>
              </a:rPr>
              <a:t>日</a:t>
            </a:r>
          </a:p>
        </p:txBody>
      </p:sp>
      <p:sp>
        <p:nvSpPr>
          <p:cNvPr id="11268" name="頁尾版面配置區 4">
            <a:extLst>
              <a:ext uri="{FF2B5EF4-FFF2-40B4-BE49-F238E27FC236}">
                <a16:creationId xmlns:a16="http://schemas.microsoft.com/office/drawing/2014/main" id="{7C1160D5-1911-6051-32FA-02F3EB3959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623DA-F3AB-4426-B7EB-E9EA1CA63090}"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先前技術檢索－先前相近的技術</a:t>
            </a:r>
            <a:r>
              <a:rPr lang="en-US" altLang="zh-TW" sz="3600" b="1">
                <a:solidFill>
                  <a:srgbClr val="CC3300"/>
                </a:solidFill>
              </a:rPr>
              <a:t>(Prior Art)</a:t>
            </a:r>
            <a:endParaRPr lang="zh-TW" altLang="en-US" sz="3600" b="1">
              <a:solidFill>
                <a:srgbClr val="CC330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10</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23556" name="Rectangle 3">
            <a:extLst>
              <a:ext uri="{FF2B5EF4-FFF2-40B4-BE49-F238E27FC236}">
                <a16:creationId xmlns:a16="http://schemas.microsoft.com/office/drawing/2014/main" id="{2601D110-E75A-A983-4F50-52945014A457}"/>
              </a:ext>
            </a:extLst>
          </p:cNvPr>
          <p:cNvSpPr>
            <a:spLocks noGrp="1"/>
          </p:cNvSpPr>
          <p:nvPr>
            <p:ph sz="quarter" idx="1"/>
          </p:nvPr>
        </p:nvSpPr>
        <p:spPr>
          <a:xfrm>
            <a:off x="632520" y="1633220"/>
            <a:ext cx="8832850" cy="4495800"/>
          </a:xfrm>
        </p:spPr>
        <p:txBody>
          <a:body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4185330492"/>
              </p:ext>
            </p:extLst>
          </p:nvPr>
        </p:nvGraphicFramePr>
        <p:xfrm>
          <a:off x="1208584" y="2250440"/>
          <a:ext cx="8136903" cy="1630680"/>
        </p:xfrm>
        <a:graphic>
          <a:graphicData uri="http://schemas.openxmlformats.org/drawingml/2006/table">
            <a:tbl>
              <a:tblPr firstRow="1" bandRow="1">
                <a:tableStyleId>{9D7B26C5-4107-4FEC-AEDC-1716B250A1EF}</a:tableStyleId>
              </a:tblPr>
              <a:tblGrid>
                <a:gridCol w="2808312">
                  <a:extLst>
                    <a:ext uri="{9D8B030D-6E8A-4147-A177-3AD203B41FA5}">
                      <a16:colId xmlns:a16="http://schemas.microsoft.com/office/drawing/2014/main" val="396535932"/>
                    </a:ext>
                  </a:extLst>
                </a:gridCol>
                <a:gridCol w="4176464">
                  <a:extLst>
                    <a:ext uri="{9D8B030D-6E8A-4147-A177-3AD203B41FA5}">
                      <a16:colId xmlns:a16="http://schemas.microsoft.com/office/drawing/2014/main" val="9811919"/>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資料庫</a:t>
                      </a:r>
                    </a:p>
                  </a:txBody>
                  <a:tcPr/>
                </a:tc>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https://patents.google.com/</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ardboard UAV) OR (Cardboard Drone))</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4,051</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https://twpat1.tipo.gov.tw/twpatc/twpatkm</a:t>
                      </a:r>
                    </a:p>
                  </a:txBody>
                  <a:tcPr/>
                </a:tc>
                <a:tc>
                  <a:txBody>
                    <a:bodyPr/>
                    <a:lstStyle/>
                    <a:p>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無人機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AND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紙板</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39</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bl>
          </a:graphicData>
        </a:graphic>
      </p:graphicFrame>
      <p:pic>
        <p:nvPicPr>
          <p:cNvPr id="4" name="圖片 3">
            <a:extLst>
              <a:ext uri="{FF2B5EF4-FFF2-40B4-BE49-F238E27FC236}">
                <a16:creationId xmlns:a16="http://schemas.microsoft.com/office/drawing/2014/main" id="{39BB6532-11FD-D98C-E7A3-D2F3CE19AB2B}"/>
              </a:ext>
            </a:extLst>
          </p:cNvPr>
          <p:cNvPicPr>
            <a:picLocks noChangeAspect="1"/>
          </p:cNvPicPr>
          <p:nvPr/>
        </p:nvPicPr>
        <p:blipFill rotWithShape="1">
          <a:blip r:embed="rId2"/>
          <a:srcRect r="30860" b="29873"/>
          <a:stretch/>
        </p:blipFill>
        <p:spPr>
          <a:xfrm>
            <a:off x="1208583" y="4138871"/>
            <a:ext cx="4024289" cy="2395329"/>
          </a:xfrm>
          <a:prstGeom prst="rect">
            <a:avLst/>
          </a:prstGeom>
        </p:spPr>
      </p:pic>
      <p:pic>
        <p:nvPicPr>
          <p:cNvPr id="10" name="圖片 9">
            <a:extLst>
              <a:ext uri="{FF2B5EF4-FFF2-40B4-BE49-F238E27FC236}">
                <a16:creationId xmlns:a16="http://schemas.microsoft.com/office/drawing/2014/main" id="{71B3E7DB-E87C-8830-7B95-538E94168812}"/>
              </a:ext>
            </a:extLst>
          </p:cNvPr>
          <p:cNvPicPr>
            <a:picLocks noChangeAspect="1"/>
          </p:cNvPicPr>
          <p:nvPr/>
        </p:nvPicPr>
        <p:blipFill>
          <a:blip r:embed="rId3"/>
          <a:stretch>
            <a:fillRect/>
          </a:stretch>
        </p:blipFill>
        <p:spPr>
          <a:xfrm>
            <a:off x="5487114" y="4138871"/>
            <a:ext cx="3786366" cy="2395329"/>
          </a:xfrm>
          <a:prstGeom prst="rect">
            <a:avLst/>
          </a:prstGeom>
        </p:spPr>
      </p:pic>
    </p:spTree>
    <p:extLst>
      <p:ext uri="{BB962C8B-B14F-4D97-AF65-F5344CB8AC3E}">
        <p14:creationId xmlns:p14="http://schemas.microsoft.com/office/powerpoint/2010/main" val="246813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先前技術檢索－先前相近的技術</a:t>
            </a:r>
            <a:r>
              <a:rPr lang="en-US" altLang="zh-TW" sz="3600" b="1">
                <a:solidFill>
                  <a:srgbClr val="CC3300"/>
                </a:solidFill>
              </a:rPr>
              <a:t>(Prior Art)</a:t>
            </a:r>
            <a:endParaRPr lang="zh-TW" altLang="en-US" sz="3600" b="1">
              <a:solidFill>
                <a:srgbClr val="CC330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11</a:t>
            </a:fld>
            <a:endParaRPr lang="en-US" altLang="zh-TW" sz="1400" dirty="0">
              <a:solidFill>
                <a:schemeClr val="tx2"/>
              </a:solidFill>
              <a:latin typeface="Arial" panose="020B0604020202020204" pitchFamily="34" charset="0"/>
              <a:ea typeface="新細明體" panose="02020500000000000000" pitchFamily="18" charset="-12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140606342"/>
              </p:ext>
            </p:extLst>
          </p:nvPr>
        </p:nvGraphicFramePr>
        <p:xfrm>
          <a:off x="1208584" y="2714363"/>
          <a:ext cx="8136903" cy="2001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ardboard UAV) OR (Cardboard Drone))</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4,</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051</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((Cardboard UAV) OR (Cardboard Drone)) AND ((Object Detection) OR (Object Recognition))</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1,556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((Cardboard UAV) OR (Cardboard Drone)) AND (VTOL)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45</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r h="370840">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((Cardboard UAV) OR (Cardboard Drone)) AND (VTOL) AND ((Object Detection) OR (Object Recognition))</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45</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699582496"/>
                  </a:ext>
                </a:extLst>
              </a:tr>
            </a:tbl>
          </a:graphicData>
        </a:graphic>
      </p:graphicFrame>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a:p>
            <a:pPr lvl="1" eaLnBrk="1" hangingPunct="1"/>
            <a:r>
              <a:rPr kumimoji="0" lang="zh-TW" altLang="en-US" sz="20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2000" dirty="0">
                <a:latin typeface="Times New Roman" panose="02020603050405020304" pitchFamily="18" charset="0"/>
                <a:ea typeface="STFangsong" panose="02010600040101010101" pitchFamily="2" charset="-122"/>
                <a:cs typeface="Times New Roman" panose="02020603050405020304" pitchFamily="18" charset="0"/>
              </a:rPr>
              <a:t>https://patents.google.com/</a:t>
            </a:r>
          </a:p>
        </p:txBody>
      </p:sp>
      <p:pic>
        <p:nvPicPr>
          <p:cNvPr id="8" name="圖片 7">
            <a:extLst>
              <a:ext uri="{FF2B5EF4-FFF2-40B4-BE49-F238E27FC236}">
                <a16:creationId xmlns:a16="http://schemas.microsoft.com/office/drawing/2014/main" id="{9E7FCA3F-0AAA-815B-03CD-35E890EAA455}"/>
              </a:ext>
            </a:extLst>
          </p:cNvPr>
          <p:cNvPicPr>
            <a:picLocks noChangeAspect="1"/>
          </p:cNvPicPr>
          <p:nvPr/>
        </p:nvPicPr>
        <p:blipFill>
          <a:blip r:embed="rId2">
            <a:duotone>
              <a:schemeClr val="accent1">
                <a:shade val="45000"/>
                <a:satMod val="135000"/>
              </a:schemeClr>
              <a:prstClr val="white"/>
            </a:duotone>
          </a:blip>
          <a:stretch>
            <a:fillRect/>
          </a:stretch>
        </p:blipFill>
        <p:spPr>
          <a:xfrm>
            <a:off x="8889930" y="3212976"/>
            <a:ext cx="311598" cy="1224136"/>
          </a:xfrm>
          <a:prstGeom prst="rect">
            <a:avLst/>
          </a:prstGeom>
        </p:spPr>
      </p:pic>
      <p:sp>
        <p:nvSpPr>
          <p:cNvPr id="9" name="語音泡泡: 矩形 8">
            <a:extLst>
              <a:ext uri="{FF2B5EF4-FFF2-40B4-BE49-F238E27FC236}">
                <a16:creationId xmlns:a16="http://schemas.microsoft.com/office/drawing/2014/main" id="{A8716FAD-6092-E205-745D-76D6C9E4E8CB}"/>
              </a:ext>
            </a:extLst>
          </p:cNvPr>
          <p:cNvSpPr/>
          <p:nvPr/>
        </p:nvSpPr>
        <p:spPr>
          <a:xfrm>
            <a:off x="1208584" y="5005362"/>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一篇內容相似的：</a:t>
            </a:r>
            <a:r>
              <a:rPr lang="en-US" altLang="zh-CN" dirty="0">
                <a:solidFill>
                  <a:schemeClr val="tx1"/>
                </a:solidFill>
              </a:rPr>
              <a:t>US2023/0221733A1</a:t>
            </a:r>
            <a:endParaRPr lang="zh-TW" altLang="en-US" dirty="0">
              <a:solidFill>
                <a:schemeClr val="tx1"/>
              </a:solidFill>
            </a:endParaRPr>
          </a:p>
        </p:txBody>
      </p:sp>
    </p:spTree>
    <p:extLst>
      <p:ext uri="{BB962C8B-B14F-4D97-AF65-F5344CB8AC3E}">
        <p14:creationId xmlns:p14="http://schemas.microsoft.com/office/powerpoint/2010/main" val="32984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先前技術檢索－先前相近的技術</a:t>
            </a:r>
            <a:r>
              <a:rPr lang="en-US" altLang="zh-TW" sz="3600" b="1">
                <a:solidFill>
                  <a:srgbClr val="CC3300"/>
                </a:solidFill>
              </a:rPr>
              <a:t>(Prior Art)</a:t>
            </a:r>
            <a:endParaRPr lang="zh-TW" altLang="en-US" sz="3600" b="1">
              <a:solidFill>
                <a:srgbClr val="CC330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12</a:t>
            </a:fld>
            <a:endParaRPr lang="en-US" altLang="zh-TW" sz="1400" dirty="0">
              <a:solidFill>
                <a:schemeClr val="tx2"/>
              </a:solidFill>
              <a:latin typeface="Arial" panose="020B0604020202020204" pitchFamily="34" charset="0"/>
              <a:ea typeface="新細明體" panose="02020500000000000000" pitchFamily="18" charset="-12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nvGraphicFramePr>
        <p:xfrm>
          <a:off x="1208584" y="2714363"/>
          <a:ext cx="8136903" cy="2001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ardboard UAV) OR (Cardboard Drone))</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4,</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051</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((Cardboard UAV) OR (Cardboard Drone)) AND ((Object Detection) OR (Object Recognition))</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1,556</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((Cardboard UAV) OR (Cardboard Drone)) AND (VTOL)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45</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r h="370840">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((Cardboard UAV) OR (Cardboard Drone)) AND (VTOL) AND ((Object Detection) OR (Object Recognition))</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45</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699582496"/>
                  </a:ext>
                </a:extLst>
              </a:tr>
            </a:tbl>
          </a:graphicData>
        </a:graphic>
      </p:graphicFrame>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a:p>
            <a:pPr lvl="1" eaLnBrk="1" hangingPunct="1"/>
            <a:r>
              <a:rPr kumimoji="0" lang="zh-TW" altLang="en-US" sz="20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2000" dirty="0">
                <a:latin typeface="Times New Roman" panose="02020603050405020304" pitchFamily="18" charset="0"/>
                <a:ea typeface="STFangsong" panose="02010600040101010101" pitchFamily="2" charset="-122"/>
                <a:cs typeface="Times New Roman" panose="02020603050405020304" pitchFamily="18" charset="0"/>
              </a:rPr>
              <a:t>https://twpat1.tipo.gov.tw/twpatc/twpatkm</a:t>
            </a:r>
          </a:p>
        </p:txBody>
      </p:sp>
      <p:pic>
        <p:nvPicPr>
          <p:cNvPr id="8" name="圖片 7">
            <a:extLst>
              <a:ext uri="{FF2B5EF4-FFF2-40B4-BE49-F238E27FC236}">
                <a16:creationId xmlns:a16="http://schemas.microsoft.com/office/drawing/2014/main" id="{9E7FCA3F-0AAA-815B-03CD-35E890EAA455}"/>
              </a:ext>
            </a:extLst>
          </p:cNvPr>
          <p:cNvPicPr>
            <a:picLocks noChangeAspect="1"/>
          </p:cNvPicPr>
          <p:nvPr/>
        </p:nvPicPr>
        <p:blipFill>
          <a:blip r:embed="rId2">
            <a:duotone>
              <a:schemeClr val="accent1">
                <a:shade val="45000"/>
                <a:satMod val="135000"/>
              </a:schemeClr>
              <a:prstClr val="white"/>
            </a:duotone>
          </a:blip>
          <a:stretch>
            <a:fillRect/>
          </a:stretch>
        </p:blipFill>
        <p:spPr>
          <a:xfrm>
            <a:off x="8889930" y="3212976"/>
            <a:ext cx="311598" cy="1224136"/>
          </a:xfrm>
          <a:prstGeom prst="rect">
            <a:avLst/>
          </a:prstGeom>
        </p:spPr>
      </p:pic>
      <p:sp>
        <p:nvSpPr>
          <p:cNvPr id="9" name="語音泡泡: 矩形 8">
            <a:extLst>
              <a:ext uri="{FF2B5EF4-FFF2-40B4-BE49-F238E27FC236}">
                <a16:creationId xmlns:a16="http://schemas.microsoft.com/office/drawing/2014/main" id="{A8716FAD-6092-E205-745D-76D6C9E4E8CB}"/>
              </a:ext>
            </a:extLst>
          </p:cNvPr>
          <p:cNvSpPr/>
          <p:nvPr/>
        </p:nvSpPr>
        <p:spPr>
          <a:xfrm>
            <a:off x="1208584" y="5005362"/>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找到</a:t>
            </a:r>
            <a:r>
              <a:rPr lang="zh-CN"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台灣</a:t>
            </a:r>
            <a:r>
              <a:rPr lang="zh-TW"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一篇內容相似的：</a:t>
            </a:r>
            <a:r>
              <a:rPr lang="en-US" altLang="zh-CN"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US2023/0221733A1</a:t>
            </a:r>
            <a:endParaRPr lang="zh-TW"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1435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先前技術檢索－先前相近的技術</a:t>
            </a:r>
            <a:r>
              <a:rPr lang="en-US" altLang="zh-TW" sz="3600" b="1">
                <a:solidFill>
                  <a:srgbClr val="CC3300"/>
                </a:solidFill>
              </a:rPr>
              <a:t>(Prior Art)</a:t>
            </a:r>
            <a:endParaRPr lang="zh-TW" altLang="en-US" sz="3600" b="1">
              <a:solidFill>
                <a:srgbClr val="CC330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3556" name="Rectangle 3">
            <a:extLst>
              <a:ext uri="{FF2B5EF4-FFF2-40B4-BE49-F238E27FC236}">
                <a16:creationId xmlns:a16="http://schemas.microsoft.com/office/drawing/2014/main" id="{2601D110-E75A-A983-4F50-52945014A457}"/>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b="1"/>
              <a:t>專利檢索</a:t>
            </a:r>
          </a:p>
          <a:p>
            <a:pPr lvl="1" eaLnBrk="1" hangingPunct="1">
              <a:buFont typeface="Wingdings" panose="05000000000000000000" pitchFamily="2" charset="2"/>
              <a:buChar char="p"/>
            </a:pPr>
            <a:r>
              <a:rPr lang="zh-TW" altLang="en-US"/>
              <a:t>檢索資料庫：</a:t>
            </a:r>
            <a:endParaRPr lang="en-US" altLang="zh-TW">
              <a:latin typeface="Times New Roman" panose="02020603050405020304" pitchFamily="18" charset="0"/>
            </a:endParaRPr>
          </a:p>
          <a:p>
            <a:pPr lvl="1" eaLnBrk="1" hangingPunct="1">
              <a:buFont typeface="Wingdings" panose="05000000000000000000" pitchFamily="2" charset="2"/>
              <a:buChar char="p"/>
            </a:pPr>
            <a:r>
              <a:rPr lang="zh-TW" altLang="en-US"/>
              <a:t>檢索條件與結果：</a:t>
            </a:r>
            <a:endParaRPr lang="en-US" altLang="zh-TW"/>
          </a:p>
          <a:p>
            <a:pPr lvl="1" eaLnBrk="1" hangingPunct="1">
              <a:buFont typeface="Wingdings" panose="05000000000000000000" pitchFamily="2" charset="2"/>
              <a:buChar char="p"/>
            </a:pPr>
            <a:r>
              <a:rPr lang="zh-TW" altLang="en-US">
                <a:latin typeface="Times New Roman" panose="02020603050405020304" pitchFamily="18" charset="0"/>
              </a:rPr>
              <a:t>請說明專利前案與本揭露技術在技術面及功效面之差異</a:t>
            </a:r>
            <a:endParaRPr lang="en-US" altLang="zh-TW">
              <a:latin typeface="Times New Roman" panose="02020603050405020304" pitchFamily="18" charset="0"/>
            </a:endParaRPr>
          </a:p>
          <a:p>
            <a:pPr lvl="1" eaLnBrk="1" hangingPunct="1">
              <a:buFont typeface="Wingdings" panose="05000000000000000000" pitchFamily="2" charset="2"/>
              <a:buChar char="p"/>
            </a:pPr>
            <a:endParaRPr lang="en-US" altLang="zh-TW" b="1">
              <a:solidFill>
                <a:srgbClr val="FF0000"/>
              </a:solidFill>
              <a:latin typeface="Times New Roman" panose="02020603050405020304" pitchFamily="18" charset="0"/>
            </a:endParaRPr>
          </a:p>
          <a:p>
            <a:pPr eaLnBrk="1" hangingPunct="1">
              <a:buFont typeface="Wingdings" panose="05000000000000000000" pitchFamily="2" charset="2"/>
              <a:buChar char="n"/>
            </a:pPr>
            <a:r>
              <a:rPr lang="zh-TW" altLang="en-US" b="1"/>
              <a:t>其他先前技術文件</a:t>
            </a:r>
            <a:endParaRPr lang="zh-TW" altLang="en-US">
              <a:latin typeface="Times New Roman" panose="02020603050405020304" pitchFamily="18" charset="0"/>
            </a:endParaRPr>
          </a:p>
          <a:p>
            <a:pPr eaLnBrk="1" hangingPunct="1"/>
            <a:endParaRPr lang="en-US" altLang="zh-TW"/>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F03CAB85-06A1-A11D-0ABE-FDE0563FCA4D}"/>
              </a:ext>
            </a:extLst>
          </p:cNvPr>
          <p:cNvSpPr>
            <a:spLocks noGrp="1"/>
          </p:cNvSpPr>
          <p:nvPr>
            <p:ph type="title"/>
          </p:nvPr>
        </p:nvSpPr>
        <p:spPr>
          <a:xfrm>
            <a:off x="663575" y="228600"/>
            <a:ext cx="8832850" cy="990600"/>
          </a:xfrm>
        </p:spPr>
        <p:txBody>
          <a:bodyPr/>
          <a:lstStyle/>
          <a:p>
            <a:r>
              <a:rPr lang="zh-TW" altLang="en-US" sz="3600" b="1">
                <a:solidFill>
                  <a:srgbClr val="CC3300"/>
                </a:solidFill>
              </a:rPr>
              <a:t>新穎性比對</a:t>
            </a:r>
          </a:p>
        </p:txBody>
      </p:sp>
      <p:sp>
        <p:nvSpPr>
          <p:cNvPr id="29699" name="頁尾版面配置區 3">
            <a:extLst>
              <a:ext uri="{FF2B5EF4-FFF2-40B4-BE49-F238E27FC236}">
                <a16:creationId xmlns:a16="http://schemas.microsoft.com/office/drawing/2014/main" id="{21B27A9D-0CA0-F078-0971-20CC4ACD5F9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B1863DD-9B69-46B0-89E3-B9BE8399D243}" type="slidenum">
              <a:rPr kumimoji="0" lang="en-US" altLang="zh-TW" smtClean="0">
                <a:solidFill>
                  <a:schemeClr val="tx2"/>
                </a:solidFill>
              </a:rPr>
              <a:pPr/>
              <a:t>14</a:t>
            </a:fld>
            <a:endParaRPr kumimoji="0" lang="en-US" altLang="zh-TW">
              <a:solidFill>
                <a:schemeClr val="tx2"/>
              </a:solidFill>
            </a:endParaRPr>
          </a:p>
        </p:txBody>
      </p:sp>
      <p:sp>
        <p:nvSpPr>
          <p:cNvPr id="29700" name="內容版面配置區 2">
            <a:extLst>
              <a:ext uri="{FF2B5EF4-FFF2-40B4-BE49-F238E27FC236}">
                <a16:creationId xmlns:a16="http://schemas.microsoft.com/office/drawing/2014/main" id="{5587D46C-EBEC-22DB-2299-715518FE35B2}"/>
              </a:ext>
            </a:extLst>
          </p:cNvPr>
          <p:cNvSpPr>
            <a:spLocks noGrp="1"/>
          </p:cNvSpPr>
          <p:nvPr>
            <p:ph sz="quarter" idx="1"/>
          </p:nvPr>
        </p:nvSpPr>
        <p:spPr>
          <a:xfrm>
            <a:off x="663575" y="1600200"/>
            <a:ext cx="8832850" cy="4495800"/>
          </a:xfrm>
        </p:spPr>
        <p:txBody>
          <a:bodyPr/>
          <a:lstStyle/>
          <a:p>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2014403B-00FB-DEE0-2B62-97A52E0A3CFA}"/>
              </a:ext>
            </a:extLst>
          </p:cNvPr>
          <p:cNvSpPr>
            <a:spLocks noGrp="1"/>
          </p:cNvSpPr>
          <p:nvPr>
            <p:ph type="title"/>
          </p:nvPr>
        </p:nvSpPr>
        <p:spPr>
          <a:xfrm>
            <a:off x="663575" y="228600"/>
            <a:ext cx="8832850" cy="990600"/>
          </a:xfrm>
        </p:spPr>
        <p:txBody>
          <a:bodyPr/>
          <a:lstStyle/>
          <a:p>
            <a:r>
              <a:rPr lang="zh-TW" altLang="en-US" b="1">
                <a:solidFill>
                  <a:srgbClr val="CC3300"/>
                </a:solidFill>
              </a:rPr>
              <a:t>新穎性比對</a:t>
            </a:r>
            <a:br>
              <a:rPr lang="en-US" altLang="zh-TW"/>
            </a:br>
            <a:r>
              <a:rPr lang="en-US" altLang="zh-TW" b="1">
                <a:solidFill>
                  <a:srgbClr val="CC3300"/>
                </a:solidFill>
              </a:rPr>
              <a:t>(</a:t>
            </a:r>
            <a:r>
              <a:rPr lang="zh-TW" altLang="en-US" b="1">
                <a:solidFill>
                  <a:srgbClr val="CC3300"/>
                </a:solidFill>
              </a:rPr>
              <a:t>範例</a:t>
            </a:r>
            <a:r>
              <a:rPr lang="en-US" altLang="zh-TW" b="1">
                <a:solidFill>
                  <a:srgbClr val="CC3300"/>
                </a:solidFill>
              </a:rPr>
              <a:t>, </a:t>
            </a:r>
            <a:r>
              <a:rPr lang="zh-TW" altLang="en-US" b="1">
                <a:solidFill>
                  <a:srgbClr val="CC3300"/>
                </a:solidFill>
              </a:rPr>
              <a:t>本頁看完可刪除</a:t>
            </a:r>
            <a:r>
              <a:rPr lang="en-US" altLang="zh-TW" b="1">
                <a:solidFill>
                  <a:srgbClr val="CC3300"/>
                </a:solidFill>
              </a:rPr>
              <a:t>)</a:t>
            </a:r>
            <a:endParaRPr lang="zh-TW" altLang="en-US"/>
          </a:p>
        </p:txBody>
      </p:sp>
      <p:graphicFrame>
        <p:nvGraphicFramePr>
          <p:cNvPr id="4" name="表格 4">
            <a:extLst>
              <a:ext uri="{FF2B5EF4-FFF2-40B4-BE49-F238E27FC236}">
                <a16:creationId xmlns:a16="http://schemas.microsoft.com/office/drawing/2014/main" id="{EF50404E-DB59-A20D-EA7F-C89BC5DD8280}"/>
              </a:ext>
            </a:extLst>
          </p:cNvPr>
          <p:cNvGraphicFramePr>
            <a:graphicFrameLocks noGrp="1"/>
          </p:cNvGraphicFramePr>
          <p:nvPr>
            <p:ph sz="quarter" idx="1"/>
          </p:nvPr>
        </p:nvGraphicFramePr>
        <p:xfrm>
          <a:off x="663575" y="2205038"/>
          <a:ext cx="8832850" cy="3479800"/>
        </p:xfrm>
        <a:graphic>
          <a:graphicData uri="http://schemas.openxmlformats.org/drawingml/2006/table">
            <a:tbl>
              <a:tblPr firstRow="1" bandRow="1">
                <a:tableStyleId>{5C22544A-7EE6-4342-B048-85BDC9FD1C3A}</a:tableStyleId>
              </a:tblPr>
              <a:tblGrid>
                <a:gridCol w="1769145">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304257">
                  <a:extLst>
                    <a:ext uri="{9D8B030D-6E8A-4147-A177-3AD203B41FA5}">
                      <a16:colId xmlns:a16="http://schemas.microsoft.com/office/drawing/2014/main" val="20002"/>
                    </a:ext>
                  </a:extLst>
                </a:gridCol>
                <a:gridCol w="2743224">
                  <a:extLst>
                    <a:ext uri="{9D8B030D-6E8A-4147-A177-3AD203B41FA5}">
                      <a16:colId xmlns:a16="http://schemas.microsoft.com/office/drawing/2014/main" val="20003"/>
                    </a:ext>
                  </a:extLst>
                </a:gridCol>
              </a:tblGrid>
              <a:tr h="370840">
                <a:tc>
                  <a:txBody>
                    <a:bodyPr/>
                    <a:lstStyle/>
                    <a:p>
                      <a:r>
                        <a:rPr lang="zh-TW" altLang="en-US" dirty="0"/>
                        <a:t>構成要件比對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US10275176B1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kern="1200" dirty="0">
                          <a:solidFill>
                            <a:schemeClr val="lt1"/>
                          </a:solidFill>
                          <a:effectLst/>
                          <a:latin typeface="+mn-lt"/>
                          <a:ea typeface="+mn-ea"/>
                          <a:cs typeface="+mn-cs"/>
                        </a:rPr>
                        <a:t>Data transformation offloading in an artificial intelligence infrastructure</a:t>
                      </a:r>
                    </a:p>
                  </a:txBody>
                  <a:tcPr/>
                </a:tc>
                <a:tc>
                  <a:txBody>
                    <a:bodyPr/>
                    <a:lstStyle/>
                    <a:p>
                      <a:r>
                        <a:rPr lang="en-US" altLang="zh-TW" dirty="0"/>
                        <a:t>202209033</a:t>
                      </a:r>
                    </a:p>
                    <a:p>
                      <a:r>
                        <a:rPr kumimoji="0" lang="zh-TW" altLang="en-US" b="0" i="0" kern="1200" dirty="0">
                          <a:solidFill>
                            <a:schemeClr val="lt1"/>
                          </a:solidFill>
                          <a:effectLst/>
                          <a:latin typeface="+mn-lt"/>
                          <a:ea typeface="+mn-ea"/>
                          <a:cs typeface="+mn-cs"/>
                        </a:rPr>
                        <a:t>光子處理器架構</a:t>
                      </a:r>
                      <a:br>
                        <a:rPr lang="zh-TW" altLang="en-US" dirty="0"/>
                      </a:br>
                      <a:r>
                        <a:rPr kumimoji="0" lang="en-US" altLang="zh-TW" sz="1200" b="0" i="0" kern="1200" dirty="0">
                          <a:solidFill>
                            <a:schemeClr val="lt1"/>
                          </a:solidFill>
                          <a:effectLst/>
                          <a:latin typeface="+mn-lt"/>
                          <a:ea typeface="+mn-ea"/>
                          <a:cs typeface="+mn-cs"/>
                        </a:rPr>
                        <a:t>PHOTONICS PROCESSOR ARCHITECTURE</a:t>
                      </a:r>
                      <a:endParaRPr lang="zh-TW" altLang="en-US" dirty="0"/>
                    </a:p>
                  </a:txBody>
                  <a:tcPr/>
                </a:tc>
                <a:extLst>
                  <a:ext uri="{0D108BD9-81ED-4DB2-BD59-A6C34878D82A}">
                    <a16:rowId xmlns:a16="http://schemas.microsoft.com/office/drawing/2014/main" val="10000"/>
                  </a:ext>
                </a:extLst>
              </a:tr>
              <a:tr h="370840">
                <a:tc>
                  <a:txBody>
                    <a:bodyPr/>
                    <a:lstStyle/>
                    <a:p>
                      <a:r>
                        <a:rPr lang="zh-TW" altLang="en-US" dirty="0"/>
                        <a:t>構成要件</a:t>
                      </a:r>
                      <a:r>
                        <a:rPr lang="en-US" altLang="zh-TW" dirty="0"/>
                        <a:t>1(</a:t>
                      </a:r>
                      <a:r>
                        <a:rPr lang="zh-TW" altLang="en-US" dirty="0"/>
                        <a:t>同</a:t>
                      </a:r>
                      <a:r>
                        <a:rPr lang="en-US" altLang="zh-TW" dirty="0"/>
                        <a:t>)</a:t>
                      </a:r>
                      <a:endParaRPr lang="zh-TW" altLang="en-US" dirty="0"/>
                    </a:p>
                  </a:txBody>
                  <a:tcPr/>
                </a:tc>
                <a:tc>
                  <a:txBody>
                    <a:bodyPr/>
                    <a:lstStyle/>
                    <a:p>
                      <a:r>
                        <a:rPr lang="en-US" altLang="zh-TW" dirty="0"/>
                        <a:t>Natural Language Processing;</a:t>
                      </a:r>
                    </a:p>
                    <a:p>
                      <a:r>
                        <a:rPr lang="zh-TW" altLang="en-US" dirty="0"/>
                        <a:t>自然語言</a:t>
                      </a:r>
                      <a:endParaRPr lang="en-US" altLang="zh-TW" dirty="0"/>
                    </a:p>
                  </a:txBody>
                  <a:tcPr/>
                </a:tc>
                <a:tc>
                  <a:txBody>
                    <a:bodyPr/>
                    <a:lstStyle/>
                    <a:p>
                      <a:r>
                        <a:rPr lang="en-US" altLang="zh-TW" dirty="0"/>
                        <a:t>Natural Language Processing</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自然語言</a:t>
                      </a:r>
                      <a:endParaRPr lang="en-US" altLang="zh-TW" dirty="0"/>
                    </a:p>
                    <a:p>
                      <a:endParaRPr lang="zh-TW" alt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構成要件</a:t>
                      </a:r>
                      <a:r>
                        <a:rPr lang="en-US" altLang="zh-TW" dirty="0"/>
                        <a:t>2(</a:t>
                      </a:r>
                      <a:r>
                        <a:rPr lang="zh-TW" altLang="en-US" dirty="0"/>
                        <a:t>同</a:t>
                      </a:r>
                      <a:r>
                        <a:rPr lang="en-US" altLang="zh-TW" dirty="0"/>
                        <a:t>)</a:t>
                      </a:r>
                      <a:endParaRPr lang="zh-TW" altLang="en-US" dirty="0"/>
                    </a:p>
                  </a:txBody>
                  <a:tcPr/>
                </a:tc>
                <a:tc>
                  <a:txBody>
                    <a:bodyPr/>
                    <a:lstStyle/>
                    <a:p>
                      <a:r>
                        <a:rPr lang="en-US" altLang="zh-TW" dirty="0"/>
                        <a:t>quantum computing;</a:t>
                      </a:r>
                    </a:p>
                    <a:p>
                      <a:r>
                        <a:rPr lang="zh-TW" altLang="en-US" dirty="0"/>
                        <a:t>量子計算</a:t>
                      </a:r>
                    </a:p>
                  </a:txBody>
                  <a:tcPr/>
                </a:tc>
                <a:tc>
                  <a:txBody>
                    <a:bodyPr/>
                    <a:lstStyle/>
                    <a:p>
                      <a:r>
                        <a:rPr lang="en-US" altLang="zh-TW" dirty="0"/>
                        <a:t>quantum computing</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量子計算</a:t>
                      </a:r>
                    </a:p>
                    <a:p>
                      <a:endParaRPr lang="zh-TW" alt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構成要件</a:t>
                      </a:r>
                      <a:r>
                        <a:rPr lang="en-US" altLang="zh-TW" dirty="0"/>
                        <a:t>3(</a:t>
                      </a:r>
                      <a:r>
                        <a:rPr lang="zh-TW" altLang="en-US" dirty="0"/>
                        <a:t>同</a:t>
                      </a:r>
                      <a:r>
                        <a:rPr lang="en-US" altLang="zh-TW" dirty="0"/>
                        <a:t>)</a:t>
                      </a:r>
                      <a:endParaRPr lang="zh-TW" altLang="en-US" dirty="0"/>
                    </a:p>
                  </a:txBody>
                  <a:tcPr/>
                </a:tc>
                <a:tc>
                  <a:txBody>
                    <a:bodyPr/>
                    <a:lstStyle/>
                    <a:p>
                      <a:r>
                        <a:rPr lang="en-US" altLang="zh-TW" dirty="0"/>
                        <a:t>Machine learning;</a:t>
                      </a:r>
                      <a:r>
                        <a:rPr lang="zh-TW" altLang="en-US" dirty="0"/>
                        <a:t>機器學習</a:t>
                      </a:r>
                    </a:p>
                  </a:txBody>
                  <a:tcPr/>
                </a:tc>
                <a:tc>
                  <a:txBody>
                    <a:bodyPr/>
                    <a:lstStyle/>
                    <a:p>
                      <a:r>
                        <a:rPr lang="en-US" altLang="zh-TW" dirty="0"/>
                        <a:t>Machine learning</a:t>
                      </a:r>
                      <a:endParaRPr lang="zh-TW" altLang="en-US" dirty="0"/>
                    </a:p>
                  </a:txBody>
                  <a:tcPr/>
                </a:tc>
                <a:tc>
                  <a:txBody>
                    <a:bodyPr/>
                    <a:lstStyle/>
                    <a:p>
                      <a:r>
                        <a:rPr lang="zh-TW" altLang="en-US" dirty="0"/>
                        <a:t>機器學習</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構成要件</a:t>
                      </a:r>
                      <a:r>
                        <a:rPr lang="en-US" altLang="zh-TW" dirty="0"/>
                        <a:t>4(</a:t>
                      </a:r>
                      <a:r>
                        <a:rPr lang="zh-TW" altLang="en-US" dirty="0"/>
                        <a:t>異</a:t>
                      </a:r>
                      <a:r>
                        <a:rPr lang="en-US" altLang="zh-TW" dirty="0"/>
                        <a:t>)</a:t>
                      </a:r>
                      <a:endParaRPr lang="zh-TW" altLang="en-US" dirty="0"/>
                    </a:p>
                  </a:txBody>
                  <a:tcPr/>
                </a:tc>
                <a:tc>
                  <a:txBody>
                    <a:bodyPr/>
                    <a:lstStyle/>
                    <a:p>
                      <a:r>
                        <a:rPr lang="en-US" altLang="zh-TW" dirty="0"/>
                        <a:t>GAA;</a:t>
                      </a:r>
                      <a:endParaRPr lang="zh-TW" altLang="en-US" dirty="0"/>
                    </a:p>
                  </a:txBody>
                  <a:tcPr/>
                </a:tc>
                <a:tc>
                  <a:txBody>
                    <a:bodyPr/>
                    <a:lstStyle/>
                    <a:p>
                      <a:r>
                        <a:rPr lang="en-US" altLang="zh-TW" dirty="0"/>
                        <a:t>Cloud</a:t>
                      </a:r>
                      <a:endParaRPr lang="zh-TW" altLang="en-US" dirty="0"/>
                    </a:p>
                  </a:txBody>
                  <a:tcPr/>
                </a:tc>
                <a:tc>
                  <a:txBody>
                    <a:bodyPr/>
                    <a:lstStyle/>
                    <a:p>
                      <a:r>
                        <a:rPr lang="zh-TW" altLang="en-US" dirty="0"/>
                        <a:t>光子</a:t>
                      </a:r>
                    </a:p>
                  </a:txBody>
                  <a:tcPr/>
                </a:tc>
                <a:extLst>
                  <a:ext uri="{0D108BD9-81ED-4DB2-BD59-A6C34878D82A}">
                    <a16:rowId xmlns:a16="http://schemas.microsoft.com/office/drawing/2014/main" val="10004"/>
                  </a:ext>
                </a:extLst>
              </a:tr>
            </a:tbl>
          </a:graphicData>
        </a:graphic>
      </p:graphicFrame>
      <p:sp>
        <p:nvSpPr>
          <p:cNvPr id="30755" name="頁尾版面配置區 3">
            <a:extLst>
              <a:ext uri="{FF2B5EF4-FFF2-40B4-BE49-F238E27FC236}">
                <a16:creationId xmlns:a16="http://schemas.microsoft.com/office/drawing/2014/main" id="{6E37875C-9BB5-76D6-B76E-1F616F7B139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1D4A31-7449-478E-87BE-4EACE8FCC071}" type="slidenum">
              <a:rPr kumimoji="0" lang="en-US" altLang="zh-TW" smtClean="0">
                <a:solidFill>
                  <a:schemeClr val="tx2"/>
                </a:solidFill>
              </a:rPr>
              <a:pPr/>
              <a:t>15</a:t>
            </a:fld>
            <a:endParaRPr kumimoji="0" lang="en-US" altLang="zh-TW">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499A04D8-257A-CF92-D1F8-9132B652DDE1}"/>
              </a:ext>
            </a:extLst>
          </p:cNvPr>
          <p:cNvSpPr>
            <a:spLocks noGrp="1"/>
          </p:cNvSpPr>
          <p:nvPr>
            <p:ph type="title"/>
          </p:nvPr>
        </p:nvSpPr>
        <p:spPr>
          <a:xfrm>
            <a:off x="663575" y="228600"/>
            <a:ext cx="8832850" cy="990600"/>
          </a:xfrm>
        </p:spPr>
        <p:txBody>
          <a:bodyPr/>
          <a:lstStyle/>
          <a:p>
            <a:r>
              <a:rPr lang="zh-TW" altLang="en-US" b="1">
                <a:solidFill>
                  <a:srgbClr val="CC3300"/>
                </a:solidFill>
              </a:rPr>
              <a:t>進步性比對與分析</a:t>
            </a:r>
            <a:r>
              <a:rPr lang="en-US" altLang="zh-TW" b="1">
                <a:solidFill>
                  <a:srgbClr val="CC3300"/>
                </a:solidFill>
              </a:rPr>
              <a:t>( Non obvious )</a:t>
            </a:r>
            <a:endParaRPr lang="zh-TW" altLang="en-US" b="1">
              <a:solidFill>
                <a:srgbClr val="CC3300"/>
              </a:solidFill>
            </a:endParaRPr>
          </a:p>
        </p:txBody>
      </p:sp>
      <p:sp>
        <p:nvSpPr>
          <p:cNvPr id="31747" name="內容版面配置區 2">
            <a:extLst>
              <a:ext uri="{FF2B5EF4-FFF2-40B4-BE49-F238E27FC236}">
                <a16:creationId xmlns:a16="http://schemas.microsoft.com/office/drawing/2014/main" id="{9D6D93C5-FAC5-D4EE-D66F-AC59072E9583}"/>
              </a:ext>
            </a:extLst>
          </p:cNvPr>
          <p:cNvSpPr>
            <a:spLocks noGrp="1"/>
          </p:cNvSpPr>
          <p:nvPr>
            <p:ph sz="quarter" idx="1"/>
          </p:nvPr>
        </p:nvSpPr>
        <p:spPr>
          <a:xfrm>
            <a:off x="663575" y="1600200"/>
            <a:ext cx="8832850" cy="4495800"/>
          </a:xfrm>
        </p:spPr>
        <p:txBody>
          <a:bodyPr/>
          <a:lstStyle/>
          <a:p>
            <a:endParaRPr lang="zh-TW" altLang="en-US"/>
          </a:p>
        </p:txBody>
      </p:sp>
      <p:pic>
        <p:nvPicPr>
          <p:cNvPr id="31748" name="圖片 4">
            <a:extLst>
              <a:ext uri="{FF2B5EF4-FFF2-40B4-BE49-F238E27FC236}">
                <a16:creationId xmlns:a16="http://schemas.microsoft.com/office/drawing/2014/main" id="{55FBA6D7-CDE5-44A9-68A1-DC1742899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230"/>
          <a:stretch>
            <a:fillRect/>
          </a:stretch>
        </p:blipFill>
        <p:spPr bwMode="auto">
          <a:xfrm>
            <a:off x="8094663" y="981075"/>
            <a:ext cx="1811337"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CBE1070C-83C3-BB38-3859-06F580800CD1}"/>
              </a:ext>
            </a:extLst>
          </p:cNvPr>
          <p:cNvSpPr>
            <a:spLocks noGrp="1"/>
          </p:cNvSpPr>
          <p:nvPr>
            <p:ph type="title"/>
          </p:nvPr>
        </p:nvSpPr>
        <p:spPr>
          <a:xfrm>
            <a:off x="663575" y="228600"/>
            <a:ext cx="8832850" cy="990600"/>
          </a:xfrm>
        </p:spPr>
        <p:txBody>
          <a:bodyPr/>
          <a:lstStyle/>
          <a:p>
            <a:r>
              <a:rPr lang="zh-TW" altLang="en-US" b="1">
                <a:solidFill>
                  <a:srgbClr val="CC3300"/>
                </a:solidFill>
              </a:rPr>
              <a:t>進步性比對與分析</a:t>
            </a:r>
            <a:r>
              <a:rPr lang="en-US" altLang="zh-TW" b="1">
                <a:solidFill>
                  <a:srgbClr val="CC3300"/>
                </a:solidFill>
              </a:rPr>
              <a:t>( Non obvious )</a:t>
            </a:r>
            <a:br>
              <a:rPr lang="en-US" altLang="zh-TW"/>
            </a:br>
            <a:r>
              <a:rPr lang="en-US" altLang="zh-TW" b="1">
                <a:solidFill>
                  <a:srgbClr val="CC3300"/>
                </a:solidFill>
              </a:rPr>
              <a:t>(</a:t>
            </a:r>
            <a:r>
              <a:rPr lang="zh-TW" altLang="en-US" b="1">
                <a:solidFill>
                  <a:srgbClr val="CC3300"/>
                </a:solidFill>
              </a:rPr>
              <a:t>範例</a:t>
            </a:r>
            <a:r>
              <a:rPr lang="en-US" altLang="zh-TW" b="1">
                <a:solidFill>
                  <a:srgbClr val="CC3300"/>
                </a:solidFill>
              </a:rPr>
              <a:t>, </a:t>
            </a:r>
            <a:r>
              <a:rPr lang="zh-TW" altLang="en-US" b="1">
                <a:solidFill>
                  <a:srgbClr val="CC3300"/>
                </a:solidFill>
              </a:rPr>
              <a:t>本頁看完可刪除</a:t>
            </a:r>
            <a:r>
              <a:rPr lang="en-US" altLang="zh-TW" b="1">
                <a:solidFill>
                  <a:srgbClr val="CC3300"/>
                </a:solidFill>
              </a:rPr>
              <a:t>)</a:t>
            </a:r>
            <a:endParaRPr lang="zh-TW" altLang="en-US"/>
          </a:p>
        </p:txBody>
      </p:sp>
      <p:sp>
        <p:nvSpPr>
          <p:cNvPr id="32771" name="內容版面配置區 2">
            <a:extLst>
              <a:ext uri="{FF2B5EF4-FFF2-40B4-BE49-F238E27FC236}">
                <a16:creationId xmlns:a16="http://schemas.microsoft.com/office/drawing/2014/main" id="{97E9E693-2D8D-A993-2034-EEC0EB11945F}"/>
              </a:ext>
            </a:extLst>
          </p:cNvPr>
          <p:cNvSpPr>
            <a:spLocks noGrp="1"/>
          </p:cNvSpPr>
          <p:nvPr>
            <p:ph sz="quarter" idx="1"/>
          </p:nvPr>
        </p:nvSpPr>
        <p:spPr>
          <a:xfrm>
            <a:off x="663575" y="1600200"/>
            <a:ext cx="8832850" cy="4495800"/>
          </a:xfrm>
        </p:spPr>
        <p:txBody>
          <a:bodyPr/>
          <a:lstStyle/>
          <a:p>
            <a:endParaRPr lang="zh-TW" altLang="en-US"/>
          </a:p>
        </p:txBody>
      </p:sp>
      <p:pic>
        <p:nvPicPr>
          <p:cNvPr id="32772" name="圖片 4">
            <a:extLst>
              <a:ext uri="{FF2B5EF4-FFF2-40B4-BE49-F238E27FC236}">
                <a16:creationId xmlns:a16="http://schemas.microsoft.com/office/drawing/2014/main" id="{D9016EEA-A675-F801-E719-D61D17D28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230"/>
          <a:stretch>
            <a:fillRect/>
          </a:stretch>
        </p:blipFill>
        <p:spPr bwMode="auto">
          <a:xfrm>
            <a:off x="8045450" y="944563"/>
            <a:ext cx="1812925"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4">
            <a:extLst>
              <a:ext uri="{FF2B5EF4-FFF2-40B4-BE49-F238E27FC236}">
                <a16:creationId xmlns:a16="http://schemas.microsoft.com/office/drawing/2014/main" id="{46F0EDA4-F4A2-918D-BCD0-A231B37D1AD0}"/>
              </a:ext>
            </a:extLst>
          </p:cNvPr>
          <p:cNvGraphicFramePr>
            <a:graphicFrameLocks/>
          </p:cNvGraphicFramePr>
          <p:nvPr/>
        </p:nvGraphicFramePr>
        <p:xfrm>
          <a:off x="185738" y="1731963"/>
          <a:ext cx="7889875" cy="4745037"/>
        </p:xfrm>
        <a:graphic>
          <a:graphicData uri="http://schemas.openxmlformats.org/drawingml/2006/table">
            <a:tbl>
              <a:tblPr firstRow="1" bandRow="1">
                <a:tableStyleId>{5C22544A-7EE6-4342-B048-85BDC9FD1C3A}</a:tableStyleId>
              </a:tblPr>
              <a:tblGrid>
                <a:gridCol w="1580275">
                  <a:extLst>
                    <a:ext uri="{9D8B030D-6E8A-4147-A177-3AD203B41FA5}">
                      <a16:colId xmlns:a16="http://schemas.microsoft.com/office/drawing/2014/main" val="20000"/>
                    </a:ext>
                  </a:extLst>
                </a:gridCol>
                <a:gridCol w="1800977">
                  <a:extLst>
                    <a:ext uri="{9D8B030D-6E8A-4147-A177-3AD203B41FA5}">
                      <a16:colId xmlns:a16="http://schemas.microsoft.com/office/drawing/2014/main" val="20001"/>
                    </a:ext>
                  </a:extLst>
                </a:gridCol>
                <a:gridCol w="2058260">
                  <a:extLst>
                    <a:ext uri="{9D8B030D-6E8A-4147-A177-3AD203B41FA5}">
                      <a16:colId xmlns:a16="http://schemas.microsoft.com/office/drawing/2014/main" val="20002"/>
                    </a:ext>
                  </a:extLst>
                </a:gridCol>
                <a:gridCol w="2450363">
                  <a:extLst>
                    <a:ext uri="{9D8B030D-6E8A-4147-A177-3AD203B41FA5}">
                      <a16:colId xmlns:a16="http://schemas.microsoft.com/office/drawing/2014/main" val="20003"/>
                    </a:ext>
                  </a:extLst>
                </a:gridCol>
              </a:tblGrid>
              <a:tr h="1082112">
                <a:tc>
                  <a:txBody>
                    <a:bodyPr/>
                    <a:lstStyle/>
                    <a:p>
                      <a:r>
                        <a:rPr lang="zh-TW" altLang="en-US" sz="1600" dirty="0"/>
                        <a:t>構成要件比對</a:t>
                      </a:r>
                    </a:p>
                  </a:txBody>
                  <a:tcPr marL="91441" marR="91441"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p>
                  </a:txBody>
                  <a:tcPr marL="91441" marR="91441"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US10275176B1(</a:t>
                      </a:r>
                      <a:r>
                        <a:rPr lang="zh-TW" altLang="en-US" sz="1600" dirty="0"/>
                        <a:t>引證</a:t>
                      </a:r>
                      <a:r>
                        <a:rPr lang="en-US" altLang="zh-TW" sz="1600"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100" b="0" i="0" kern="1200" dirty="0">
                          <a:solidFill>
                            <a:schemeClr val="lt1"/>
                          </a:solidFill>
                          <a:effectLst/>
                          <a:latin typeface="+mn-lt"/>
                          <a:ea typeface="+mn-ea"/>
                          <a:cs typeface="+mn-cs"/>
                        </a:rPr>
                        <a:t>Data transformation offloading in an artificial intelligence infrastructure</a:t>
                      </a:r>
                    </a:p>
                  </a:txBody>
                  <a:tcPr marL="91441" marR="91441" marT="45723" marB="45723"/>
                </a:tc>
                <a:tc>
                  <a:txBody>
                    <a:bodyPr/>
                    <a:lstStyle/>
                    <a:p>
                      <a:r>
                        <a:rPr lang="en-US" altLang="zh-TW" sz="1600" dirty="0"/>
                        <a:t>202209033</a:t>
                      </a:r>
                    </a:p>
                    <a:p>
                      <a:r>
                        <a:rPr kumimoji="0" lang="zh-TW" altLang="en-US" sz="1600" b="0" i="0" kern="1200" dirty="0">
                          <a:solidFill>
                            <a:schemeClr val="lt1"/>
                          </a:solidFill>
                          <a:effectLst/>
                          <a:latin typeface="+mn-lt"/>
                          <a:ea typeface="+mn-ea"/>
                          <a:cs typeface="+mn-cs"/>
                        </a:rPr>
                        <a:t>光子處理器架構</a:t>
                      </a:r>
                      <a:r>
                        <a:rPr lang="en-US" altLang="zh-TW" sz="1600" dirty="0"/>
                        <a:t>(</a:t>
                      </a:r>
                      <a:r>
                        <a:rPr lang="zh-TW" altLang="en-US" sz="1600" dirty="0"/>
                        <a:t>引證</a:t>
                      </a:r>
                      <a:r>
                        <a:rPr lang="en-US" altLang="zh-TW" sz="1600" dirty="0"/>
                        <a:t>2)</a:t>
                      </a:r>
                      <a:br>
                        <a:rPr lang="zh-TW" altLang="en-US" sz="1600" dirty="0"/>
                      </a:br>
                      <a:r>
                        <a:rPr kumimoji="0" lang="en-US" altLang="zh-TW" sz="1100" b="0" i="0" kern="1200" dirty="0">
                          <a:solidFill>
                            <a:schemeClr val="lt1"/>
                          </a:solidFill>
                          <a:effectLst/>
                          <a:latin typeface="+mn-lt"/>
                          <a:ea typeface="+mn-ea"/>
                          <a:cs typeface="+mn-cs"/>
                        </a:rPr>
                        <a:t>PHOTONICS PROCESSOR ARCHITECTURE</a:t>
                      </a:r>
                      <a:endParaRPr lang="zh-TW" altLang="en-US" sz="1600" dirty="0"/>
                    </a:p>
                  </a:txBody>
                  <a:tcPr marL="91441" marR="91441" marT="45723" marB="45723"/>
                </a:tc>
                <a:extLst>
                  <a:ext uri="{0D108BD9-81ED-4DB2-BD59-A6C34878D82A}">
                    <a16:rowId xmlns:a16="http://schemas.microsoft.com/office/drawing/2014/main" val="10000"/>
                  </a:ext>
                </a:extLst>
              </a:tr>
              <a:tr h="823015">
                <a:tc>
                  <a:txBody>
                    <a:bodyPr/>
                    <a:lstStyle/>
                    <a:p>
                      <a:r>
                        <a:rPr lang="zh-TW" altLang="en-US" sz="1600" dirty="0"/>
                        <a:t>構成要件</a:t>
                      </a:r>
                      <a:r>
                        <a:rPr lang="en-US" altLang="zh-TW" sz="1600" dirty="0"/>
                        <a:t>1(</a:t>
                      </a:r>
                      <a:r>
                        <a:rPr lang="zh-TW" altLang="en-US" sz="1600" dirty="0"/>
                        <a:t>同</a:t>
                      </a:r>
                      <a:r>
                        <a:rPr lang="en-US" altLang="zh-TW" sz="1600" dirty="0"/>
                        <a:t>)</a:t>
                      </a:r>
                      <a:endParaRPr lang="zh-TW" altLang="en-US" sz="1600" dirty="0"/>
                    </a:p>
                  </a:txBody>
                  <a:tcPr marL="91441" marR="91441" marT="45723" marB="45723"/>
                </a:tc>
                <a:tc>
                  <a:txBody>
                    <a:bodyPr/>
                    <a:lstStyle/>
                    <a:p>
                      <a:r>
                        <a:rPr lang="en-US" altLang="zh-TW" sz="1600" dirty="0"/>
                        <a:t>Natural Language Processing;</a:t>
                      </a:r>
                    </a:p>
                    <a:p>
                      <a:r>
                        <a:rPr lang="zh-TW" altLang="en-US" sz="1600" dirty="0"/>
                        <a:t>自然語言</a:t>
                      </a:r>
                      <a:endParaRPr lang="en-US" altLang="zh-TW" sz="1600" dirty="0"/>
                    </a:p>
                  </a:txBody>
                  <a:tcPr marL="91441" marR="91441" marT="45723" marB="45723"/>
                </a:tc>
                <a:tc>
                  <a:txBody>
                    <a:bodyPr/>
                    <a:lstStyle/>
                    <a:p>
                      <a:r>
                        <a:rPr lang="en-US" altLang="zh-TW" sz="1600" dirty="0"/>
                        <a:t>Natural Language Processing</a:t>
                      </a:r>
                      <a:endParaRPr lang="zh-TW" altLang="en-US" sz="1600" dirty="0"/>
                    </a:p>
                  </a:txBody>
                  <a:tcPr marL="91441" marR="91441"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自然語言</a:t>
                      </a:r>
                      <a:endParaRPr lang="en-US" altLang="zh-TW" sz="1600" dirty="0"/>
                    </a:p>
                    <a:p>
                      <a:endParaRPr lang="zh-TW" altLang="en-US" sz="1600" dirty="0"/>
                    </a:p>
                  </a:txBody>
                  <a:tcPr marL="91441" marR="91441" marT="45723" marB="45723"/>
                </a:tc>
                <a:extLst>
                  <a:ext uri="{0D108BD9-81ED-4DB2-BD59-A6C34878D82A}">
                    <a16:rowId xmlns:a16="http://schemas.microsoft.com/office/drawing/2014/main" val="10001"/>
                  </a:ext>
                </a:extLst>
              </a:tr>
              <a:tr h="579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構成要件</a:t>
                      </a:r>
                      <a:r>
                        <a:rPr lang="en-US" altLang="zh-TW" sz="1600" dirty="0"/>
                        <a:t>2(</a:t>
                      </a:r>
                      <a:r>
                        <a:rPr lang="zh-TW" altLang="en-US" sz="1600" dirty="0"/>
                        <a:t>同</a:t>
                      </a:r>
                      <a:r>
                        <a:rPr lang="en-US" altLang="zh-TW" sz="1600" dirty="0"/>
                        <a:t>)</a:t>
                      </a:r>
                      <a:endParaRPr lang="zh-TW" altLang="en-US" sz="1600" dirty="0"/>
                    </a:p>
                  </a:txBody>
                  <a:tcPr marL="91441" marR="91441" marT="45723" marB="45723"/>
                </a:tc>
                <a:tc>
                  <a:txBody>
                    <a:bodyPr/>
                    <a:lstStyle/>
                    <a:p>
                      <a:r>
                        <a:rPr lang="en-US" altLang="zh-TW" sz="1600" dirty="0"/>
                        <a:t>quantum computing;</a:t>
                      </a:r>
                    </a:p>
                    <a:p>
                      <a:r>
                        <a:rPr lang="zh-TW" altLang="en-US" sz="1600" dirty="0"/>
                        <a:t>量子計算</a:t>
                      </a:r>
                    </a:p>
                  </a:txBody>
                  <a:tcPr marL="91441" marR="91441" marT="45723" marB="45723"/>
                </a:tc>
                <a:tc>
                  <a:txBody>
                    <a:bodyPr/>
                    <a:lstStyle/>
                    <a:p>
                      <a:r>
                        <a:rPr lang="en-US" altLang="zh-TW" sz="1600" dirty="0"/>
                        <a:t>quantum computing</a:t>
                      </a:r>
                      <a:endParaRPr lang="zh-TW" altLang="en-US" sz="1600" dirty="0"/>
                    </a:p>
                  </a:txBody>
                  <a:tcPr marL="91441" marR="91441"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量子計算</a:t>
                      </a:r>
                    </a:p>
                    <a:p>
                      <a:endParaRPr lang="zh-TW" altLang="en-US" sz="1600" dirty="0"/>
                    </a:p>
                  </a:txBody>
                  <a:tcPr marL="91441" marR="91441" marT="45723" marB="45723"/>
                </a:tc>
                <a:extLst>
                  <a:ext uri="{0D108BD9-81ED-4DB2-BD59-A6C34878D82A}">
                    <a16:rowId xmlns:a16="http://schemas.microsoft.com/office/drawing/2014/main" val="10002"/>
                  </a:ext>
                </a:extLst>
              </a:tr>
              <a:tr h="579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構成要件</a:t>
                      </a:r>
                      <a:r>
                        <a:rPr lang="en-US" altLang="zh-TW" sz="1600" dirty="0"/>
                        <a:t>3(</a:t>
                      </a:r>
                      <a:r>
                        <a:rPr lang="zh-TW" altLang="en-US" sz="1600" dirty="0"/>
                        <a:t>同</a:t>
                      </a:r>
                      <a:r>
                        <a:rPr lang="en-US" altLang="zh-TW" sz="1600" dirty="0"/>
                        <a:t>)</a:t>
                      </a:r>
                      <a:endParaRPr lang="zh-TW" altLang="en-US" sz="1600" dirty="0"/>
                    </a:p>
                  </a:txBody>
                  <a:tcPr marL="91441" marR="91441" marT="45723" marB="45723"/>
                </a:tc>
                <a:tc>
                  <a:txBody>
                    <a:bodyPr/>
                    <a:lstStyle/>
                    <a:p>
                      <a:r>
                        <a:rPr lang="en-US" altLang="zh-TW" sz="1600" dirty="0"/>
                        <a:t>Machine learning;</a:t>
                      </a:r>
                      <a:r>
                        <a:rPr lang="zh-TW" altLang="en-US" sz="1600" dirty="0"/>
                        <a:t>機器學習</a:t>
                      </a:r>
                    </a:p>
                  </a:txBody>
                  <a:tcPr marL="91441" marR="91441" marT="45723" marB="45723"/>
                </a:tc>
                <a:tc>
                  <a:txBody>
                    <a:bodyPr/>
                    <a:lstStyle/>
                    <a:p>
                      <a:r>
                        <a:rPr lang="en-US" altLang="zh-TW" sz="1600" dirty="0"/>
                        <a:t>Machine learning</a:t>
                      </a:r>
                      <a:endParaRPr lang="zh-TW" altLang="en-US" sz="1600" dirty="0"/>
                    </a:p>
                  </a:txBody>
                  <a:tcPr marL="91441" marR="91441" marT="45723" marB="45723"/>
                </a:tc>
                <a:tc>
                  <a:txBody>
                    <a:bodyPr/>
                    <a:lstStyle/>
                    <a:p>
                      <a:r>
                        <a:rPr lang="zh-TW" altLang="en-US" sz="1600" dirty="0"/>
                        <a:t>機器學習</a:t>
                      </a:r>
                    </a:p>
                  </a:txBody>
                  <a:tcPr marL="91441" marR="91441" marT="45723" marB="45723"/>
                </a:tc>
                <a:extLst>
                  <a:ext uri="{0D108BD9-81ED-4DB2-BD59-A6C34878D82A}">
                    <a16:rowId xmlns:a16="http://schemas.microsoft.com/office/drawing/2014/main" val="10003"/>
                  </a:ext>
                </a:extLst>
              </a:tr>
              <a:tr h="3708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構成要件</a:t>
                      </a:r>
                      <a:r>
                        <a:rPr lang="en-US" altLang="zh-TW" sz="1600" dirty="0"/>
                        <a:t>4(</a:t>
                      </a:r>
                      <a:r>
                        <a:rPr lang="zh-TW" altLang="en-US" sz="1600" dirty="0"/>
                        <a:t>異</a:t>
                      </a:r>
                      <a:r>
                        <a:rPr lang="en-US" altLang="zh-TW" sz="1600" dirty="0"/>
                        <a:t>)</a:t>
                      </a:r>
                      <a:endParaRPr lang="zh-TW" altLang="en-US" sz="1600" dirty="0"/>
                    </a:p>
                  </a:txBody>
                  <a:tcPr marL="91441" marR="91441" marT="45723" marB="45723"/>
                </a:tc>
                <a:tc>
                  <a:txBody>
                    <a:bodyPr/>
                    <a:lstStyle/>
                    <a:p>
                      <a:r>
                        <a:rPr lang="en-US" altLang="zh-TW" sz="1600" dirty="0"/>
                        <a:t>GAA;</a:t>
                      </a:r>
                      <a:endParaRPr lang="zh-TW" altLang="en-US" sz="1600" dirty="0"/>
                    </a:p>
                  </a:txBody>
                  <a:tcPr marL="91441" marR="91441" marT="45723" marB="45723"/>
                </a:tc>
                <a:tc>
                  <a:txBody>
                    <a:bodyPr/>
                    <a:lstStyle/>
                    <a:p>
                      <a:r>
                        <a:rPr lang="en-US" altLang="zh-TW" sz="1600" dirty="0"/>
                        <a:t>Cloud</a:t>
                      </a:r>
                      <a:endParaRPr lang="zh-TW" altLang="en-US" sz="1600" dirty="0"/>
                    </a:p>
                  </a:txBody>
                  <a:tcPr marL="91441" marR="91441" marT="45723" marB="45723"/>
                </a:tc>
                <a:tc>
                  <a:txBody>
                    <a:bodyPr/>
                    <a:lstStyle/>
                    <a:p>
                      <a:r>
                        <a:rPr lang="zh-TW" altLang="en-US" sz="1600" dirty="0"/>
                        <a:t>光子</a:t>
                      </a:r>
                    </a:p>
                  </a:txBody>
                  <a:tcPr marL="91441" marR="91441" marT="45723" marB="45723"/>
                </a:tc>
                <a:extLst>
                  <a:ext uri="{0D108BD9-81ED-4DB2-BD59-A6C34878D82A}">
                    <a16:rowId xmlns:a16="http://schemas.microsoft.com/office/drawing/2014/main" val="10004"/>
                  </a:ext>
                </a:extLst>
              </a:tr>
              <a:tr h="1310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根據</a:t>
                      </a:r>
                      <a:r>
                        <a:rPr lang="en-US" altLang="zh-TW" sz="1600" dirty="0"/>
                        <a:t>3.4.1</a:t>
                      </a:r>
                      <a:r>
                        <a:rPr lang="zh-TW" altLang="en-US" sz="1600" dirty="0"/>
                        <a:t>進步性法則分析</a:t>
                      </a:r>
                    </a:p>
                  </a:txBody>
                  <a:tcPr marL="91441" marR="91441" marT="45723" marB="45723"/>
                </a:tc>
                <a:tc gridSpan="3">
                  <a:txBody>
                    <a:bodyPr/>
                    <a:lstStyle/>
                    <a:p>
                      <a:r>
                        <a:rPr lang="zh-TW" altLang="en-US" sz="1600" dirty="0"/>
                        <a:t>引證</a:t>
                      </a:r>
                      <a:r>
                        <a:rPr lang="en-US" altLang="zh-TW" sz="1600" dirty="0"/>
                        <a:t>1</a:t>
                      </a:r>
                      <a:r>
                        <a:rPr lang="zh-TW" altLang="en-US" sz="1600" dirty="0"/>
                        <a:t>、</a:t>
                      </a:r>
                      <a:r>
                        <a:rPr lang="en-US" altLang="zh-TW" sz="1600" dirty="0"/>
                        <a:t>2</a:t>
                      </a:r>
                      <a:r>
                        <a:rPr lang="zh-TW" altLang="en-US" sz="1600" dirty="0"/>
                        <a:t>具有技術領域之關連性、所欲解決問題的共通性、以及作用或功能的共通性，因此引證</a:t>
                      </a:r>
                      <a:r>
                        <a:rPr lang="en-US" altLang="zh-TW" sz="1600" dirty="0"/>
                        <a:t>1</a:t>
                      </a:r>
                      <a:r>
                        <a:rPr lang="zh-TW" altLang="en-US" sz="1600" dirty="0"/>
                        <a:t>、</a:t>
                      </a:r>
                      <a:r>
                        <a:rPr lang="en-US" altLang="zh-TW" sz="1600" dirty="0"/>
                        <a:t>2</a:t>
                      </a:r>
                      <a:r>
                        <a:rPr lang="zh-TW" altLang="en-US" sz="1600" dirty="0"/>
                        <a:t>有動機得以結合。惟縱令結合上開引證</a:t>
                      </a:r>
                      <a:r>
                        <a:rPr lang="en-US" altLang="zh-TW" sz="1600" dirty="0"/>
                        <a:t>1</a:t>
                      </a:r>
                      <a:r>
                        <a:rPr lang="zh-TW" altLang="en-US" sz="1600" dirty="0"/>
                        <a:t>、</a:t>
                      </a:r>
                      <a:r>
                        <a:rPr lang="en-US" altLang="zh-TW" sz="1600" dirty="0"/>
                        <a:t>2</a:t>
                      </a:r>
                      <a:r>
                        <a:rPr lang="zh-TW" altLang="en-US" sz="1600" dirty="0"/>
                        <a:t>之技術內容，仍未揭露本案請求項</a:t>
                      </a:r>
                      <a:r>
                        <a:rPr lang="en-US" altLang="zh-TW" sz="1600" dirty="0"/>
                        <a:t>1</a:t>
                      </a:r>
                      <a:r>
                        <a:rPr lang="zh-TW" altLang="en-US" sz="1600" dirty="0"/>
                        <a:t>發明之</a:t>
                      </a:r>
                      <a:r>
                        <a:rPr lang="en-US" altLang="zh-TW" sz="1600" dirty="0"/>
                        <a:t>GAA</a:t>
                      </a:r>
                      <a:r>
                        <a:rPr lang="zh-TW" altLang="en-US" sz="1600" dirty="0"/>
                        <a:t>之元件，而無法達到利用最先近半導體技術之有利功效，故本案非為其所屬技術領域中具有通常知識者依申請前之先前技術所能輕易完成，具進步性。</a:t>
                      </a:r>
                    </a:p>
                  </a:txBody>
                  <a:tcPr marL="91441" marR="91441" marT="45723" marB="45723"/>
                </a:tc>
                <a:tc hMerge="1">
                  <a:txBody>
                    <a:bodyPr/>
                    <a:lstStyle/>
                    <a:p>
                      <a:r>
                        <a:rPr lang="en-US" altLang="zh-TW" dirty="0"/>
                        <a:t>Cloud</a:t>
                      </a:r>
                      <a:endParaRPr lang="zh-TW" altLang="en-US" dirty="0"/>
                    </a:p>
                  </a:txBody>
                  <a:tcPr/>
                </a:tc>
                <a:tc hMerge="1">
                  <a:txBody>
                    <a:bodyPr/>
                    <a:lstStyle/>
                    <a:p>
                      <a:r>
                        <a:rPr lang="zh-TW" altLang="en-US" dirty="0"/>
                        <a:t>光子</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BCB8ED-5B25-4789-B7D4-51827503EBB3}"/>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創新價值－創新性</a:t>
            </a:r>
          </a:p>
        </p:txBody>
      </p:sp>
      <p:sp>
        <p:nvSpPr>
          <p:cNvPr id="33795" name="頁尾版面配置區 4">
            <a:extLst>
              <a:ext uri="{FF2B5EF4-FFF2-40B4-BE49-F238E27FC236}">
                <a16:creationId xmlns:a16="http://schemas.microsoft.com/office/drawing/2014/main" id="{E8AF916F-C757-6B29-F934-4303C9D690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7F3F657B-95BB-4B6E-96A9-521723780AC7}"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18</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3796" name="Rectangle 5">
            <a:extLst>
              <a:ext uri="{FF2B5EF4-FFF2-40B4-BE49-F238E27FC236}">
                <a16:creationId xmlns:a16="http://schemas.microsoft.com/office/drawing/2014/main" id="{DA7E79AC-C850-5D69-837E-A8CF42289F89}"/>
              </a:ext>
            </a:extLst>
          </p:cNvPr>
          <p:cNvSpPr>
            <a:spLocks noChangeArrowheads="1"/>
          </p:cNvSpPr>
          <p:nvPr/>
        </p:nvSpPr>
        <p:spPr bwMode="auto">
          <a:xfrm>
            <a:off x="273050" y="1916113"/>
            <a:ext cx="91313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Times New Roman" panose="02020603050405020304" pitchFamily="18" charset="0"/>
                <a:ea typeface="標楷體" panose="03000509000000000000" pitchFamily="65" charset="-120"/>
              </a:rPr>
              <a:t>請說明本揭露技術的創新性</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定義：相較於現有技術，有無破壞性創新、或雖非破壞性創新但可顯著提升功效、或僅提升部分功效</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破壞性創新：</a:t>
            </a:r>
            <a:r>
              <a:rPr lang="en-US" altLang="zh-TW" sz="2400">
                <a:latin typeface="Times New Roman" panose="02020603050405020304" pitchFamily="18" charset="0"/>
                <a:ea typeface="標楷體" panose="03000509000000000000" pitchFamily="65" charset="-120"/>
              </a:rPr>
              <a:t>MP3 player</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CD player</a:t>
            </a:r>
            <a:r>
              <a:rPr lang="zh-TW" altLang="en-US" sz="2400">
                <a:latin typeface="Times New Roman" panose="02020603050405020304" pitchFamily="18" charset="0"/>
                <a:ea typeface="標楷體" panose="03000509000000000000" pitchFamily="65" charset="-120"/>
              </a:rPr>
              <a:t>、</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CRT</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非破壞性創新，但顯著提升功效：將影像壓縮量從</a:t>
            </a:r>
            <a:r>
              <a:rPr lang="en-US" altLang="zh-TW" sz="2400">
                <a:latin typeface="Times New Roman" panose="02020603050405020304" pitchFamily="18" charset="0"/>
                <a:ea typeface="標楷體" panose="03000509000000000000" pitchFamily="65" charset="-120"/>
              </a:rPr>
              <a:t>10%</a:t>
            </a:r>
            <a:r>
              <a:rPr lang="zh-TW" altLang="en-US" sz="2400">
                <a:latin typeface="Times New Roman" panose="02020603050405020304" pitchFamily="18" charset="0"/>
                <a:ea typeface="標楷體" panose="03000509000000000000" pitchFamily="65" charset="-120"/>
              </a:rPr>
              <a:t>提升至</a:t>
            </a:r>
            <a:r>
              <a:rPr lang="en-US" altLang="zh-TW" sz="2400">
                <a:latin typeface="Times New Roman" panose="02020603050405020304" pitchFamily="18" charset="0"/>
                <a:ea typeface="標楷體" panose="03000509000000000000" pitchFamily="65" charset="-120"/>
              </a:rPr>
              <a:t>30%</a:t>
            </a:r>
            <a:r>
              <a:rPr lang="zh-TW" altLang="en-US" sz="2400">
                <a:latin typeface="Times New Roman" panose="02020603050405020304" pitchFamily="18" charset="0"/>
                <a:ea typeface="標楷體" panose="03000509000000000000" pitchFamily="65" charset="-120"/>
              </a:rPr>
              <a:t>之軟體</a:t>
            </a:r>
          </a:p>
          <a:p>
            <a:pPr lvl="2" eaLnBrk="1" hangingPunct="1">
              <a:spcBef>
                <a:spcPct val="20000"/>
              </a:spcBef>
              <a:buClrTx/>
              <a:buSzTx/>
              <a:buFont typeface="Wingdings" panose="05000000000000000000" pitchFamily="2" charset="2"/>
              <a:buChar char="l"/>
            </a:pPr>
            <a:r>
              <a:rPr lang="en-US" altLang="zh-TW" sz="2400">
                <a:latin typeface="Times New Roman" panose="02020603050405020304" pitchFamily="18" charset="0"/>
                <a:ea typeface="標楷體" panose="03000509000000000000" pitchFamily="65" charset="-120"/>
              </a:rPr>
              <a:t>Me Too</a:t>
            </a:r>
            <a:r>
              <a:rPr lang="zh-TW" altLang="en-US" sz="2400">
                <a:latin typeface="Times New Roman" panose="02020603050405020304" pitchFamily="18" charset="0"/>
                <a:ea typeface="標楷體" panose="03000509000000000000" pitchFamily="65" charset="-120"/>
              </a:rPr>
              <a:t>的技術，但提升部分功效：</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畫素提升或視角變大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336DCF3-6A1E-2D4C-4F03-4DB3FACDD0F2}"/>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創新價值－技術取代性</a:t>
            </a:r>
          </a:p>
        </p:txBody>
      </p:sp>
      <p:sp>
        <p:nvSpPr>
          <p:cNvPr id="34819" name="頁尾版面配置區 4">
            <a:extLst>
              <a:ext uri="{FF2B5EF4-FFF2-40B4-BE49-F238E27FC236}">
                <a16:creationId xmlns:a16="http://schemas.microsoft.com/office/drawing/2014/main" id="{94C15F4F-5C79-EAA9-A600-19A71F1AD4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00A90EEE-1B6C-4EB1-8BE5-77E51A0C269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4820" name="Rectangle 3">
            <a:extLst>
              <a:ext uri="{FF2B5EF4-FFF2-40B4-BE49-F238E27FC236}">
                <a16:creationId xmlns:a16="http://schemas.microsoft.com/office/drawing/2014/main" id="{9D65FF02-540C-9791-6702-C6F4E6BDA145}"/>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請說明本揭露技術的取代性</a:t>
            </a:r>
          </a:p>
          <a:p>
            <a:pPr lvl="1" eaLnBrk="1" hangingPunct="1">
              <a:buFont typeface="Wingdings" panose="05000000000000000000" pitchFamily="2" charset="2"/>
              <a:buChar char="p"/>
            </a:pPr>
            <a:r>
              <a:rPr lang="zh-TW" altLang="en-US">
                <a:latin typeface="Times New Roman" panose="02020603050405020304" pitchFamily="18" charset="0"/>
              </a:rPr>
              <a:t>定義：對於現有技術，是否容易取而代之</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取代市場使用中技術：</a:t>
            </a:r>
            <a:r>
              <a:rPr lang="en-US" altLang="zh-TW">
                <a:latin typeface="Times New Roman" panose="02020603050405020304" pitchFamily="18" charset="0"/>
              </a:rPr>
              <a:t>WCDMA</a:t>
            </a:r>
            <a:r>
              <a:rPr lang="zh-TW" altLang="en-US">
                <a:latin typeface="Times New Roman" panose="02020603050405020304" pitchFamily="18" charset="0"/>
              </a:rPr>
              <a:t>取代</a:t>
            </a:r>
            <a:r>
              <a:rPr lang="en-US" altLang="zh-TW">
                <a:latin typeface="Times New Roman" panose="02020603050405020304" pitchFamily="18" charset="0"/>
              </a:rPr>
              <a:t>GSM</a:t>
            </a:r>
          </a:p>
          <a:p>
            <a:pPr lvl="2" eaLnBrk="1" hangingPunct="1">
              <a:buFont typeface="Wingdings" panose="05000000000000000000" pitchFamily="2" charset="2"/>
              <a:buChar char="l"/>
            </a:pPr>
            <a:r>
              <a:rPr lang="zh-TW" altLang="en-US">
                <a:latin typeface="Times New Roman" panose="02020603050405020304" pitchFamily="18" charset="0"/>
              </a:rPr>
              <a:t>取代次世代技術：</a:t>
            </a:r>
            <a:r>
              <a:rPr lang="en-US" altLang="zh-TW">
                <a:latin typeface="Times New Roman" panose="02020603050405020304" pitchFamily="18" charset="0"/>
              </a:rPr>
              <a:t>LTE</a:t>
            </a:r>
            <a:r>
              <a:rPr lang="zh-TW" altLang="en-US">
                <a:latin typeface="Times New Roman" panose="02020603050405020304" pitchFamily="18" charset="0"/>
              </a:rPr>
              <a:t>取代</a:t>
            </a:r>
            <a:r>
              <a:rPr lang="en-US" altLang="zh-TW">
                <a:latin typeface="Times New Roman" panose="02020603050405020304" pitchFamily="18" charset="0"/>
              </a:rPr>
              <a:t>Wimax</a:t>
            </a:r>
          </a:p>
          <a:p>
            <a:pPr lvl="2" eaLnBrk="1" hangingPunct="1">
              <a:buFont typeface="Wingdings" panose="05000000000000000000" pitchFamily="2" charset="2"/>
              <a:buChar char="l"/>
            </a:pPr>
            <a:r>
              <a:rPr lang="zh-TW" altLang="en-US">
                <a:latin typeface="Times New Roman" panose="02020603050405020304" pitchFamily="18" charset="0"/>
              </a:rPr>
              <a:t>取代過時技術：滾輪滑鼠之改進、手機用電阻式觸控螢幕之控制軟體改進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53ACD1D-F1BF-7AB5-DBF8-96334A14CD4E}"/>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C00000"/>
                </a:solidFill>
              </a:rPr>
              <a:t>簡報大綱</a:t>
            </a:r>
          </a:p>
        </p:txBody>
      </p:sp>
      <p:sp>
        <p:nvSpPr>
          <p:cNvPr id="12291" name="頁尾版面配置區 4">
            <a:extLst>
              <a:ext uri="{FF2B5EF4-FFF2-40B4-BE49-F238E27FC236}">
                <a16:creationId xmlns:a16="http://schemas.microsoft.com/office/drawing/2014/main" id="{8C99619E-7C5A-B72E-F024-D91EE29FDB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8C91E052-9E24-48D7-BE28-497039EAFE3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2292" name="Rectangle 3">
            <a:extLst>
              <a:ext uri="{FF2B5EF4-FFF2-40B4-BE49-F238E27FC236}">
                <a16:creationId xmlns:a16="http://schemas.microsoft.com/office/drawing/2014/main" id="{E111E787-28A2-934E-5B5A-A2909CE7D1AA}"/>
              </a:ext>
            </a:extLst>
          </p:cNvPr>
          <p:cNvSpPr>
            <a:spLocks noGrp="1"/>
          </p:cNvSpPr>
          <p:nvPr>
            <p:ph sz="quarter" idx="1"/>
          </p:nvPr>
        </p:nvSpPr>
        <p:spPr>
          <a:xfrm>
            <a:off x="501650" y="1628775"/>
            <a:ext cx="8915400" cy="4679950"/>
          </a:xfrm>
        </p:spPr>
        <p:txBody>
          <a:bodyPr/>
          <a:lstStyle/>
          <a:p>
            <a:pPr eaLnBrk="1" hangingPunct="1">
              <a:lnSpc>
                <a:spcPct val="80000"/>
              </a:lnSpc>
              <a:buFont typeface="Wingdings" panose="05000000000000000000" pitchFamily="2" charset="2"/>
              <a:buChar char="n"/>
            </a:pPr>
            <a:r>
              <a:rPr lang="zh-TW" altLang="en-US" sz="1600" b="1" dirty="0">
                <a:solidFill>
                  <a:srgbClr val="C00000"/>
                </a:solidFill>
              </a:rPr>
              <a:t>技術揭露</a:t>
            </a:r>
            <a:endParaRPr lang="en-US" altLang="zh-TW" sz="1600" b="1" dirty="0">
              <a:solidFill>
                <a:srgbClr val="C00000"/>
              </a:solidFill>
            </a:endParaRPr>
          </a:p>
          <a:p>
            <a:pPr eaLnBrk="1" hangingPunct="1">
              <a:lnSpc>
                <a:spcPct val="80000"/>
              </a:lnSpc>
              <a:buFont typeface="Wingdings" panose="05000000000000000000" pitchFamily="2" charset="2"/>
              <a:buChar char="n"/>
            </a:pPr>
            <a:r>
              <a:rPr lang="zh-TW" altLang="en-US" sz="1600" b="1" dirty="0">
                <a:solidFill>
                  <a:srgbClr val="C00000"/>
                </a:solidFill>
              </a:rPr>
              <a:t>技術範圍定義</a:t>
            </a:r>
            <a:endParaRPr lang="en-US" altLang="zh-TW" sz="1600" b="1" dirty="0">
              <a:solidFill>
                <a:srgbClr val="C00000"/>
              </a:solidFill>
            </a:endParaRPr>
          </a:p>
          <a:p>
            <a:pPr eaLnBrk="1" hangingPunct="1">
              <a:lnSpc>
                <a:spcPct val="80000"/>
              </a:lnSpc>
              <a:buFont typeface="Wingdings" panose="05000000000000000000" pitchFamily="2" charset="2"/>
              <a:buChar char="n"/>
            </a:pPr>
            <a:r>
              <a:rPr lang="zh-TW" altLang="en-US" sz="1600" b="1" dirty="0">
                <a:solidFill>
                  <a:srgbClr val="C00000"/>
                </a:solidFill>
              </a:rPr>
              <a:t>應用範圍</a:t>
            </a:r>
            <a:endParaRPr lang="en-US" altLang="zh-TW" sz="1600" b="1" dirty="0">
              <a:solidFill>
                <a:srgbClr val="C00000"/>
              </a:solidFill>
            </a:endParaRPr>
          </a:p>
          <a:p>
            <a:pPr eaLnBrk="1" hangingPunct="1">
              <a:lnSpc>
                <a:spcPct val="80000"/>
              </a:lnSpc>
              <a:buFont typeface="Wingdings" panose="05000000000000000000" pitchFamily="2" charset="2"/>
              <a:buChar char="n"/>
            </a:pPr>
            <a:r>
              <a:rPr lang="zh-TW" altLang="en-US" sz="1600" b="1" dirty="0">
                <a:solidFill>
                  <a:srgbClr val="C00000"/>
                </a:solidFill>
              </a:rPr>
              <a:t>先前技術檢索</a:t>
            </a:r>
            <a:endParaRPr lang="en-US" altLang="zh-TW" sz="1600" b="1" dirty="0">
              <a:solidFill>
                <a:srgbClr val="C00000"/>
              </a:solidFill>
            </a:endParaRPr>
          </a:p>
          <a:p>
            <a:pPr eaLnBrk="1" hangingPunct="1">
              <a:lnSpc>
                <a:spcPct val="80000"/>
              </a:lnSpc>
              <a:buFont typeface="Wingdings" panose="05000000000000000000" pitchFamily="2" charset="2"/>
              <a:buChar char="n"/>
            </a:pPr>
            <a:r>
              <a:rPr lang="zh-TW" altLang="en-US" sz="1600" b="1" dirty="0">
                <a:solidFill>
                  <a:srgbClr val="C00000"/>
                </a:solidFill>
              </a:rPr>
              <a:t>新穎性比較</a:t>
            </a:r>
            <a:endParaRPr lang="en-US" altLang="zh-TW" sz="1600" b="1" dirty="0">
              <a:solidFill>
                <a:srgbClr val="C00000"/>
              </a:solidFill>
            </a:endParaRPr>
          </a:p>
          <a:p>
            <a:pPr eaLnBrk="1" hangingPunct="1">
              <a:lnSpc>
                <a:spcPct val="80000"/>
              </a:lnSpc>
              <a:buFont typeface="Wingdings" panose="05000000000000000000" pitchFamily="2" charset="2"/>
              <a:buChar char="n"/>
            </a:pPr>
            <a:r>
              <a:rPr lang="zh-TW" altLang="en-US" sz="1600" b="1" dirty="0">
                <a:solidFill>
                  <a:srgbClr val="C00000"/>
                </a:solidFill>
              </a:rPr>
              <a:t>進步性比對與分析</a:t>
            </a:r>
            <a:r>
              <a:rPr lang="en-US" altLang="zh-TW" sz="1600" b="1" dirty="0">
                <a:solidFill>
                  <a:srgbClr val="C00000"/>
                </a:solidFill>
              </a:rPr>
              <a:t>( Non obvious )</a:t>
            </a:r>
          </a:p>
          <a:p>
            <a:pPr eaLnBrk="1" hangingPunct="1">
              <a:lnSpc>
                <a:spcPct val="80000"/>
              </a:lnSpc>
              <a:buFont typeface="Wingdings" panose="05000000000000000000" pitchFamily="2" charset="2"/>
              <a:buChar char="n"/>
            </a:pPr>
            <a:r>
              <a:rPr lang="zh-TW" altLang="en-US" sz="1600" b="1" dirty="0">
                <a:solidFill>
                  <a:srgbClr val="C00000"/>
                </a:solidFill>
              </a:rPr>
              <a:t>先前技術檢索</a:t>
            </a:r>
            <a:endParaRPr lang="en-US" altLang="zh-TW" sz="1600" b="1" dirty="0">
              <a:solidFill>
                <a:srgbClr val="C00000"/>
              </a:solidFill>
            </a:endParaRPr>
          </a:p>
          <a:p>
            <a:pPr eaLnBrk="1" hangingPunct="1">
              <a:lnSpc>
                <a:spcPct val="80000"/>
              </a:lnSpc>
              <a:buFont typeface="Wingdings" panose="05000000000000000000" pitchFamily="2" charset="2"/>
              <a:buChar char="n"/>
            </a:pPr>
            <a:r>
              <a:rPr lang="zh-TW" altLang="en-US" sz="1600" b="1" dirty="0">
                <a:solidFill>
                  <a:srgbClr val="C00000"/>
                </a:solidFill>
              </a:rPr>
              <a:t>價值分析</a:t>
            </a:r>
            <a:endParaRPr lang="en-US" altLang="zh-TW" sz="1600" b="1" dirty="0">
              <a:solidFill>
                <a:srgbClr val="C00000"/>
              </a:solidFill>
            </a:endParaRPr>
          </a:p>
          <a:p>
            <a:pPr lvl="1" eaLnBrk="1" hangingPunct="1">
              <a:lnSpc>
                <a:spcPct val="80000"/>
              </a:lnSpc>
              <a:buFont typeface="Wingdings" panose="05000000000000000000" pitchFamily="2" charset="2"/>
              <a:buChar char="n"/>
            </a:pPr>
            <a:r>
              <a:rPr lang="zh-TW" altLang="en-US" sz="1300" b="1" dirty="0">
                <a:solidFill>
                  <a:srgbClr val="C00000"/>
                </a:solidFill>
              </a:rPr>
              <a:t>創新價值－技術取代性</a:t>
            </a:r>
            <a:endParaRPr lang="en-US" altLang="zh-TW" sz="1300" b="1" dirty="0">
              <a:solidFill>
                <a:srgbClr val="C00000"/>
              </a:solidFill>
            </a:endParaRPr>
          </a:p>
          <a:p>
            <a:pPr lvl="1" eaLnBrk="1" hangingPunct="1">
              <a:lnSpc>
                <a:spcPct val="80000"/>
              </a:lnSpc>
              <a:buFont typeface="Wingdings" panose="05000000000000000000" pitchFamily="2" charset="2"/>
              <a:buChar char="n"/>
            </a:pPr>
            <a:r>
              <a:rPr lang="zh-TW" altLang="en-US" sz="1300" b="1" dirty="0">
                <a:solidFill>
                  <a:srgbClr val="C00000"/>
                </a:solidFill>
              </a:rPr>
              <a:t>應用價值 </a:t>
            </a:r>
            <a:r>
              <a:rPr lang="en-US" altLang="zh-TW" sz="1300" b="1" dirty="0">
                <a:solidFill>
                  <a:srgbClr val="C00000"/>
                </a:solidFill>
              </a:rPr>
              <a:t>– </a:t>
            </a:r>
            <a:r>
              <a:rPr lang="zh-TW" altLang="en-US" sz="1300" b="1" dirty="0">
                <a:solidFill>
                  <a:srgbClr val="C00000"/>
                </a:solidFill>
              </a:rPr>
              <a:t>應用延展性</a:t>
            </a:r>
          </a:p>
          <a:p>
            <a:pPr lvl="1" eaLnBrk="1" hangingPunct="1">
              <a:lnSpc>
                <a:spcPct val="80000"/>
              </a:lnSpc>
              <a:buFont typeface="Wingdings" panose="05000000000000000000" pitchFamily="2" charset="2"/>
              <a:buChar char="n"/>
            </a:pPr>
            <a:r>
              <a:rPr lang="zh-TW" altLang="en-US" sz="1300" b="1" dirty="0">
                <a:solidFill>
                  <a:srgbClr val="C00000"/>
                </a:solidFill>
              </a:rPr>
              <a:t>專利價值－授權潛力</a:t>
            </a:r>
          </a:p>
          <a:p>
            <a:pPr lvl="1" eaLnBrk="1" hangingPunct="1">
              <a:lnSpc>
                <a:spcPct val="80000"/>
              </a:lnSpc>
              <a:buFont typeface="Wingdings" panose="05000000000000000000" pitchFamily="2" charset="2"/>
              <a:buChar char="n"/>
            </a:pPr>
            <a:r>
              <a:rPr lang="zh-TW" altLang="en-US" sz="1300" b="1" dirty="0">
                <a:solidFill>
                  <a:srgbClr val="C00000"/>
                </a:solidFill>
              </a:rPr>
              <a:t>專利價值－侵權鑑定難易度</a:t>
            </a:r>
          </a:p>
          <a:p>
            <a:pPr eaLnBrk="1" hangingPunct="1">
              <a:lnSpc>
                <a:spcPct val="80000"/>
              </a:lnSpc>
              <a:buFont typeface="Wingdings" panose="05000000000000000000" pitchFamily="2" charset="2"/>
              <a:buChar char="n"/>
            </a:pPr>
            <a:endParaRPr lang="zh-TW" altLang="en-US" sz="1600" b="1" dirty="0">
              <a:solidFill>
                <a:srgbClr val="C00000"/>
              </a:solidFill>
            </a:endParaRPr>
          </a:p>
          <a:p>
            <a:pPr lvl="1" eaLnBrk="1" hangingPunct="1">
              <a:lnSpc>
                <a:spcPct val="80000"/>
              </a:lnSpc>
              <a:buFont typeface="Wingdings" panose="05000000000000000000" pitchFamily="2" charset="2"/>
              <a:buChar char="p"/>
            </a:pPr>
            <a:endParaRPr lang="en-US" altLang="zh-TW" sz="1600" b="1"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F068C54-BACF-A128-7221-02975C190EBC}"/>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商業價值－商品化潛力</a:t>
            </a:r>
          </a:p>
        </p:txBody>
      </p:sp>
      <p:sp>
        <p:nvSpPr>
          <p:cNvPr id="35843" name="頁尾版面配置區 4">
            <a:extLst>
              <a:ext uri="{FF2B5EF4-FFF2-40B4-BE49-F238E27FC236}">
                <a16:creationId xmlns:a16="http://schemas.microsoft.com/office/drawing/2014/main" id="{BF39EC37-E65E-3BE7-CE65-1C11BE0F49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ECFF9AB-02AA-4BF4-9B21-EB1FD213B0B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5844" name="Rectangle 3">
            <a:extLst>
              <a:ext uri="{FF2B5EF4-FFF2-40B4-BE49-F238E27FC236}">
                <a16:creationId xmlns:a16="http://schemas.microsoft.com/office/drawing/2014/main" id="{CBD50746-1D1E-7DC0-3305-DC3250A42715}"/>
              </a:ext>
            </a:extLst>
          </p:cNvPr>
          <p:cNvSpPr>
            <a:spLocks noChangeArrowheads="1"/>
          </p:cNvSpPr>
          <p:nvPr/>
        </p:nvSpPr>
        <p:spPr bwMode="auto">
          <a:xfrm>
            <a:off x="415925" y="1700213"/>
            <a:ext cx="8988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Arial" panose="020B0604020202020204" pitchFamily="34" charset="0"/>
                <a:ea typeface="標楷體" panose="03000509000000000000" pitchFamily="65" charset="-120"/>
              </a:rPr>
              <a:t>請說明本揭露技術的商品化潛力</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定義：商品化的時間或方式可否預期，或目前產業中有無生產線（設備</a:t>
            </a:r>
            <a:r>
              <a:rPr lang="en-US" altLang="en-US" sz="2800">
                <a:latin typeface="Arial" panose="020B0604020202020204" pitchFamily="34" charset="0"/>
                <a:ea typeface="標楷體" panose="03000509000000000000" pitchFamily="65" charset="-120"/>
              </a:rPr>
              <a:t>）</a:t>
            </a:r>
            <a:r>
              <a:rPr lang="zh-TW" altLang="en-US" sz="2800">
                <a:latin typeface="Arial" panose="020B0604020202020204" pitchFamily="34" charset="0"/>
                <a:ea typeface="標楷體" panose="03000509000000000000" pitchFamily="65" charset="-120"/>
              </a:rPr>
              <a:t>可提供其產品或服務</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容易商品化：商品化的時間與方式均可預期，且現有產業生產線或設備可供使用，例如電子公仔</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商品化機會不確定：商品化的時間及方式二者中僅一項可預期，但現有產業生產線或設備可供使用，例如燃料電池、飛航管理軟體系統</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不易商品化：商品化的時間及方式二者中僅一項可預期，且現有產業無生產線或設備可供使用，例如飛行汽車</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70DC0C-6AA7-C059-B913-D7DF6AC93CAA}"/>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應用價值－應用性</a:t>
            </a:r>
          </a:p>
        </p:txBody>
      </p:sp>
      <p:sp>
        <p:nvSpPr>
          <p:cNvPr id="36867" name="頁尾版面配置區 4">
            <a:extLst>
              <a:ext uri="{FF2B5EF4-FFF2-40B4-BE49-F238E27FC236}">
                <a16:creationId xmlns:a16="http://schemas.microsoft.com/office/drawing/2014/main" id="{84E90F7B-4C9A-560A-A6F5-A9981A509C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2C14162D-F95B-4040-9BCC-A0410C08CE9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21</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6868" name="Rectangle 3">
            <a:extLst>
              <a:ext uri="{FF2B5EF4-FFF2-40B4-BE49-F238E27FC236}">
                <a16:creationId xmlns:a16="http://schemas.microsoft.com/office/drawing/2014/main" id="{BC49359D-0BEA-D32A-414D-5A83569317B7}"/>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請說明本揭露技術的應用性</a:t>
            </a:r>
          </a:p>
          <a:p>
            <a:pPr lvl="1" eaLnBrk="1" hangingPunct="1">
              <a:buFont typeface="Wingdings" panose="05000000000000000000" pitchFamily="2" charset="2"/>
              <a:buChar char="p"/>
            </a:pPr>
            <a:r>
              <a:rPr lang="zh-TW" altLang="en-US"/>
              <a:t>定義：技術在不同產業的應用範圍，是否容易被侵權</a:t>
            </a:r>
          </a:p>
          <a:p>
            <a:pPr lvl="1" eaLnBrk="1" hangingPunct="1">
              <a:buFont typeface="Wingdings" panose="05000000000000000000" pitchFamily="2" charset="2"/>
              <a:buChar char="p"/>
            </a:pPr>
            <a:r>
              <a:rPr lang="zh-TW" altLang="en-US"/>
              <a:t>舉例：</a:t>
            </a:r>
          </a:p>
          <a:p>
            <a:pPr lvl="2" eaLnBrk="1" hangingPunct="1">
              <a:buFont typeface="Wingdings" panose="05000000000000000000" pitchFamily="2" charset="2"/>
              <a:buChar char="l"/>
            </a:pPr>
            <a:r>
              <a:rPr lang="zh-TW" altLang="en-US"/>
              <a:t>高：可應用於數個產業</a:t>
            </a:r>
          </a:p>
          <a:p>
            <a:pPr lvl="2" eaLnBrk="1" hangingPunct="1">
              <a:buFont typeface="Wingdings" panose="05000000000000000000" pitchFamily="2" charset="2"/>
              <a:buChar char="l"/>
            </a:pPr>
            <a:r>
              <a:rPr lang="zh-TW" altLang="en-US"/>
              <a:t>中：只能應用於一個產業</a:t>
            </a:r>
          </a:p>
          <a:p>
            <a:pPr lvl="2" eaLnBrk="1" hangingPunct="1">
              <a:buFont typeface="Wingdings" panose="05000000000000000000" pitchFamily="2" charset="2"/>
              <a:buChar char="l"/>
            </a:pPr>
            <a:r>
              <a:rPr lang="zh-TW" altLang="en-US"/>
              <a:t>低：只能應用於一個產業中某一特定領域</a:t>
            </a:r>
            <a:endParaRPr lang="zh-TW" altLang="en-US" b="1">
              <a:solidFill>
                <a:srgbClr val="FF0000"/>
              </a:solidFill>
            </a:endParaRPr>
          </a:p>
        </p:txBody>
      </p:sp>
      <p:sp>
        <p:nvSpPr>
          <p:cNvPr id="36869" name="Text Box 4">
            <a:extLst>
              <a:ext uri="{FF2B5EF4-FFF2-40B4-BE49-F238E27FC236}">
                <a16:creationId xmlns:a16="http://schemas.microsoft.com/office/drawing/2014/main" id="{C6BA7FA2-2160-5D75-4DD6-0CFE29188883}"/>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D1F553-1FFD-101E-BC86-D4CDE09237DC}"/>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專利價值－授權潛力</a:t>
            </a:r>
          </a:p>
        </p:txBody>
      </p:sp>
      <p:sp>
        <p:nvSpPr>
          <p:cNvPr id="37891" name="頁尾版面配置區 4">
            <a:extLst>
              <a:ext uri="{FF2B5EF4-FFF2-40B4-BE49-F238E27FC236}">
                <a16:creationId xmlns:a16="http://schemas.microsoft.com/office/drawing/2014/main" id="{25D1C6CB-CA4A-3160-0FEF-CA8272252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82D4B0F-5A51-4C7B-BBA0-B402FA2650C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7892" name="Rectangle 3">
            <a:extLst>
              <a:ext uri="{FF2B5EF4-FFF2-40B4-BE49-F238E27FC236}">
                <a16:creationId xmlns:a16="http://schemas.microsoft.com/office/drawing/2014/main" id="{FF0B1F55-126B-850F-27A7-59CC33C4BC14}"/>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請說明本揭露技術的授權潛力</a:t>
            </a:r>
          </a:p>
          <a:p>
            <a:pPr lvl="1" eaLnBrk="1" hangingPunct="1">
              <a:buFont typeface="Wingdings" panose="05000000000000000000" pitchFamily="2" charset="2"/>
              <a:buChar char="p"/>
            </a:pPr>
            <a:r>
              <a:rPr lang="zh-TW" altLang="en-US">
                <a:latin typeface="Times New Roman" panose="02020603050405020304" pitchFamily="18" charset="0"/>
              </a:rPr>
              <a:t>定義：技術被廠商利用的可能性</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高：能被</a:t>
            </a:r>
            <a:r>
              <a:rPr lang="en-US" altLang="zh-TW">
                <a:latin typeface="Times New Roman" panose="02020603050405020304" pitchFamily="18" charset="0"/>
              </a:rPr>
              <a:t>5</a:t>
            </a:r>
            <a:r>
              <a:rPr lang="zh-TW" altLang="en-US">
                <a:latin typeface="Times New Roman" panose="02020603050405020304" pitchFamily="18" charset="0"/>
              </a:rPr>
              <a:t>家以上廠商利用，本技術讓能源功耗大輻降低，所以全世界的工廠都有可能使用到。</a:t>
            </a:r>
          </a:p>
          <a:p>
            <a:pPr lvl="2" eaLnBrk="1" hangingPunct="1">
              <a:buFont typeface="Wingdings" panose="05000000000000000000" pitchFamily="2" charset="2"/>
              <a:buChar char="l"/>
            </a:pPr>
            <a:r>
              <a:rPr lang="zh-TW" altLang="en-US">
                <a:latin typeface="Times New Roman" panose="02020603050405020304" pitchFamily="18" charset="0"/>
              </a:rPr>
              <a:t>中：能被</a:t>
            </a:r>
            <a:r>
              <a:rPr lang="en-US" altLang="zh-TW">
                <a:latin typeface="Times New Roman" panose="02020603050405020304" pitchFamily="18" charset="0"/>
              </a:rPr>
              <a:t>2</a:t>
            </a:r>
            <a:r>
              <a:rPr lang="zh-TW" altLang="en-US">
                <a:latin typeface="Times New Roman" panose="02020603050405020304" pitchFamily="18" charset="0"/>
              </a:rPr>
              <a:t>至</a:t>
            </a:r>
            <a:r>
              <a:rPr lang="en-US" altLang="zh-TW">
                <a:latin typeface="Times New Roman" panose="02020603050405020304" pitchFamily="18" charset="0"/>
              </a:rPr>
              <a:t>4</a:t>
            </a:r>
            <a:r>
              <a:rPr lang="zh-TW" altLang="en-US">
                <a:latin typeface="Times New Roman" panose="02020603050405020304" pitchFamily="18" charset="0"/>
              </a:rPr>
              <a:t>家廠商利用，</a:t>
            </a:r>
          </a:p>
          <a:p>
            <a:pPr lvl="2" eaLnBrk="1" hangingPunct="1">
              <a:buFont typeface="Wingdings" panose="05000000000000000000" pitchFamily="2" charset="2"/>
              <a:buChar char="l"/>
            </a:pPr>
            <a:r>
              <a:rPr lang="zh-TW" altLang="en-US">
                <a:latin typeface="Times New Roman" panose="02020603050405020304" pitchFamily="18" charset="0"/>
              </a:rPr>
              <a:t>低：只能被</a:t>
            </a:r>
            <a:r>
              <a:rPr lang="en-US" altLang="zh-TW">
                <a:latin typeface="Times New Roman" panose="02020603050405020304" pitchFamily="18" charset="0"/>
              </a:rPr>
              <a:t>1</a:t>
            </a:r>
            <a:r>
              <a:rPr lang="zh-TW" altLang="en-US">
                <a:latin typeface="Times New Roman" panose="02020603050405020304" pitchFamily="18" charset="0"/>
              </a:rPr>
              <a:t>家廠商利用，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01010C-61FA-1C76-A91F-6B5AEFD98D9A}"/>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專利價值－侵權鑑定難易度</a:t>
            </a:r>
          </a:p>
        </p:txBody>
      </p:sp>
      <p:sp>
        <p:nvSpPr>
          <p:cNvPr id="38915" name="頁尾版面配置區 4">
            <a:extLst>
              <a:ext uri="{FF2B5EF4-FFF2-40B4-BE49-F238E27FC236}">
                <a16:creationId xmlns:a16="http://schemas.microsoft.com/office/drawing/2014/main" id="{45BF95B7-45A0-462B-3702-4FB9A99A1E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24F4C-82E7-497E-9F75-A7DBC6042C2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8916" name="Rectangle 3">
            <a:extLst>
              <a:ext uri="{FF2B5EF4-FFF2-40B4-BE49-F238E27FC236}">
                <a16:creationId xmlns:a16="http://schemas.microsoft.com/office/drawing/2014/main" id="{816FF058-9801-F4D5-5CE8-9CD62E5DE66D}"/>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請說明本揭露技術的侵權鑑定難易度</a:t>
            </a:r>
          </a:p>
          <a:p>
            <a:pPr lvl="1" eaLnBrk="1" hangingPunct="1">
              <a:buFont typeface="Wingdings" panose="05000000000000000000" pitchFamily="2" charset="2"/>
              <a:buChar char="p"/>
            </a:pPr>
            <a:r>
              <a:rPr lang="zh-TW" altLang="en-US">
                <a:latin typeface="Times New Roman" panose="02020603050405020304" pitchFamily="18" charset="0"/>
              </a:rPr>
              <a:t>定義：鑑定侵害時，是否須運用還原工程（</a:t>
            </a:r>
            <a:r>
              <a:rPr lang="en-US" altLang="zh-TW">
                <a:latin typeface="Times New Roman" panose="02020603050405020304" pitchFamily="18" charset="0"/>
              </a:rPr>
              <a:t>reverse engineering</a:t>
            </a:r>
            <a:r>
              <a:rPr lang="zh-TW" altLang="en-US">
                <a:latin typeface="Times New Roman" panose="02020603050405020304" pitchFamily="18" charset="0"/>
              </a:rPr>
              <a:t>），以及運用還原工程鑑定的難易度</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易鑑定：裝置專利較容易鑑定，因較易自外觀判斷產品內部用到的標準或規格，如</a:t>
            </a:r>
            <a:r>
              <a:rPr lang="en-US" altLang="zh-TW">
                <a:latin typeface="Times New Roman" panose="02020603050405020304" pitchFamily="18" charset="0"/>
              </a:rPr>
              <a:t>OFDMA</a:t>
            </a:r>
            <a:r>
              <a:rPr lang="zh-TW" altLang="en-US">
                <a:latin typeface="Times New Roman" panose="02020603050405020304" pitchFamily="18" charset="0"/>
              </a:rPr>
              <a:t>、</a:t>
            </a:r>
            <a:r>
              <a:rPr lang="en-US" altLang="zh-TW">
                <a:latin typeface="Times New Roman" panose="02020603050405020304" pitchFamily="18" charset="0"/>
              </a:rPr>
              <a:t>MPEG</a:t>
            </a:r>
          </a:p>
          <a:p>
            <a:pPr lvl="2" eaLnBrk="1" hangingPunct="1">
              <a:buFont typeface="Wingdings" panose="05000000000000000000" pitchFamily="2" charset="2"/>
              <a:buChar char="l"/>
            </a:pPr>
            <a:r>
              <a:rPr lang="zh-TW" altLang="en-US">
                <a:latin typeface="Times New Roman" panose="02020603050405020304" pitchFamily="18" charset="0"/>
              </a:rPr>
              <a:t>須運用還原工程：將</a:t>
            </a:r>
            <a:r>
              <a:rPr lang="en-US" altLang="zh-TW">
                <a:latin typeface="Times New Roman" panose="02020603050405020304" pitchFamily="18" charset="0"/>
              </a:rPr>
              <a:t>IC</a:t>
            </a:r>
            <a:r>
              <a:rPr lang="zh-TW" altLang="en-US">
                <a:latin typeface="Times New Roman" panose="02020603050405020304" pitchFamily="18" charset="0"/>
              </a:rPr>
              <a:t>拆解並分析其電路圖 </a:t>
            </a:r>
          </a:p>
          <a:p>
            <a:pPr lvl="2" eaLnBrk="1" hangingPunct="1">
              <a:buFont typeface="Wingdings" panose="05000000000000000000" pitchFamily="2" charset="2"/>
              <a:buChar char="l"/>
            </a:pPr>
            <a:r>
              <a:rPr lang="zh-TW" altLang="en-US">
                <a:latin typeface="Times New Roman" panose="02020603050405020304" pitchFamily="18" charset="0"/>
              </a:rPr>
              <a:t>縱運用還原工程難鑑定：須比對程式碼</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a:extLst>
              <a:ext uri="{FF2B5EF4-FFF2-40B4-BE49-F238E27FC236}">
                <a16:creationId xmlns:a16="http://schemas.microsoft.com/office/drawing/2014/main" id="{49D07766-F5E6-613F-86A3-48EBE5459A1C}"/>
              </a:ext>
            </a:extLst>
          </p:cNvPr>
          <p:cNvSpPr>
            <a:spLocks noGrp="1"/>
          </p:cNvSpPr>
          <p:nvPr>
            <p:ph type="title"/>
          </p:nvPr>
        </p:nvSpPr>
        <p:spPr>
          <a:xfrm>
            <a:off x="663575" y="228600"/>
            <a:ext cx="8832850" cy="990600"/>
          </a:xfrm>
        </p:spPr>
        <p:txBody>
          <a:bodyPr/>
          <a:lstStyle/>
          <a:p>
            <a:r>
              <a:rPr lang="zh-TW" altLang="en-US"/>
              <a:t>期中報告</a:t>
            </a:r>
          </a:p>
        </p:txBody>
      </p:sp>
      <p:sp>
        <p:nvSpPr>
          <p:cNvPr id="39939" name="內容版面配置區 2">
            <a:extLst>
              <a:ext uri="{FF2B5EF4-FFF2-40B4-BE49-F238E27FC236}">
                <a16:creationId xmlns:a16="http://schemas.microsoft.com/office/drawing/2014/main" id="{0FA6DF23-1D3F-95A4-6384-F8A43D6C137C}"/>
              </a:ext>
            </a:extLst>
          </p:cNvPr>
          <p:cNvSpPr>
            <a:spLocks noGrp="1"/>
          </p:cNvSpPr>
          <p:nvPr>
            <p:ph sz="quarter" idx="1"/>
          </p:nvPr>
        </p:nvSpPr>
        <p:spPr>
          <a:xfrm>
            <a:off x="663575" y="1600200"/>
            <a:ext cx="8832850" cy="4495800"/>
          </a:xfrm>
        </p:spPr>
        <p:txBody>
          <a:bodyPr/>
          <a:lstStyle/>
          <a:p>
            <a:r>
              <a:rPr lang="zh-TW" altLang="en-US" sz="2000" dirty="0"/>
              <a:t>兩人一組</a:t>
            </a:r>
            <a:endParaRPr lang="en-US" altLang="zh-TW" sz="2000" dirty="0"/>
          </a:p>
          <a:p>
            <a:r>
              <a:rPr lang="zh-TW" altLang="en-US" sz="2000" dirty="0"/>
              <a:t>重點說明 </a:t>
            </a:r>
            <a:r>
              <a:rPr lang="en-US" altLang="zh-TW" sz="2000" dirty="0"/>
              <a:t>: </a:t>
            </a:r>
          </a:p>
          <a:p>
            <a:pPr lvl="1"/>
            <a:r>
              <a:rPr lang="zh-TW" altLang="en-US" sz="1700" dirty="0"/>
              <a:t>可以把重點多放在</a:t>
            </a:r>
            <a:r>
              <a:rPr lang="zh-TW" altLang="en-US" sz="1700" dirty="0">
                <a:solidFill>
                  <a:srgbClr val="C00000"/>
                </a:solidFill>
              </a:rPr>
              <a:t>資料收集</a:t>
            </a:r>
            <a:r>
              <a:rPr lang="zh-TW" altLang="en-US" sz="1700" dirty="0"/>
              <a:t>。不用花太多時間只在憑空發想。</a:t>
            </a:r>
          </a:p>
          <a:p>
            <a:pPr lvl="1"/>
            <a:r>
              <a:rPr lang="zh-TW" altLang="en-US" sz="1700" dirty="0"/>
              <a:t>大約有一點想法或概念</a:t>
            </a:r>
            <a:r>
              <a:rPr lang="en-US" altLang="zh-TW" sz="1700" dirty="0"/>
              <a:t>, </a:t>
            </a:r>
            <a:r>
              <a:rPr lang="zh-TW" altLang="en-US" sz="1700" dirty="0"/>
              <a:t>就可以進行資料收集及</a:t>
            </a:r>
            <a:r>
              <a:rPr lang="zh-TW" altLang="en-US" sz="1700" dirty="0">
                <a:solidFill>
                  <a:srgbClr val="C00000"/>
                </a:solidFill>
              </a:rPr>
              <a:t>檢索</a:t>
            </a:r>
            <a:r>
              <a:rPr lang="zh-TW" altLang="en-US" sz="1700" dirty="0"/>
              <a:t>。</a:t>
            </a:r>
          </a:p>
          <a:p>
            <a:pPr lvl="1"/>
            <a:r>
              <a:rPr lang="zh-TW" altLang="en-US" sz="1700" dirty="0"/>
              <a:t>從收集及檢索到的資料再進行</a:t>
            </a:r>
            <a:r>
              <a:rPr lang="zh-TW" altLang="en-US" sz="1700" dirty="0">
                <a:solidFill>
                  <a:srgbClr val="C00000"/>
                </a:solidFill>
              </a:rPr>
              <a:t>創新構想</a:t>
            </a:r>
            <a:r>
              <a:rPr lang="zh-TW" altLang="en-US" sz="1700" dirty="0"/>
              <a:t>或是建構會更有效及務實。</a:t>
            </a:r>
          </a:p>
          <a:p>
            <a:pPr lvl="1"/>
            <a:r>
              <a:rPr lang="zh-TW" altLang="en-US" sz="1700" dirty="0"/>
              <a:t>最後再把建構的創新結構與最接近的兩篇</a:t>
            </a:r>
            <a:r>
              <a:rPr lang="zh-TW" altLang="en-US" sz="1700" dirty="0">
                <a:solidFill>
                  <a:srgbClr val="C00000"/>
                </a:solidFill>
              </a:rPr>
              <a:t>前案比對</a:t>
            </a:r>
            <a:r>
              <a:rPr lang="zh-TW" altLang="en-US" sz="1700" dirty="0"/>
              <a:t>。</a:t>
            </a:r>
          </a:p>
          <a:p>
            <a:pPr lvl="1"/>
            <a:r>
              <a:rPr lang="zh-TW" altLang="en-US" sz="1700" dirty="0"/>
              <a:t>由於我們都不是科學家</a:t>
            </a:r>
            <a:r>
              <a:rPr lang="en-US" altLang="zh-TW" sz="1700" dirty="0"/>
              <a:t>, </a:t>
            </a:r>
            <a:r>
              <a:rPr lang="zh-TW" altLang="en-US" sz="1700" dirty="0"/>
              <a:t>所以不太可以有絶世新創前所未見，因此附件</a:t>
            </a:r>
            <a:r>
              <a:rPr lang="en-US" altLang="zh-TW" sz="1700" dirty="0"/>
              <a:t>ppt</a:t>
            </a:r>
            <a:r>
              <a:rPr lang="zh-TW" altLang="en-US" sz="1700" dirty="0"/>
              <a:t>中的表格</a:t>
            </a:r>
            <a:r>
              <a:rPr lang="en-US" altLang="zh-TW" sz="1700" dirty="0"/>
              <a:t>, </a:t>
            </a:r>
            <a:r>
              <a:rPr lang="zh-TW" altLang="en-US" sz="1700" dirty="0"/>
              <a:t>請大家找到最接近的前案，應該都會有</a:t>
            </a:r>
            <a:r>
              <a:rPr lang="en-US" altLang="zh-TW" sz="1700" dirty="0">
                <a:solidFill>
                  <a:srgbClr val="0070C0"/>
                </a:solidFill>
              </a:rPr>
              <a:t>80% </a:t>
            </a:r>
            <a:r>
              <a:rPr lang="zh-TW" altLang="en-US" sz="1700" dirty="0">
                <a:solidFill>
                  <a:srgbClr val="0070C0"/>
                </a:solidFill>
              </a:rPr>
              <a:t>以上的新穎性在前案揭露</a:t>
            </a:r>
            <a:r>
              <a:rPr lang="zh-TW" altLang="en-US" sz="1700" dirty="0"/>
              <a:t>。</a:t>
            </a:r>
          </a:p>
          <a:p>
            <a:pPr lvl="1"/>
            <a:r>
              <a:rPr lang="zh-TW" altLang="en-US" sz="1700" dirty="0"/>
              <a:t>再加上你們提案的</a:t>
            </a:r>
            <a:r>
              <a:rPr lang="zh-TW" altLang="en-US" sz="1700" dirty="0">
                <a:solidFill>
                  <a:srgbClr val="0070C0"/>
                </a:solidFill>
              </a:rPr>
              <a:t>具有進步性可結合的構成要件</a:t>
            </a:r>
            <a:r>
              <a:rPr lang="zh-TW" altLang="en-US" sz="1700" dirty="0"/>
              <a:t>，如此是本報告工作重點及流程。</a:t>
            </a:r>
          </a:p>
        </p:txBody>
      </p:sp>
      <p:sp>
        <p:nvSpPr>
          <p:cNvPr id="39940" name="頁尾版面配置區 3">
            <a:extLst>
              <a:ext uri="{FF2B5EF4-FFF2-40B4-BE49-F238E27FC236}">
                <a16:creationId xmlns:a16="http://schemas.microsoft.com/office/drawing/2014/main" id="{409B2E36-4BF2-72F4-D1F8-BFD02F8FC8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7DE820C-B89D-4C42-9961-82EC26CB6905}" type="slidenum">
              <a:rPr kumimoji="0" lang="en-US" altLang="zh-TW" smtClean="0">
                <a:solidFill>
                  <a:schemeClr val="tx2"/>
                </a:solidFill>
              </a:rPr>
              <a:pPr/>
              <a:t>24</a:t>
            </a:fld>
            <a:endParaRPr kumimoji="0" lang="en-US" altLang="zh-TW">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2B8EFFE-FFB8-8C04-51D9-DE9A298C2724}"/>
              </a:ext>
            </a:extLst>
          </p:cNvPr>
          <p:cNvSpPr>
            <a:spLocks noGrp="1" noChangeArrowheads="1"/>
          </p:cNvSpPr>
          <p:nvPr>
            <p:ph type="ctrTitle"/>
          </p:nvPr>
        </p:nvSpPr>
        <p:spPr/>
        <p:txBody>
          <a:bodyPr>
            <a:normAutofit/>
          </a:bodyPr>
          <a:lstStyle/>
          <a:p>
            <a:pPr eaLnBrk="1" fontAlgn="auto" hangingPunct="1">
              <a:spcAft>
                <a:spcPts val="0"/>
              </a:spcAft>
              <a:defRPr/>
            </a:pPr>
            <a:r>
              <a:rPr lang="zh-TW" altLang="en-US" b="1">
                <a:solidFill>
                  <a:srgbClr val="993366"/>
                </a:solidFill>
              </a:rPr>
              <a:t>附件</a:t>
            </a:r>
          </a:p>
        </p:txBody>
      </p:sp>
      <p:sp>
        <p:nvSpPr>
          <p:cNvPr id="40963" name="Rectangle 3">
            <a:extLst>
              <a:ext uri="{FF2B5EF4-FFF2-40B4-BE49-F238E27FC236}">
                <a16:creationId xmlns:a16="http://schemas.microsoft.com/office/drawing/2014/main" id="{12533D06-95AA-96F8-25FF-152B19523CCE}"/>
              </a:ext>
            </a:extLst>
          </p:cNvPr>
          <p:cNvSpPr>
            <a:spLocks noGrp="1"/>
          </p:cNvSpPr>
          <p:nvPr>
            <p:ph type="subTitle" idx="1"/>
          </p:nvPr>
        </p:nvSpPr>
        <p:spPr>
          <a:xfrm>
            <a:off x="2559050" y="6049963"/>
            <a:ext cx="7264400" cy="685800"/>
          </a:xfrm>
        </p:spPr>
        <p:txBody>
          <a:bodyPr/>
          <a:lstStyle/>
          <a:p>
            <a:pPr eaLnBrk="1" hangingPunct="1"/>
            <a:endParaRPr lang="zh-TW" altLang="zh-TW"/>
          </a:p>
        </p:txBody>
      </p:sp>
      <p:sp>
        <p:nvSpPr>
          <p:cNvPr id="40964" name="頁尾版面配置區 4">
            <a:extLst>
              <a:ext uri="{FF2B5EF4-FFF2-40B4-BE49-F238E27FC236}">
                <a16:creationId xmlns:a16="http://schemas.microsoft.com/office/drawing/2014/main" id="{1D31C329-FB45-E0E7-1D70-50E19AAD4E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B5307C7E-DA8D-4374-B444-1F7DB324360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25</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E49D013-329D-CAD5-90B7-26F6D3AB0245}"/>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技術範圍定義－所屬應用領域</a:t>
            </a:r>
          </a:p>
        </p:txBody>
      </p:sp>
      <p:sp>
        <p:nvSpPr>
          <p:cNvPr id="20483" name="頁尾版面配置區 4">
            <a:extLst>
              <a:ext uri="{FF2B5EF4-FFF2-40B4-BE49-F238E27FC236}">
                <a16:creationId xmlns:a16="http://schemas.microsoft.com/office/drawing/2014/main" id="{3B656CEC-A846-0E1E-5A1E-5ABF4EF099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783B7D2-1867-4E02-A9A9-A4F3A0CB42B2}"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26</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0484" name="Rectangle 3">
            <a:extLst>
              <a:ext uri="{FF2B5EF4-FFF2-40B4-BE49-F238E27FC236}">
                <a16:creationId xmlns:a16="http://schemas.microsoft.com/office/drawing/2014/main" id="{893123BE-7166-C79A-AC81-0F30598821A2}"/>
              </a:ext>
            </a:extLst>
          </p:cNvPr>
          <p:cNvSpPr>
            <a:spLocks noGrp="1"/>
          </p:cNvSpPr>
          <p:nvPr>
            <p:ph sz="quarter" idx="1"/>
          </p:nvPr>
        </p:nvSpPr>
        <p:spPr>
          <a:xfrm>
            <a:off x="663575" y="1600200"/>
            <a:ext cx="8832850" cy="4997450"/>
          </a:xfrm>
        </p:spPr>
        <p:txBody>
          <a:bodyPr/>
          <a:lstStyle/>
          <a:p>
            <a:pPr lvl="1">
              <a:lnSpc>
                <a:spcPct val="110000"/>
              </a:lnSpc>
            </a:pPr>
            <a:endParaRPr lang="en-US" altLang="zh-TW" sz="1200"/>
          </a:p>
          <a:p>
            <a:pPr lvl="1">
              <a:lnSpc>
                <a:spcPct val="110000"/>
              </a:lnSpc>
            </a:pPr>
            <a:r>
              <a:rPr lang="en-US" altLang="zh-TW" sz="1200"/>
              <a:t>Example : Gartner 2021</a:t>
            </a:r>
          </a:p>
          <a:p>
            <a:pPr lvl="2">
              <a:lnSpc>
                <a:spcPct val="110000"/>
              </a:lnSpc>
            </a:pPr>
            <a:r>
              <a:rPr lang="en-US" altLang="zh-TW" sz="1200"/>
              <a:t>1. </a:t>
            </a:r>
            <a:r>
              <a:rPr lang="zh-TW" altLang="en-US" sz="1200"/>
              <a:t>行為聯網（</a:t>
            </a:r>
            <a:r>
              <a:rPr lang="en-US" altLang="zh-TW" sz="1200"/>
              <a:t>Internet of Behaviors</a:t>
            </a:r>
            <a:r>
              <a:rPr lang="zh-TW" altLang="en-US" sz="1200"/>
              <a:t>）</a:t>
            </a:r>
          </a:p>
          <a:p>
            <a:pPr lvl="2">
              <a:lnSpc>
                <a:spcPct val="110000"/>
              </a:lnSpc>
            </a:pPr>
            <a:r>
              <a:rPr lang="en-US" altLang="zh-TW" sz="1200"/>
              <a:t>2. </a:t>
            </a:r>
            <a:r>
              <a:rPr lang="zh-TW" altLang="en-US" sz="1200"/>
              <a:t>全面體驗（</a:t>
            </a:r>
            <a:r>
              <a:rPr lang="en-US" altLang="zh-TW" sz="1200"/>
              <a:t>Total Experience</a:t>
            </a:r>
            <a:r>
              <a:rPr lang="zh-TW" altLang="en-US" sz="1200"/>
              <a:t>）</a:t>
            </a:r>
          </a:p>
          <a:p>
            <a:pPr lvl="2">
              <a:lnSpc>
                <a:spcPct val="110000"/>
              </a:lnSpc>
            </a:pPr>
            <a:r>
              <a:rPr lang="en-US" altLang="zh-TW" sz="1200"/>
              <a:t>3. </a:t>
            </a:r>
            <a:r>
              <a:rPr lang="zh-TW" altLang="en-US" sz="1200"/>
              <a:t>隱私增強運算（</a:t>
            </a:r>
            <a:r>
              <a:rPr lang="en-US" altLang="zh-TW" sz="1200"/>
              <a:t>Privacy-enhancing Computation</a:t>
            </a:r>
            <a:r>
              <a:rPr lang="zh-TW" altLang="en-US" sz="1200"/>
              <a:t>）</a:t>
            </a:r>
          </a:p>
          <a:p>
            <a:pPr lvl="2">
              <a:lnSpc>
                <a:spcPct val="110000"/>
              </a:lnSpc>
            </a:pPr>
            <a:r>
              <a:rPr lang="en-US" altLang="zh-TW" sz="1200"/>
              <a:t>4. </a:t>
            </a:r>
            <a:r>
              <a:rPr lang="zh-TW" altLang="en-US" sz="1200"/>
              <a:t>分散式雲端（</a:t>
            </a:r>
            <a:r>
              <a:rPr lang="en-US" altLang="zh-TW" sz="1200"/>
              <a:t>Distributed Cloud</a:t>
            </a:r>
            <a:r>
              <a:rPr lang="zh-TW" altLang="en-US" sz="1200"/>
              <a:t>）</a:t>
            </a:r>
          </a:p>
          <a:p>
            <a:pPr lvl="2">
              <a:lnSpc>
                <a:spcPct val="110000"/>
              </a:lnSpc>
            </a:pPr>
            <a:r>
              <a:rPr lang="en-US" altLang="zh-TW" sz="1200"/>
              <a:t>5. </a:t>
            </a:r>
            <a:r>
              <a:rPr lang="zh-TW" altLang="en-US" sz="1200"/>
              <a:t>隨處運營（</a:t>
            </a:r>
            <a:r>
              <a:rPr lang="en-US" altLang="zh-TW" sz="1200"/>
              <a:t>Anywhere operations</a:t>
            </a:r>
            <a:r>
              <a:rPr lang="zh-TW" altLang="en-US" sz="1200"/>
              <a:t>）</a:t>
            </a:r>
          </a:p>
          <a:p>
            <a:pPr lvl="2">
              <a:lnSpc>
                <a:spcPct val="110000"/>
              </a:lnSpc>
            </a:pPr>
            <a:r>
              <a:rPr lang="en-US" altLang="zh-TW" sz="1200"/>
              <a:t>6. </a:t>
            </a:r>
            <a:r>
              <a:rPr lang="zh-TW" altLang="en-US" sz="1200"/>
              <a:t>網路安全網格（</a:t>
            </a:r>
            <a:r>
              <a:rPr lang="en-US" altLang="zh-TW" sz="1200"/>
              <a:t>Cybersecurity Mesh</a:t>
            </a:r>
            <a:r>
              <a:rPr lang="zh-TW" altLang="en-US" sz="1200"/>
              <a:t>）</a:t>
            </a:r>
          </a:p>
          <a:p>
            <a:pPr lvl="2">
              <a:lnSpc>
                <a:spcPct val="110000"/>
              </a:lnSpc>
            </a:pPr>
            <a:r>
              <a:rPr lang="en-US" altLang="zh-TW" sz="1200"/>
              <a:t>7. </a:t>
            </a:r>
            <a:r>
              <a:rPr lang="zh-TW" altLang="en-US" sz="1200"/>
              <a:t>智慧化組合業務（</a:t>
            </a:r>
            <a:r>
              <a:rPr lang="en-US" altLang="zh-TW" sz="1200"/>
              <a:t>Intelligent Composable Business</a:t>
            </a:r>
            <a:r>
              <a:rPr lang="zh-TW" altLang="en-US" sz="1200"/>
              <a:t>）</a:t>
            </a:r>
          </a:p>
          <a:p>
            <a:pPr lvl="2">
              <a:lnSpc>
                <a:spcPct val="110000"/>
              </a:lnSpc>
            </a:pPr>
            <a:r>
              <a:rPr lang="en-US" altLang="zh-TW" sz="1200"/>
              <a:t>8. AI </a:t>
            </a:r>
            <a:r>
              <a:rPr lang="zh-TW" altLang="en-US" sz="1200"/>
              <a:t>工程化（</a:t>
            </a:r>
            <a:r>
              <a:rPr lang="en-US" altLang="zh-TW" sz="1200"/>
              <a:t>AI Engineering</a:t>
            </a:r>
            <a:r>
              <a:rPr lang="zh-TW" altLang="en-US" sz="1200"/>
              <a:t>）</a:t>
            </a:r>
          </a:p>
          <a:p>
            <a:pPr lvl="2">
              <a:lnSpc>
                <a:spcPct val="110000"/>
              </a:lnSpc>
            </a:pPr>
            <a:r>
              <a:rPr lang="en-US" altLang="zh-TW" sz="1200"/>
              <a:t>9. </a:t>
            </a:r>
            <a:r>
              <a:rPr lang="zh-TW" altLang="en-US" sz="1200"/>
              <a:t>超級自動化（</a:t>
            </a:r>
            <a:r>
              <a:rPr lang="en-US" altLang="zh-TW" sz="1200"/>
              <a:t>Hyperautomation</a:t>
            </a:r>
            <a:r>
              <a:rPr lang="zh-TW" altLang="en-US" sz="1200"/>
              <a:t>）</a:t>
            </a:r>
          </a:p>
          <a:p>
            <a:pPr lvl="1">
              <a:lnSpc>
                <a:spcPct val="110000"/>
              </a:lnSpc>
            </a:pPr>
            <a:r>
              <a:rPr lang="en-US" altLang="zh-TW" sz="1200"/>
              <a:t>2023 hot topics</a:t>
            </a:r>
          </a:p>
          <a:p>
            <a:pPr lvl="2">
              <a:lnSpc>
                <a:spcPct val="110000"/>
              </a:lnSpc>
            </a:pPr>
            <a:r>
              <a:rPr lang="zh-TW" altLang="en-US" sz="1200"/>
              <a:t>量子技術</a:t>
            </a:r>
            <a:endParaRPr lang="en-US" altLang="zh-TW" sz="1200"/>
          </a:p>
          <a:p>
            <a:pPr lvl="2">
              <a:lnSpc>
                <a:spcPct val="110000"/>
              </a:lnSpc>
            </a:pPr>
            <a:r>
              <a:rPr lang="en-US" altLang="zh-TW" sz="1200"/>
              <a:t>AI , NLP</a:t>
            </a:r>
            <a:endParaRPr lang="zh-TW" altLang="en-US" sz="1200"/>
          </a:p>
          <a:p>
            <a:pPr lvl="2">
              <a:lnSpc>
                <a:spcPct val="110000"/>
              </a:lnSpc>
            </a:pPr>
            <a:r>
              <a:rPr lang="en-US" altLang="zh-TW" sz="1200"/>
              <a:t>Battery material</a:t>
            </a:r>
          </a:p>
          <a:p>
            <a:pPr lvl="2">
              <a:lnSpc>
                <a:spcPct val="110000"/>
              </a:lnSpc>
            </a:pPr>
            <a:r>
              <a:rPr lang="en-US" altLang="zh-TW" sz="1200"/>
              <a:t>Aerospace</a:t>
            </a:r>
          </a:p>
          <a:p>
            <a:pPr lvl="2">
              <a:lnSpc>
                <a:spcPct val="110000"/>
              </a:lnSpc>
            </a:pPr>
            <a:r>
              <a:rPr lang="en-US" altLang="zh-TW" sz="1200"/>
              <a:t>Nuclear fusion</a:t>
            </a:r>
          </a:p>
          <a:p>
            <a:pPr eaLnBrk="1" hangingPunct="1"/>
            <a:endParaRPr lang="zh-TW" altLang="zh-TW" sz="2800"/>
          </a:p>
        </p:txBody>
      </p:sp>
    </p:spTree>
    <p:extLst>
      <p:ext uri="{BB962C8B-B14F-4D97-AF65-F5344CB8AC3E}">
        <p14:creationId xmlns:p14="http://schemas.microsoft.com/office/powerpoint/2010/main" val="2113138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047034B-8B0D-A4D3-5E63-CEEF2DEA8FE8}"/>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技術範圍定義－所屬技術領域</a:t>
            </a:r>
            <a:br>
              <a:rPr lang="en-US" altLang="zh-TW" sz="3600" b="1">
                <a:solidFill>
                  <a:srgbClr val="CC3300"/>
                </a:solidFill>
              </a:rPr>
            </a:br>
            <a:r>
              <a:rPr lang="en-US" altLang="zh-TW" sz="3600" b="1">
                <a:solidFill>
                  <a:srgbClr val="CC3300"/>
                </a:solidFill>
              </a:rPr>
              <a:t>(</a:t>
            </a:r>
            <a:r>
              <a:rPr lang="zh-TW" altLang="en-US" sz="3600" b="1">
                <a:solidFill>
                  <a:srgbClr val="CC3300"/>
                </a:solidFill>
              </a:rPr>
              <a:t>範例</a:t>
            </a:r>
            <a:r>
              <a:rPr lang="en-US" altLang="zh-TW" sz="3600" b="1">
                <a:solidFill>
                  <a:srgbClr val="CC3300"/>
                </a:solidFill>
              </a:rPr>
              <a:t>, </a:t>
            </a:r>
            <a:r>
              <a:rPr lang="zh-TW" altLang="en-US" sz="3600" b="1">
                <a:solidFill>
                  <a:srgbClr val="CC3300"/>
                </a:solidFill>
              </a:rPr>
              <a:t>本頁看完可刪除</a:t>
            </a:r>
            <a:r>
              <a:rPr lang="en-US" altLang="zh-TW" sz="3600" b="1">
                <a:solidFill>
                  <a:srgbClr val="CC3300"/>
                </a:solidFill>
              </a:rPr>
              <a:t>)</a:t>
            </a:r>
            <a:endParaRPr lang="zh-TW" altLang="en-US" sz="3600" b="1">
              <a:solidFill>
                <a:srgbClr val="CC3300"/>
              </a:solidFill>
            </a:endParaRPr>
          </a:p>
        </p:txBody>
      </p:sp>
      <p:sp>
        <p:nvSpPr>
          <p:cNvPr id="21507" name="頁尾版面配置區 4">
            <a:extLst>
              <a:ext uri="{FF2B5EF4-FFF2-40B4-BE49-F238E27FC236}">
                <a16:creationId xmlns:a16="http://schemas.microsoft.com/office/drawing/2014/main" id="{1DD56109-12C7-30B3-340A-3704CBA7EC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B81659E-9329-4C93-BE63-E0E081F8A2B7}"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27</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116A172E-FC86-C789-0B77-DE623050B74A}"/>
              </a:ext>
            </a:extLst>
          </p:cNvPr>
          <p:cNvSpPr>
            <a:spLocks noGrp="1"/>
          </p:cNvSpPr>
          <p:nvPr>
            <p:ph sz="quarter" idx="1"/>
          </p:nvPr>
        </p:nvSpPr>
        <p:spPr>
          <a:xfrm>
            <a:off x="157163" y="1600200"/>
            <a:ext cx="9548812" cy="4495800"/>
          </a:xfrm>
        </p:spPr>
        <p:txBody>
          <a:bodyPr/>
          <a:lstStyle/>
          <a:p>
            <a:pPr eaLnBrk="1" hangingPunct="1">
              <a:defRPr/>
            </a:pPr>
            <a:r>
              <a:rPr lang="zh-TW" altLang="en-US" dirty="0"/>
              <a:t>請列出所提技術之構成要件之關鍵字</a:t>
            </a:r>
            <a:endParaRPr lang="en-US" altLang="zh-TW" dirty="0"/>
          </a:p>
          <a:p>
            <a:pPr lvl="1" eaLnBrk="1" hangingPunct="1">
              <a:defRPr/>
            </a:pPr>
            <a:r>
              <a:rPr lang="zh-TW" altLang="en-US" sz="2800" dirty="0"/>
              <a:t>量子 </a:t>
            </a:r>
            <a:r>
              <a:rPr lang="en-US" altLang="zh-TW" sz="2800" dirty="0"/>
              <a:t>;</a:t>
            </a:r>
            <a:r>
              <a:rPr lang="zh-TW" altLang="en-US" sz="2800" dirty="0"/>
              <a:t>量子計算</a:t>
            </a:r>
            <a:r>
              <a:rPr lang="en-US" altLang="zh-TW" sz="2800" dirty="0"/>
              <a:t>; </a:t>
            </a:r>
            <a:r>
              <a:rPr lang="zh-TW" altLang="en-US" sz="2800" dirty="0"/>
              <a:t>量子電腦</a:t>
            </a:r>
            <a:endParaRPr lang="en-US" altLang="zh-TW" sz="2800" dirty="0"/>
          </a:p>
          <a:p>
            <a:pPr lvl="2" eaLnBrk="1" hangingPunct="1">
              <a:defRPr/>
            </a:pPr>
            <a:r>
              <a:rPr lang="en-US" altLang="zh-TW" sz="2500" dirty="0"/>
              <a:t>Quantum; Quantum Computing ; Quantum Computer ; </a:t>
            </a:r>
          </a:p>
          <a:p>
            <a:pPr lvl="1" eaLnBrk="1" hangingPunct="1">
              <a:defRPr/>
            </a:pPr>
            <a:r>
              <a:rPr lang="zh-TW" altLang="en-US" sz="2800" dirty="0"/>
              <a:t>人工智慧</a:t>
            </a:r>
            <a:r>
              <a:rPr lang="en-US" altLang="zh-TW" sz="2800" dirty="0"/>
              <a:t> ; </a:t>
            </a:r>
          </a:p>
          <a:p>
            <a:pPr lvl="2" eaLnBrk="1" hangingPunct="1">
              <a:defRPr/>
            </a:pPr>
            <a:r>
              <a:rPr lang="en-US" altLang="zh-TW" sz="2500" dirty="0"/>
              <a:t>AI ; Artificial intelligence</a:t>
            </a:r>
          </a:p>
          <a:p>
            <a:pPr lvl="1" eaLnBrk="1" hangingPunct="1">
              <a:defRPr/>
            </a:pPr>
            <a:r>
              <a:rPr lang="zh-TW" altLang="en-US" sz="2800" dirty="0"/>
              <a:t>機器學習 </a:t>
            </a:r>
            <a:r>
              <a:rPr lang="en-US" altLang="zh-TW" sz="2800" dirty="0"/>
              <a:t>; </a:t>
            </a:r>
          </a:p>
          <a:p>
            <a:pPr lvl="2" eaLnBrk="1" hangingPunct="1">
              <a:defRPr/>
            </a:pPr>
            <a:r>
              <a:rPr lang="en-US" altLang="zh-TW" sz="2500" dirty="0"/>
              <a:t>Machine learning</a:t>
            </a:r>
          </a:p>
          <a:p>
            <a:pPr lvl="1" eaLnBrk="1" hangingPunct="1">
              <a:defRPr/>
            </a:pPr>
            <a:r>
              <a:rPr lang="zh-TW" altLang="en-US" sz="2800" dirty="0"/>
              <a:t>自然語言 </a:t>
            </a:r>
            <a:r>
              <a:rPr lang="en-US" altLang="zh-TW" sz="2800" dirty="0"/>
              <a:t>;</a:t>
            </a:r>
          </a:p>
          <a:p>
            <a:pPr lvl="2" eaLnBrk="1" hangingPunct="1">
              <a:defRPr/>
            </a:pPr>
            <a:r>
              <a:rPr lang="en-US" altLang="zh-TW" sz="2500" dirty="0"/>
              <a:t>NLP ; Natural Language Processing ; Natural Language Process</a:t>
            </a:r>
          </a:p>
          <a:p>
            <a:pPr marL="685800" lvl="2" indent="0" eaLnBrk="1" hangingPunct="1">
              <a:buFont typeface="Wingdings" panose="05000000000000000000" pitchFamily="2" charset="2"/>
              <a:buNone/>
              <a:defRPr/>
            </a:pPr>
            <a:endParaRPr lang="en-US" altLang="zh-TW" sz="2500" dirty="0"/>
          </a:p>
        </p:txBody>
      </p:sp>
      <p:sp>
        <p:nvSpPr>
          <p:cNvPr id="21509" name="Text Box 4">
            <a:extLst>
              <a:ext uri="{FF2B5EF4-FFF2-40B4-BE49-F238E27FC236}">
                <a16:creationId xmlns:a16="http://schemas.microsoft.com/office/drawing/2014/main" id="{0387BB42-8F83-96FC-2F1E-783A4B64614D}"/>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609831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10B4581-1402-D804-0D34-408117A18CC4}"/>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技術範圍定義－所屬技術領域</a:t>
            </a:r>
            <a:br>
              <a:rPr lang="en-US" altLang="zh-TW" sz="3600" b="1">
                <a:solidFill>
                  <a:srgbClr val="CC3300"/>
                </a:solidFill>
              </a:rPr>
            </a:br>
            <a:r>
              <a:rPr lang="en-US" altLang="zh-TW" sz="3600" b="1">
                <a:solidFill>
                  <a:srgbClr val="CC3300"/>
                </a:solidFill>
              </a:rPr>
              <a:t>(</a:t>
            </a:r>
            <a:r>
              <a:rPr lang="zh-TW" altLang="en-US" sz="3600" b="1">
                <a:solidFill>
                  <a:srgbClr val="CC3300"/>
                </a:solidFill>
              </a:rPr>
              <a:t>範例</a:t>
            </a:r>
            <a:r>
              <a:rPr lang="en-US" altLang="zh-TW" sz="3600" b="1">
                <a:solidFill>
                  <a:srgbClr val="CC3300"/>
                </a:solidFill>
              </a:rPr>
              <a:t>, </a:t>
            </a:r>
            <a:r>
              <a:rPr lang="zh-TW" altLang="en-US" sz="3600" b="1">
                <a:solidFill>
                  <a:srgbClr val="CC3300"/>
                </a:solidFill>
              </a:rPr>
              <a:t>本頁看完可刪除</a:t>
            </a:r>
            <a:r>
              <a:rPr lang="en-US" altLang="zh-TW" sz="3600" b="1">
                <a:solidFill>
                  <a:srgbClr val="CC3300"/>
                </a:solidFill>
              </a:rPr>
              <a:t>)</a:t>
            </a:r>
            <a:endParaRPr lang="zh-TW" altLang="en-US" sz="3600" b="1">
              <a:solidFill>
                <a:srgbClr val="CC3300"/>
              </a:solidFill>
            </a:endParaRPr>
          </a:p>
        </p:txBody>
      </p:sp>
      <p:sp>
        <p:nvSpPr>
          <p:cNvPr id="22531" name="頁尾版面配置區 4">
            <a:extLst>
              <a:ext uri="{FF2B5EF4-FFF2-40B4-BE49-F238E27FC236}">
                <a16:creationId xmlns:a16="http://schemas.microsoft.com/office/drawing/2014/main" id="{3FD7A9A5-ADDE-3BA4-C738-D7A5FC7836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43929B29-0AF8-4C3E-9707-E7F3CB8F61E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28</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2532" name="Rectangle 3">
            <a:extLst>
              <a:ext uri="{FF2B5EF4-FFF2-40B4-BE49-F238E27FC236}">
                <a16:creationId xmlns:a16="http://schemas.microsoft.com/office/drawing/2014/main" id="{E2A633EF-5D12-491A-225D-D7A804F11F5C}"/>
              </a:ext>
            </a:extLst>
          </p:cNvPr>
          <p:cNvSpPr>
            <a:spLocks noGrp="1"/>
          </p:cNvSpPr>
          <p:nvPr>
            <p:ph sz="quarter" idx="1"/>
          </p:nvPr>
        </p:nvSpPr>
        <p:spPr>
          <a:xfrm>
            <a:off x="157163" y="1600200"/>
            <a:ext cx="5872162" cy="4495800"/>
          </a:xfrm>
        </p:spPr>
        <p:txBody>
          <a:bodyPr/>
          <a:lstStyle/>
          <a:p>
            <a:pPr eaLnBrk="1" hangingPunct="1"/>
            <a:r>
              <a:rPr lang="zh-TW" altLang="en-US"/>
              <a:t>請本技術所屬的</a:t>
            </a:r>
            <a:r>
              <a:rPr lang="en-US" altLang="zh-TW"/>
              <a:t>IPC</a:t>
            </a:r>
            <a:r>
              <a:rPr lang="zh-TW" altLang="en-US"/>
              <a:t>群</a:t>
            </a:r>
            <a:endParaRPr lang="en-US" altLang="zh-TW"/>
          </a:p>
          <a:p>
            <a:pPr lvl="1" eaLnBrk="1" hangingPunct="1"/>
            <a:r>
              <a:rPr lang="zh-TW" altLang="en-US" sz="1600"/>
              <a:t>量子 </a:t>
            </a:r>
            <a:r>
              <a:rPr lang="en-US" altLang="zh-TW" sz="1600"/>
              <a:t>:  G06N 10/00:</a:t>
            </a:r>
            <a:r>
              <a:rPr lang="zh-TW" altLang="en-US" sz="1600"/>
              <a:t>量子計算機，既基於量子力學現象的計算機系統 </a:t>
            </a:r>
            <a:r>
              <a:rPr lang="en-US" altLang="zh-TW" sz="1600"/>
              <a:t>[2019.01]</a:t>
            </a:r>
          </a:p>
          <a:p>
            <a:pPr lvl="1" eaLnBrk="1" hangingPunct="1"/>
            <a:r>
              <a:rPr lang="zh-TW" altLang="en-US" sz="1600"/>
              <a:t>人工智慧</a:t>
            </a:r>
            <a:r>
              <a:rPr lang="en-US" altLang="zh-TW" sz="1600"/>
              <a:t> ; </a:t>
            </a:r>
          </a:p>
          <a:p>
            <a:pPr lvl="1" eaLnBrk="1" hangingPunct="1"/>
            <a:r>
              <a:rPr lang="zh-TW" altLang="en-US" sz="1600"/>
              <a:t>機器學習 </a:t>
            </a:r>
            <a:r>
              <a:rPr lang="en-US" altLang="zh-TW" sz="1600"/>
              <a:t>; </a:t>
            </a:r>
          </a:p>
          <a:p>
            <a:pPr lvl="1" eaLnBrk="1" hangingPunct="1"/>
            <a:r>
              <a:rPr lang="zh-TW" altLang="en-US" sz="1600"/>
              <a:t>自然語言 </a:t>
            </a:r>
            <a:r>
              <a:rPr lang="en-US" altLang="zh-TW" sz="1600"/>
              <a:t>:</a:t>
            </a:r>
          </a:p>
          <a:p>
            <a:pPr lvl="2" eaLnBrk="1" hangingPunct="1"/>
            <a:r>
              <a:rPr lang="en-US" altLang="zh-TW" sz="1300"/>
              <a:t> </a:t>
            </a:r>
            <a:r>
              <a:rPr lang="en-US" altLang="zh-TW" sz="900"/>
              <a:t>G06F 40/00:</a:t>
            </a:r>
            <a:r>
              <a:rPr lang="zh-TW" altLang="en-US" sz="900"/>
              <a:t>處理自然語言資料</a:t>
            </a:r>
            <a:r>
              <a:rPr lang="en-US" altLang="zh-TW" sz="900"/>
              <a:t>(</a:t>
            </a:r>
            <a:r>
              <a:rPr lang="zh-TW" altLang="en-US" sz="900"/>
              <a:t>語音分析或合成，語音識別見</a:t>
            </a:r>
            <a:r>
              <a:rPr lang="en-US" altLang="zh-TW" sz="900"/>
              <a:t>(G10L)[2020.01]</a:t>
            </a:r>
          </a:p>
          <a:p>
            <a:pPr lvl="2" eaLnBrk="1" hangingPunct="1"/>
            <a:r>
              <a:rPr lang="en-US" altLang="zh-TW" sz="900"/>
              <a:t>G06F 40/10:‧</a:t>
            </a:r>
            <a:r>
              <a:rPr lang="zh-TW" altLang="en-US" sz="900"/>
              <a:t>本文處理</a:t>
            </a:r>
            <a:r>
              <a:rPr lang="en-US" altLang="zh-TW" sz="900"/>
              <a:t>(</a:t>
            </a:r>
            <a:r>
              <a:rPr lang="zh-TW" altLang="en-US" sz="900"/>
              <a:t>自然語言分析見</a:t>
            </a:r>
            <a:r>
              <a:rPr lang="en-US" altLang="zh-TW" sz="900"/>
              <a:t>G06F 40/20</a:t>
            </a:r>
            <a:r>
              <a:rPr lang="zh-TW" altLang="en-US" sz="900"/>
              <a:t>；語義分析見</a:t>
            </a:r>
            <a:r>
              <a:rPr lang="en-US" altLang="zh-TW" sz="900"/>
              <a:t>G06F 40/30</a:t>
            </a:r>
            <a:r>
              <a:rPr lang="zh-TW" altLang="en-US" sz="900"/>
              <a:t>；自然語言的處理或分析見</a:t>
            </a:r>
            <a:r>
              <a:rPr lang="en-US" altLang="zh-TW" sz="900"/>
              <a:t>G06F 40/40) [2020.01]</a:t>
            </a:r>
          </a:p>
          <a:p>
            <a:pPr lvl="2" eaLnBrk="1" hangingPunct="1"/>
            <a:r>
              <a:rPr lang="en-US" altLang="zh-TW" sz="900"/>
              <a:t>G06F 40/20:‧</a:t>
            </a:r>
            <a:r>
              <a:rPr lang="zh-TW" altLang="en-US" sz="900"/>
              <a:t>自然語言分析</a:t>
            </a:r>
            <a:r>
              <a:rPr lang="en-US" altLang="zh-TW" sz="900"/>
              <a:t>(</a:t>
            </a:r>
            <a:r>
              <a:rPr lang="zh-TW" altLang="en-US" sz="900"/>
              <a:t>自然語言的語義分析見</a:t>
            </a:r>
            <a:r>
              <a:rPr lang="en-US" altLang="zh-TW" sz="900"/>
              <a:t>G06F 40/30) [2020.01]</a:t>
            </a:r>
          </a:p>
          <a:p>
            <a:pPr lvl="2" eaLnBrk="1" hangingPunct="1"/>
            <a:r>
              <a:rPr lang="en-US" altLang="zh-TW" sz="900"/>
              <a:t>G06F 40/40:‧</a:t>
            </a:r>
            <a:r>
              <a:rPr lang="zh-TW" altLang="en-US" sz="900"/>
              <a:t>自然語言的處理或翻譯</a:t>
            </a:r>
            <a:r>
              <a:rPr lang="en-US" altLang="zh-TW" sz="900"/>
              <a:t>(</a:t>
            </a:r>
            <a:r>
              <a:rPr lang="zh-TW" altLang="en-US" sz="900"/>
              <a:t>自然語言分析見</a:t>
            </a:r>
            <a:r>
              <a:rPr lang="en-US" altLang="zh-TW" sz="900"/>
              <a:t>G06F 40/20</a:t>
            </a:r>
            <a:r>
              <a:rPr lang="zh-TW" altLang="en-US" sz="900"/>
              <a:t>；語義分析見</a:t>
            </a:r>
            <a:r>
              <a:rPr lang="en-US" altLang="zh-TW" sz="900"/>
              <a:t>G06F 40/30) [2020.01]</a:t>
            </a:r>
          </a:p>
          <a:p>
            <a:pPr lvl="2" eaLnBrk="1" hangingPunct="1"/>
            <a:r>
              <a:rPr lang="en-US" altLang="zh-TW" sz="900"/>
              <a:t>G06F 40/55:‧‧</a:t>
            </a:r>
            <a:r>
              <a:rPr lang="zh-TW" altLang="en-US" sz="900"/>
              <a:t>基於規則的翻譯</a:t>
            </a:r>
            <a:r>
              <a:rPr lang="en-US" altLang="zh-TW" sz="900"/>
              <a:t>[2020.01]</a:t>
            </a:r>
          </a:p>
          <a:p>
            <a:pPr lvl="2" eaLnBrk="1" hangingPunct="1"/>
            <a:r>
              <a:rPr lang="en-US" altLang="zh-TW" sz="900"/>
              <a:t>G06F 40/56:‧‧‧</a:t>
            </a:r>
            <a:r>
              <a:rPr lang="zh-TW" altLang="en-US" sz="900"/>
              <a:t>自然語言生成</a:t>
            </a:r>
            <a:r>
              <a:rPr lang="en-US" altLang="zh-TW" sz="900"/>
              <a:t>[2020.01]</a:t>
            </a:r>
          </a:p>
          <a:p>
            <a:pPr eaLnBrk="1" hangingPunct="1"/>
            <a:r>
              <a:rPr lang="en-US" altLang="zh-TW"/>
              <a:t>https://twpat1.tipo.gov.tw/twpatc/twpatkm</a:t>
            </a:r>
            <a:endParaRPr lang="zh-TW" altLang="zh-TW"/>
          </a:p>
        </p:txBody>
      </p:sp>
      <p:pic>
        <p:nvPicPr>
          <p:cNvPr id="22533" name="圖片 6">
            <a:extLst>
              <a:ext uri="{FF2B5EF4-FFF2-40B4-BE49-F238E27FC236}">
                <a16:creationId xmlns:a16="http://schemas.microsoft.com/office/drawing/2014/main" id="{4700C302-9BDC-6E92-5DF0-71D4A5091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438" y="1933575"/>
            <a:ext cx="344487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箭號: 向下 7">
            <a:extLst>
              <a:ext uri="{FF2B5EF4-FFF2-40B4-BE49-F238E27FC236}">
                <a16:creationId xmlns:a16="http://schemas.microsoft.com/office/drawing/2014/main" id="{007BE185-9013-00CE-D799-BA4017AF6343}"/>
              </a:ext>
            </a:extLst>
          </p:cNvPr>
          <p:cNvSpPr/>
          <p:nvPr/>
        </p:nvSpPr>
        <p:spPr>
          <a:xfrm>
            <a:off x="4522788" y="5732463"/>
            <a:ext cx="142875" cy="149225"/>
          </a:xfrm>
          <a:prstGeom prst="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a:p>
        </p:txBody>
      </p:sp>
      <p:pic>
        <p:nvPicPr>
          <p:cNvPr id="22535" name="圖片 5">
            <a:extLst>
              <a:ext uri="{FF2B5EF4-FFF2-40B4-BE49-F238E27FC236}">
                <a16:creationId xmlns:a16="http://schemas.microsoft.com/office/drawing/2014/main" id="{681E5066-6E47-81C9-A3AA-B33800976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4483100"/>
            <a:ext cx="379095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2600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DEF73DF8-C339-F9B8-7A59-DF280A887B65}"/>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a:t>
            </a:r>
            <a:br>
              <a:rPr lang="en-US" altLang="zh-TW" sz="3600" b="1">
                <a:solidFill>
                  <a:srgbClr val="CC3300"/>
                </a:solidFill>
              </a:rPr>
            </a:br>
            <a:r>
              <a:rPr lang="en-US" altLang="zh-TW" sz="3600" b="1">
                <a:solidFill>
                  <a:srgbClr val="CC3300"/>
                </a:solidFill>
              </a:rPr>
              <a:t>(</a:t>
            </a:r>
            <a:r>
              <a:rPr lang="zh-TW" altLang="en-US" sz="3600" b="1">
                <a:solidFill>
                  <a:srgbClr val="CC3300"/>
                </a:solidFill>
              </a:rPr>
              <a:t>範例</a:t>
            </a:r>
            <a:r>
              <a:rPr lang="en-US" altLang="zh-TW" sz="3600" b="1">
                <a:solidFill>
                  <a:srgbClr val="CC3300"/>
                </a:solidFill>
              </a:rPr>
              <a:t>, </a:t>
            </a:r>
            <a:r>
              <a:rPr lang="zh-TW" altLang="en-US" sz="3600" b="1">
                <a:solidFill>
                  <a:srgbClr val="CC3300"/>
                </a:solidFill>
              </a:rPr>
              <a:t>本頁看完可刪除</a:t>
            </a:r>
            <a:r>
              <a:rPr lang="en-US" altLang="zh-TW" sz="3600" b="1">
                <a:solidFill>
                  <a:srgbClr val="CC3300"/>
                </a:solidFill>
              </a:rPr>
              <a:t>)</a:t>
            </a:r>
            <a:endParaRPr lang="zh-TW" altLang="en-US" sz="3600" b="1">
              <a:solidFill>
                <a:srgbClr val="CC3300"/>
              </a:solidFill>
            </a:endParaRPr>
          </a:p>
        </p:txBody>
      </p:sp>
      <p:sp>
        <p:nvSpPr>
          <p:cNvPr id="24579" name="頁尾版面配置區 4">
            <a:extLst>
              <a:ext uri="{FF2B5EF4-FFF2-40B4-BE49-F238E27FC236}">
                <a16:creationId xmlns:a16="http://schemas.microsoft.com/office/drawing/2014/main" id="{41EDC5B2-E2B0-B768-CFC5-5F80C14F07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D2688B20-1317-46A1-A141-B21E1766583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4580" name="Rectangle 3">
            <a:extLst>
              <a:ext uri="{FF2B5EF4-FFF2-40B4-BE49-F238E27FC236}">
                <a16:creationId xmlns:a16="http://schemas.microsoft.com/office/drawing/2014/main" id="{84521F11-8773-0CAB-EE12-44A63CEA6366}"/>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b="1" dirty="0"/>
              <a:t>專利檢索</a:t>
            </a:r>
          </a:p>
          <a:p>
            <a:pPr lvl="1" eaLnBrk="1" hangingPunct="1">
              <a:buFont typeface="Wingdings" panose="05000000000000000000" pitchFamily="2" charset="2"/>
              <a:buChar char="p"/>
            </a:pPr>
            <a:r>
              <a:rPr lang="zh-TW" altLang="en-US" dirty="0"/>
              <a:t>檢索資料庫及列出檢索條件與結果：</a:t>
            </a:r>
            <a:endParaRPr lang="en-US" altLang="zh-TW" dirty="0"/>
          </a:p>
          <a:p>
            <a:pPr lvl="2" eaLnBrk="1" hangingPunct="1">
              <a:buFont typeface="Wingdings" panose="05000000000000000000" pitchFamily="2" charset="2"/>
              <a:buChar char="p"/>
            </a:pPr>
            <a:r>
              <a:rPr lang="en-US" altLang="zh-TW" dirty="0">
                <a:latin typeface="Times New Roman" panose="02020603050405020304" pitchFamily="18" charset="0"/>
              </a:rPr>
              <a:t>https://patents.google.com/</a:t>
            </a:r>
          </a:p>
          <a:p>
            <a:pPr lvl="3" eaLnBrk="1" hangingPunct="1">
              <a:buFont typeface="Wingdings" panose="05000000000000000000" pitchFamily="2" charset="2"/>
              <a:buChar char="p"/>
            </a:pPr>
            <a:r>
              <a:rPr lang="zh-TW" altLang="en-US" dirty="0"/>
              <a:t>當前檢索條件	</a:t>
            </a:r>
            <a:r>
              <a:rPr lang="en-US" altLang="zh-TW" dirty="0"/>
              <a:t>(35</a:t>
            </a:r>
            <a:r>
              <a:rPr lang="zh-TW" altLang="en-US" dirty="0"/>
              <a:t>筆</a:t>
            </a:r>
            <a:r>
              <a:rPr lang="en-US" altLang="zh-TW" dirty="0"/>
              <a:t>) (</a:t>
            </a:r>
            <a:r>
              <a:rPr lang="zh-TW" altLang="en-US" dirty="0"/>
              <a:t>量子</a:t>
            </a:r>
            <a:r>
              <a:rPr lang="en-US" altLang="zh-TW" dirty="0"/>
              <a:t>or</a:t>
            </a:r>
            <a:r>
              <a:rPr lang="zh-TW" altLang="en-US" dirty="0"/>
              <a:t>量子計算</a:t>
            </a:r>
            <a:r>
              <a:rPr lang="en-US" altLang="zh-TW" dirty="0"/>
              <a:t>or</a:t>
            </a:r>
            <a:r>
              <a:rPr lang="zh-TW" altLang="en-US" dirty="0"/>
              <a:t>量子電腦</a:t>
            </a:r>
            <a:r>
              <a:rPr lang="en-US" altLang="zh-TW" dirty="0"/>
              <a:t>) and (</a:t>
            </a:r>
            <a:r>
              <a:rPr lang="zh-TW" altLang="en-US" dirty="0"/>
              <a:t>人工智慧 </a:t>
            </a:r>
            <a:r>
              <a:rPr lang="en-US" altLang="zh-TW" dirty="0"/>
              <a:t>or </a:t>
            </a:r>
            <a:r>
              <a:rPr lang="zh-TW" altLang="en-US" dirty="0"/>
              <a:t>機器學習</a:t>
            </a:r>
            <a:r>
              <a:rPr lang="en-US" altLang="zh-TW" dirty="0"/>
              <a:t>) and (</a:t>
            </a:r>
            <a:r>
              <a:rPr lang="zh-TW" altLang="en-US" dirty="0"/>
              <a:t>自然語言</a:t>
            </a:r>
            <a:r>
              <a:rPr lang="en-US" altLang="zh-TW" dirty="0"/>
              <a:t>)</a:t>
            </a:r>
            <a:endParaRPr lang="en-US" altLang="zh-TW" dirty="0">
              <a:latin typeface="Times New Roman" panose="02020603050405020304" pitchFamily="18" charset="0"/>
            </a:endParaRPr>
          </a:p>
          <a:p>
            <a:pPr lvl="2" eaLnBrk="1" hangingPunct="1">
              <a:buFont typeface="Wingdings" panose="05000000000000000000" pitchFamily="2" charset="2"/>
              <a:buChar char="p"/>
            </a:pPr>
            <a:r>
              <a:rPr lang="en-US" altLang="zh-TW" dirty="0"/>
              <a:t>https://twpat1.tipo.gov.tw/twpatc/twpatkm</a:t>
            </a:r>
            <a:endParaRPr lang="en-US" altLang="zh-TW" dirty="0">
              <a:latin typeface="Times New Roman" panose="02020603050405020304" pitchFamily="18" charset="0"/>
            </a:endParaRPr>
          </a:p>
          <a:p>
            <a:pPr lvl="3" eaLnBrk="1" hangingPunct="1">
              <a:buFont typeface="Wingdings" panose="05000000000000000000" pitchFamily="2" charset="2"/>
              <a:buChar char="p"/>
            </a:pPr>
            <a:r>
              <a:rPr lang="en-US" altLang="zh-TW" dirty="0"/>
              <a:t>((</a:t>
            </a:r>
            <a:r>
              <a:rPr lang="en-US" altLang="zh-TW" dirty="0" err="1"/>
              <a:t>nlp</a:t>
            </a:r>
            <a:r>
              <a:rPr lang="en-US" altLang="zh-TW" dirty="0"/>
              <a:t> ) OR ("Natural Language Processing")) (("quantum computing") OR ("quantum computer")) (("Machine learning") OR (AI))</a:t>
            </a:r>
          </a:p>
          <a:p>
            <a:pPr lvl="2" eaLnBrk="1" hangingPunct="1">
              <a:buFont typeface="Wingdings" panose="05000000000000000000" pitchFamily="2" charset="2"/>
              <a:buChar char="p"/>
            </a:pPr>
            <a:endParaRPr lang="en-US" altLang="zh-TW" dirty="0"/>
          </a:p>
          <a:p>
            <a:pPr lvl="2" eaLnBrk="1" hangingPunct="1">
              <a:buFont typeface="Wingdings" panose="05000000000000000000" pitchFamily="2" charset="2"/>
              <a:buChar char="p"/>
            </a:pPr>
            <a:endParaRPr lang="en-US" altLang="zh-TW" dirty="0"/>
          </a:p>
          <a:p>
            <a:pPr lvl="1" eaLnBrk="1" hangingPunct="1">
              <a:buFont typeface="Wingdings" panose="05000000000000000000" pitchFamily="2" charset="2"/>
              <a:buChar char="p"/>
            </a:pPr>
            <a:r>
              <a:rPr lang="zh-TW" altLang="en-US" dirty="0">
                <a:latin typeface="Times New Roman" panose="02020603050405020304" pitchFamily="18" charset="0"/>
              </a:rPr>
              <a:t>請說明專利前案與本揭露技術在技術面及功效面之差異</a:t>
            </a:r>
            <a:endParaRPr lang="en-US" altLang="zh-TW" dirty="0">
              <a:latin typeface="Times New Roman" panose="02020603050405020304" pitchFamily="18" charset="0"/>
            </a:endParaRPr>
          </a:p>
          <a:p>
            <a:pPr lvl="1" eaLnBrk="1" hangingPunct="1">
              <a:buFont typeface="Wingdings" panose="05000000000000000000" pitchFamily="2" charset="2"/>
              <a:buChar char="p"/>
            </a:pPr>
            <a:endParaRPr lang="en-US" altLang="zh-TW" b="1" dirty="0">
              <a:solidFill>
                <a:srgbClr val="FF0000"/>
              </a:solidFill>
              <a:latin typeface="Times New Roman" panose="02020603050405020304" pitchFamily="18" charset="0"/>
            </a:endParaRPr>
          </a:p>
          <a:p>
            <a:pPr eaLnBrk="1" hangingPunct="1"/>
            <a:endParaRPr lang="en-US" altLang="zh-TW" dirty="0"/>
          </a:p>
        </p:txBody>
      </p:sp>
    </p:spTree>
    <p:extLst>
      <p:ext uri="{BB962C8B-B14F-4D97-AF65-F5344CB8AC3E}">
        <p14:creationId xmlns:p14="http://schemas.microsoft.com/office/powerpoint/2010/main" val="139447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技術揭露－先前技術</a:t>
            </a: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EB6D650B-1317-46CC-360D-46B707B332F3}"/>
              </a:ext>
            </a:extLst>
          </p:cNvPr>
          <p:cNvSpPr>
            <a:spLocks noGrp="1"/>
          </p:cNvSpPr>
          <p:nvPr>
            <p:ph sz="quarter" idx="1"/>
          </p:nvPr>
        </p:nvSpPr>
        <p:spPr>
          <a:xfrm>
            <a:off x="663575" y="1600200"/>
            <a:ext cx="8832850" cy="4495800"/>
          </a:xfrm>
        </p:spPr>
        <p:txBody>
          <a:bodyPr/>
          <a:lstStyle/>
          <a:p>
            <a:pPr eaLnBrk="1" hangingPunct="1"/>
            <a:endParaRPr lang="zh-TW"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6D644136-5913-4332-A948-A56840258144}"/>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a:t>
            </a:r>
            <a:br>
              <a:rPr lang="en-US" altLang="zh-TW" sz="3600" b="1">
                <a:solidFill>
                  <a:srgbClr val="CC3300"/>
                </a:solidFill>
              </a:rPr>
            </a:br>
            <a:r>
              <a:rPr lang="en-US" altLang="zh-TW" sz="3600" b="1">
                <a:solidFill>
                  <a:srgbClr val="CC3300"/>
                </a:solidFill>
              </a:rPr>
              <a:t>(</a:t>
            </a:r>
            <a:r>
              <a:rPr lang="zh-TW" altLang="en-US" sz="3600" b="1">
                <a:solidFill>
                  <a:srgbClr val="CC3300"/>
                </a:solidFill>
              </a:rPr>
              <a:t>範例</a:t>
            </a:r>
            <a:r>
              <a:rPr lang="en-US" altLang="zh-TW" sz="3600" b="1">
                <a:solidFill>
                  <a:srgbClr val="CC3300"/>
                </a:solidFill>
              </a:rPr>
              <a:t>, </a:t>
            </a:r>
            <a:r>
              <a:rPr lang="zh-TW" altLang="en-US" sz="3600" b="1">
                <a:solidFill>
                  <a:srgbClr val="CC3300"/>
                </a:solidFill>
              </a:rPr>
              <a:t>本頁看完可刪除</a:t>
            </a:r>
            <a:r>
              <a:rPr lang="en-US" altLang="zh-TW" sz="3600" b="1">
                <a:solidFill>
                  <a:srgbClr val="CC3300"/>
                </a:solidFill>
              </a:rPr>
              <a:t>)</a:t>
            </a:r>
            <a:endParaRPr lang="zh-TW" altLang="en-US" sz="3600" b="1">
              <a:solidFill>
                <a:srgbClr val="CC3300"/>
              </a:solidFill>
            </a:endParaRPr>
          </a:p>
        </p:txBody>
      </p:sp>
      <p:sp>
        <p:nvSpPr>
          <p:cNvPr id="25603" name="頁尾版面配置區 4">
            <a:extLst>
              <a:ext uri="{FF2B5EF4-FFF2-40B4-BE49-F238E27FC236}">
                <a16:creationId xmlns:a16="http://schemas.microsoft.com/office/drawing/2014/main" id="{67ECCEB3-CBA1-41DE-368D-D5BD2DB3490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0EAFA7A5-7ABA-4A7C-B1F7-A93909BB3B4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30</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5604" name="Rectangle 3">
            <a:extLst>
              <a:ext uri="{FF2B5EF4-FFF2-40B4-BE49-F238E27FC236}">
                <a16:creationId xmlns:a16="http://schemas.microsoft.com/office/drawing/2014/main" id="{75AFEB15-5CF7-9955-BCE9-4DFA561D1316}"/>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b="1"/>
              <a:t>專利檢索</a:t>
            </a:r>
          </a:p>
          <a:p>
            <a:pPr lvl="1" eaLnBrk="1" hangingPunct="1">
              <a:buFont typeface="Wingdings" panose="05000000000000000000" pitchFamily="2" charset="2"/>
              <a:buChar char="p"/>
            </a:pPr>
            <a:r>
              <a:rPr lang="zh-TW" altLang="en-US"/>
              <a:t>檢索資料庫及列出檢索結果：</a:t>
            </a:r>
            <a:endParaRPr lang="en-US" altLang="zh-TW"/>
          </a:p>
          <a:p>
            <a:pPr lvl="2" eaLnBrk="1" hangingPunct="1">
              <a:buFont typeface="Wingdings" panose="05000000000000000000" pitchFamily="2" charset="2"/>
              <a:buChar char="p"/>
            </a:pPr>
            <a:r>
              <a:rPr lang="en-US" altLang="zh-TW">
                <a:latin typeface="Times New Roman" panose="02020603050405020304" pitchFamily="18" charset="0"/>
              </a:rPr>
              <a:t>https://patents.google.com/</a:t>
            </a:r>
          </a:p>
          <a:p>
            <a:pPr lvl="3" eaLnBrk="1" hangingPunct="1">
              <a:buFont typeface="Wingdings" panose="05000000000000000000" pitchFamily="2" charset="2"/>
              <a:buChar char="p"/>
            </a:pPr>
            <a:r>
              <a:rPr lang="zh-TW" altLang="en-US"/>
              <a:t>當前檢索條件	</a:t>
            </a:r>
            <a:r>
              <a:rPr lang="en-US" altLang="zh-TW"/>
              <a:t>(35</a:t>
            </a:r>
            <a:r>
              <a:rPr lang="zh-TW" altLang="en-US"/>
              <a:t>筆</a:t>
            </a:r>
            <a:r>
              <a:rPr lang="en-US" altLang="zh-TW"/>
              <a:t>) (</a:t>
            </a:r>
            <a:r>
              <a:rPr lang="zh-TW" altLang="en-US"/>
              <a:t>量子</a:t>
            </a:r>
            <a:r>
              <a:rPr lang="en-US" altLang="zh-TW"/>
              <a:t>or</a:t>
            </a:r>
            <a:r>
              <a:rPr lang="zh-TW" altLang="en-US"/>
              <a:t>量子計算</a:t>
            </a:r>
            <a:r>
              <a:rPr lang="en-US" altLang="zh-TW"/>
              <a:t>or</a:t>
            </a:r>
            <a:r>
              <a:rPr lang="zh-TW" altLang="en-US"/>
              <a:t>量子電腦</a:t>
            </a:r>
            <a:r>
              <a:rPr lang="en-US" altLang="zh-TW"/>
              <a:t>) and (</a:t>
            </a:r>
            <a:r>
              <a:rPr lang="zh-TW" altLang="en-US"/>
              <a:t>人工智慧 </a:t>
            </a:r>
            <a:r>
              <a:rPr lang="en-US" altLang="zh-TW"/>
              <a:t>or </a:t>
            </a:r>
            <a:r>
              <a:rPr lang="zh-TW" altLang="en-US"/>
              <a:t>機器學習</a:t>
            </a:r>
            <a:r>
              <a:rPr lang="en-US" altLang="zh-TW"/>
              <a:t>) and (</a:t>
            </a:r>
            <a:r>
              <a:rPr lang="zh-TW" altLang="en-US"/>
              <a:t>自然語言</a:t>
            </a:r>
            <a:r>
              <a:rPr lang="en-US" altLang="zh-TW"/>
              <a:t>)</a:t>
            </a:r>
            <a:endParaRPr lang="en-US" altLang="zh-TW">
              <a:latin typeface="Times New Roman" panose="02020603050405020304" pitchFamily="18" charset="0"/>
            </a:endParaRPr>
          </a:p>
          <a:p>
            <a:pPr lvl="2" eaLnBrk="1" hangingPunct="1">
              <a:buFont typeface="Wingdings" panose="05000000000000000000" pitchFamily="2" charset="2"/>
              <a:buChar char="p"/>
            </a:pPr>
            <a:r>
              <a:rPr lang="en-US" altLang="zh-TW"/>
              <a:t>https://twpat1.tipo.gov.tw/twpatc/twpatkm</a:t>
            </a:r>
            <a:endParaRPr lang="en-US" altLang="zh-TW">
              <a:latin typeface="Times New Roman" panose="02020603050405020304" pitchFamily="18" charset="0"/>
            </a:endParaRPr>
          </a:p>
          <a:p>
            <a:pPr lvl="3" eaLnBrk="1" hangingPunct="1">
              <a:buFont typeface="Wingdings" panose="05000000000000000000" pitchFamily="2" charset="2"/>
              <a:buChar char="p"/>
            </a:pPr>
            <a:r>
              <a:rPr lang="en-US" altLang="zh-TW"/>
              <a:t>((nlp ) OR ("Natural Language Processing")) (("quantum computing") OR ("quantum computer")) (("Machine learning") OR (AI))</a:t>
            </a:r>
            <a:endParaRPr lang="en-US" altLang="zh-TW" b="1">
              <a:solidFill>
                <a:srgbClr val="FF0000"/>
              </a:solidFill>
              <a:latin typeface="Times New Roman" panose="02020603050405020304" pitchFamily="18" charset="0"/>
            </a:endParaRPr>
          </a:p>
          <a:p>
            <a:pPr eaLnBrk="1" hangingPunct="1"/>
            <a:endParaRPr lang="en-US" altLang="zh-TW"/>
          </a:p>
        </p:txBody>
      </p:sp>
      <p:pic>
        <p:nvPicPr>
          <p:cNvPr id="25605" name="圖片 2">
            <a:extLst>
              <a:ext uri="{FF2B5EF4-FFF2-40B4-BE49-F238E27FC236}">
                <a16:creationId xmlns:a16="http://schemas.microsoft.com/office/drawing/2014/main" id="{7E91D86A-0588-1FF4-9500-1CFD6A701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3789363"/>
            <a:ext cx="3895725"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圖片 4">
            <a:extLst>
              <a:ext uri="{FF2B5EF4-FFF2-40B4-BE49-F238E27FC236}">
                <a16:creationId xmlns:a16="http://schemas.microsoft.com/office/drawing/2014/main" id="{D98E7F13-516B-FAC5-863C-0AAF359EC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3789363"/>
            <a:ext cx="442436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574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AD61FD75-DCE3-13C4-4027-D23AC892E056}"/>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先前技術檢索</a:t>
            </a:r>
            <a:br>
              <a:rPr lang="en-US" altLang="zh-TW" sz="3600" b="1">
                <a:solidFill>
                  <a:srgbClr val="CC3300"/>
                </a:solidFill>
              </a:rPr>
            </a:br>
            <a:r>
              <a:rPr lang="en-US" altLang="zh-TW" sz="3600" b="1">
                <a:solidFill>
                  <a:srgbClr val="CC3300"/>
                </a:solidFill>
              </a:rPr>
              <a:t>(</a:t>
            </a:r>
            <a:r>
              <a:rPr lang="zh-TW" altLang="en-US" sz="3600" b="1">
                <a:solidFill>
                  <a:srgbClr val="CC3300"/>
                </a:solidFill>
              </a:rPr>
              <a:t>範例</a:t>
            </a:r>
            <a:r>
              <a:rPr lang="en-US" altLang="zh-TW" sz="3600" b="1">
                <a:solidFill>
                  <a:srgbClr val="CC3300"/>
                </a:solidFill>
              </a:rPr>
              <a:t>, </a:t>
            </a:r>
            <a:r>
              <a:rPr lang="zh-TW" altLang="en-US" sz="3600" b="1">
                <a:solidFill>
                  <a:srgbClr val="CC3300"/>
                </a:solidFill>
              </a:rPr>
              <a:t>本頁看完可刪除</a:t>
            </a:r>
            <a:r>
              <a:rPr lang="en-US" altLang="zh-TW" sz="3600" b="1">
                <a:solidFill>
                  <a:srgbClr val="CC3300"/>
                </a:solidFill>
              </a:rPr>
              <a:t>)</a:t>
            </a:r>
            <a:endParaRPr lang="zh-TW" altLang="en-US" sz="3600" b="1">
              <a:solidFill>
                <a:srgbClr val="CC3300"/>
              </a:solidFill>
            </a:endParaRPr>
          </a:p>
        </p:txBody>
      </p:sp>
      <p:sp>
        <p:nvSpPr>
          <p:cNvPr id="26627" name="頁尾版面配置區 4">
            <a:extLst>
              <a:ext uri="{FF2B5EF4-FFF2-40B4-BE49-F238E27FC236}">
                <a16:creationId xmlns:a16="http://schemas.microsoft.com/office/drawing/2014/main" id="{230C127C-AD60-65E6-2B86-803A3C15489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F01AAFB1-0185-45F1-B737-9028E10030F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31</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6628" name="Rectangle 3">
            <a:extLst>
              <a:ext uri="{FF2B5EF4-FFF2-40B4-BE49-F238E27FC236}">
                <a16:creationId xmlns:a16="http://schemas.microsoft.com/office/drawing/2014/main" id="{518D0EE1-AF2C-8DC2-A4CC-5E515BACED8A}"/>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b="1"/>
              <a:t>專利檢索</a:t>
            </a:r>
          </a:p>
          <a:p>
            <a:pPr lvl="1" eaLnBrk="1" hangingPunct="1">
              <a:buFont typeface="Wingdings" panose="05000000000000000000" pitchFamily="2" charset="2"/>
              <a:buChar char="p"/>
            </a:pPr>
            <a:r>
              <a:rPr lang="zh-TW" altLang="en-US"/>
              <a:t>列出檢索結果：</a:t>
            </a:r>
            <a:endParaRPr lang="en-US" altLang="zh-TW"/>
          </a:p>
          <a:p>
            <a:pPr eaLnBrk="1" hangingPunct="1"/>
            <a:endParaRPr lang="en-US" altLang="zh-TW"/>
          </a:p>
        </p:txBody>
      </p:sp>
      <p:pic>
        <p:nvPicPr>
          <p:cNvPr id="26629" name="圖片 2">
            <a:extLst>
              <a:ext uri="{FF2B5EF4-FFF2-40B4-BE49-F238E27FC236}">
                <a16:creationId xmlns:a16="http://schemas.microsoft.com/office/drawing/2014/main" id="{DCD7B4A2-2226-8427-9314-CE42B31BC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3068638"/>
            <a:ext cx="4319588"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圖片 4">
            <a:extLst>
              <a:ext uri="{FF2B5EF4-FFF2-40B4-BE49-F238E27FC236}">
                <a16:creationId xmlns:a16="http://schemas.microsoft.com/office/drawing/2014/main" id="{7524B5F5-6D08-D09A-3D93-E54E8BC8C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0" y="2921000"/>
            <a:ext cx="48577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332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F6C0C182-128B-B480-8374-8DFDBACA1DB5}"/>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先前技術檢索－先前相近的技術</a:t>
            </a:r>
            <a:r>
              <a:rPr lang="en-US" altLang="zh-TW" sz="3600" b="1">
                <a:solidFill>
                  <a:srgbClr val="CC3300"/>
                </a:solidFill>
              </a:rPr>
              <a:t>(Prior Art)</a:t>
            </a:r>
            <a:endParaRPr lang="zh-TW" altLang="en-US" sz="3600" b="1">
              <a:solidFill>
                <a:srgbClr val="CC3300"/>
              </a:solidFill>
            </a:endParaRPr>
          </a:p>
        </p:txBody>
      </p:sp>
      <p:sp>
        <p:nvSpPr>
          <p:cNvPr id="27651" name="頁尾版面配置區 4">
            <a:extLst>
              <a:ext uri="{FF2B5EF4-FFF2-40B4-BE49-F238E27FC236}">
                <a16:creationId xmlns:a16="http://schemas.microsoft.com/office/drawing/2014/main" id="{CCEF6FBE-23BD-B15A-612A-02E2522DCDC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FE50838-E188-4865-B9E7-85A1A3F9D22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7652" name="Rectangle 3">
            <a:extLst>
              <a:ext uri="{FF2B5EF4-FFF2-40B4-BE49-F238E27FC236}">
                <a16:creationId xmlns:a16="http://schemas.microsoft.com/office/drawing/2014/main" id="{6139E93C-03E6-D4EE-B049-FE9D478829FB}"/>
              </a:ext>
            </a:extLst>
          </p:cNvPr>
          <p:cNvSpPr>
            <a:spLocks noGrp="1"/>
          </p:cNvSpPr>
          <p:nvPr>
            <p:ph sz="quarter" idx="1"/>
          </p:nvPr>
        </p:nvSpPr>
        <p:spPr>
          <a:xfrm>
            <a:off x="663575" y="1600200"/>
            <a:ext cx="8832850" cy="4205288"/>
          </a:xfrm>
        </p:spPr>
        <p:txBody>
          <a:bodyPr/>
          <a:lstStyle/>
          <a:p>
            <a:pPr eaLnBrk="1" hangingPunct="1">
              <a:buFont typeface="Wingdings" panose="05000000000000000000" pitchFamily="2" charset="2"/>
              <a:buChar char="n"/>
            </a:pPr>
            <a:r>
              <a:rPr lang="zh-TW" altLang="en-US" b="1"/>
              <a:t>專利檢索</a:t>
            </a:r>
          </a:p>
          <a:p>
            <a:pPr lvl="1" eaLnBrk="1" hangingPunct="1">
              <a:buFont typeface="Wingdings" panose="05000000000000000000" pitchFamily="2" charset="2"/>
              <a:buChar char="p"/>
            </a:pPr>
            <a:r>
              <a:rPr lang="zh-TW" altLang="en-US"/>
              <a:t>檢索資料庫：</a:t>
            </a:r>
            <a:endParaRPr lang="en-US" altLang="zh-TW"/>
          </a:p>
          <a:p>
            <a:pPr lvl="2" eaLnBrk="1" hangingPunct="1">
              <a:buFont typeface="Wingdings" panose="05000000000000000000" pitchFamily="2" charset="2"/>
              <a:buChar char="p"/>
            </a:pPr>
            <a:r>
              <a:rPr lang="en-US" altLang="zh-TW">
                <a:latin typeface="Times New Roman" panose="02020603050405020304" pitchFamily="18" charset="0"/>
              </a:rPr>
              <a:t>https://patents.google.com/ </a:t>
            </a:r>
            <a:r>
              <a:rPr lang="zh-TW" altLang="en-US">
                <a:latin typeface="Times New Roman" panose="02020603050405020304" pitchFamily="18" charset="0"/>
              </a:rPr>
              <a:t>篩選為</a:t>
            </a:r>
            <a:r>
              <a:rPr lang="en-US" altLang="zh-TW">
                <a:latin typeface="Times New Roman" panose="02020603050405020304" pitchFamily="18" charset="0"/>
              </a:rPr>
              <a:t>US(</a:t>
            </a:r>
            <a:r>
              <a:rPr lang="zh-TW" altLang="en-US">
                <a:latin typeface="Times New Roman" panose="02020603050405020304" pitchFamily="18" charset="0"/>
              </a:rPr>
              <a:t>美國</a:t>
            </a:r>
            <a:r>
              <a:rPr lang="en-US" altLang="zh-TW">
                <a:latin typeface="Times New Roman" panose="02020603050405020304" pitchFamily="18" charset="0"/>
              </a:rPr>
              <a:t>)</a:t>
            </a:r>
            <a:r>
              <a:rPr lang="zh-TW" altLang="en-US">
                <a:latin typeface="Times New Roman" panose="02020603050405020304" pitchFamily="18" charset="0"/>
              </a:rPr>
              <a:t>、</a:t>
            </a:r>
            <a:r>
              <a:rPr lang="en-US" altLang="zh-TW">
                <a:latin typeface="Times New Roman" panose="02020603050405020304" pitchFamily="18" charset="0"/>
              </a:rPr>
              <a:t>EP(</a:t>
            </a:r>
            <a:r>
              <a:rPr lang="zh-TW" altLang="en-US">
                <a:latin typeface="Times New Roman" panose="02020603050405020304" pitchFamily="18" charset="0"/>
              </a:rPr>
              <a:t>歐洲</a:t>
            </a:r>
            <a:r>
              <a:rPr lang="en-US" altLang="zh-TW">
                <a:latin typeface="Times New Roman" panose="02020603050405020304" pitchFamily="18" charset="0"/>
              </a:rPr>
              <a:t>)</a:t>
            </a:r>
          </a:p>
        </p:txBody>
      </p:sp>
      <p:graphicFrame>
        <p:nvGraphicFramePr>
          <p:cNvPr id="5" name="表格 4">
            <a:extLst>
              <a:ext uri="{FF2B5EF4-FFF2-40B4-BE49-F238E27FC236}">
                <a16:creationId xmlns:a16="http://schemas.microsoft.com/office/drawing/2014/main" id="{57643716-41F9-6233-3B36-D3BB51329D81}"/>
              </a:ext>
            </a:extLst>
          </p:cNvPr>
          <p:cNvGraphicFramePr>
            <a:graphicFrameLocks/>
          </p:cNvGraphicFramePr>
          <p:nvPr/>
        </p:nvGraphicFramePr>
        <p:xfrm>
          <a:off x="278473" y="2996952"/>
          <a:ext cx="9349053" cy="3109002"/>
        </p:xfrm>
        <a:graphic>
          <a:graphicData uri="http://schemas.openxmlformats.org/drawingml/2006/table">
            <a:tbl>
              <a:tblPr firstRow="1" bandRow="1">
                <a:tableStyleId>{5C22544A-7EE6-4342-B048-85BDC9FD1C3A}</a:tableStyleId>
              </a:tblPr>
              <a:tblGrid>
                <a:gridCol w="7899685">
                  <a:extLst>
                    <a:ext uri="{9D8B030D-6E8A-4147-A177-3AD203B41FA5}">
                      <a16:colId xmlns:a16="http://schemas.microsoft.com/office/drawing/2014/main" val="20000"/>
                    </a:ext>
                  </a:extLst>
                </a:gridCol>
                <a:gridCol w="1449368">
                  <a:extLst>
                    <a:ext uri="{9D8B030D-6E8A-4147-A177-3AD203B41FA5}">
                      <a16:colId xmlns:a16="http://schemas.microsoft.com/office/drawing/2014/main" val="20001"/>
                    </a:ext>
                  </a:extLst>
                </a:gridCol>
              </a:tblGrid>
              <a:tr h="331200">
                <a:tc>
                  <a:txBody>
                    <a:bodyPr/>
                    <a:lstStyle/>
                    <a:p>
                      <a:pPr algn="ctr"/>
                      <a:r>
                        <a:rPr lang="zh-TW" altLang="en-US" sz="1800" b="1" dirty="0">
                          <a:latin typeface="+mn-ea"/>
                          <a:ea typeface="+mn-ea"/>
                        </a:rPr>
                        <a:t>條件</a:t>
                      </a:r>
                    </a:p>
                  </a:txBody>
                  <a:tcPr marL="91441" marR="91441" marT="45723" marB="4572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kern="1200" dirty="0">
                          <a:solidFill>
                            <a:schemeClr val="lt1"/>
                          </a:solidFill>
                          <a:effectLst/>
                          <a:latin typeface="+mn-ea"/>
                          <a:ea typeface="+mn-ea"/>
                          <a:cs typeface="+mn-cs"/>
                        </a:rPr>
                        <a:t>結果</a:t>
                      </a:r>
                      <a:endParaRPr kumimoji="0" lang="en-US" altLang="zh-TW" sz="1800" b="1" i="0" kern="1200" dirty="0">
                        <a:solidFill>
                          <a:schemeClr val="lt1"/>
                        </a:solidFill>
                        <a:effectLst/>
                        <a:latin typeface="+mn-ea"/>
                        <a:ea typeface="+mn-ea"/>
                        <a:cs typeface="+mn-cs"/>
                      </a:endParaRPr>
                    </a:p>
                  </a:txBody>
                  <a:tcPr marL="91441" marR="91441" marT="45723" marB="45723" anchor="ctr"/>
                </a:tc>
                <a:extLst>
                  <a:ext uri="{0D108BD9-81ED-4DB2-BD59-A6C34878D82A}">
                    <a16:rowId xmlns:a16="http://schemas.microsoft.com/office/drawing/2014/main" val="10000"/>
                  </a:ext>
                </a:extLst>
              </a:tr>
              <a:tr h="331200">
                <a:tc>
                  <a:txBody>
                    <a:bodyPr/>
                    <a:lstStyle/>
                    <a:p>
                      <a:r>
                        <a:rPr lang="en-US" altLang="zh-TW" sz="1800" dirty="0">
                          <a:latin typeface="+mn-ea"/>
                          <a:ea typeface="+mn-ea"/>
                        </a:rPr>
                        <a:t>((Video) OR (Objects) OR (Times)) </a:t>
                      </a:r>
                      <a:r>
                        <a:rPr lang="en-US" altLang="zh-TW" sz="1800" dirty="0" err="1">
                          <a:latin typeface="+mn-ea"/>
                          <a:ea typeface="+mn-ea"/>
                        </a:rPr>
                        <a:t>country:US,EP</a:t>
                      </a:r>
                      <a:endParaRPr lang="zh-TW" altLang="en-US" sz="1800" b="0" dirty="0">
                        <a:latin typeface="+mn-ea"/>
                        <a:ea typeface="+mn-ea"/>
                      </a:endParaRPr>
                    </a:p>
                  </a:txBody>
                  <a:tcPr marL="91441" marR="91441" marT="45723" marB="45723"/>
                </a:tc>
                <a:tc>
                  <a:txBody>
                    <a:bodyPr/>
                    <a:lstStyle/>
                    <a:p>
                      <a:r>
                        <a:rPr lang="en-US" altLang="zh-TW" sz="1800" b="0" dirty="0">
                          <a:latin typeface="+mn-ea"/>
                          <a:ea typeface="+mn-ea"/>
                        </a:rPr>
                        <a:t>135,696</a:t>
                      </a:r>
                      <a:r>
                        <a:rPr lang="zh-TW" altLang="en-US" sz="1800" b="0" dirty="0">
                          <a:latin typeface="+mn-ea"/>
                          <a:ea typeface="+mn-ea"/>
                        </a:rPr>
                        <a:t> 筆</a:t>
                      </a:r>
                    </a:p>
                  </a:txBody>
                  <a:tcPr marL="91441" marR="91441" marT="45723" marB="45723"/>
                </a:tc>
                <a:extLst>
                  <a:ext uri="{0D108BD9-81ED-4DB2-BD59-A6C34878D82A}">
                    <a16:rowId xmlns:a16="http://schemas.microsoft.com/office/drawing/2014/main" val="10001"/>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latin typeface="+mn-ea"/>
                          <a:ea typeface="+mn-ea"/>
                        </a:rPr>
                        <a:t>(Video) (Objects) (Time) </a:t>
                      </a:r>
                      <a:r>
                        <a:rPr lang="en-US" altLang="zh-TW" sz="1800" dirty="0" err="1">
                          <a:latin typeface="+mn-ea"/>
                          <a:ea typeface="+mn-ea"/>
                        </a:rPr>
                        <a:t>country:US,EP</a:t>
                      </a:r>
                      <a:endParaRPr lang="zh-TW" altLang="en-US" sz="1800" b="0" dirty="0">
                        <a:latin typeface="+mn-ea"/>
                        <a:ea typeface="+mn-ea"/>
                      </a:endParaRPr>
                    </a:p>
                  </a:txBody>
                  <a:tcPr marL="91441" marR="91441" marT="45723" marB="45723"/>
                </a:tc>
                <a:tc>
                  <a:txBody>
                    <a:bodyPr/>
                    <a:lstStyle/>
                    <a:p>
                      <a:r>
                        <a:rPr lang="en-US" altLang="zh-TW" sz="1800" b="0" dirty="0">
                          <a:latin typeface="+mn-ea"/>
                          <a:ea typeface="+mn-ea"/>
                        </a:rPr>
                        <a:t>135,832</a:t>
                      </a:r>
                      <a:r>
                        <a:rPr lang="zh-TW" altLang="en-US" sz="1800" b="0" dirty="0">
                          <a:latin typeface="+mn-ea"/>
                          <a:ea typeface="+mn-ea"/>
                        </a:rPr>
                        <a:t> 筆</a:t>
                      </a:r>
                    </a:p>
                  </a:txBody>
                  <a:tcPr marL="91441" marR="91441" marT="45723" marB="45723"/>
                </a:tc>
                <a:extLst>
                  <a:ext uri="{0D108BD9-81ED-4DB2-BD59-A6C34878D82A}">
                    <a16:rowId xmlns:a16="http://schemas.microsoft.com/office/drawing/2014/main" val="10002"/>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dirty="0">
                          <a:latin typeface="+mn-ea"/>
                          <a:ea typeface="+mn-ea"/>
                        </a:rPr>
                        <a:t>(Video) (Objects) (Times) </a:t>
                      </a:r>
                      <a:r>
                        <a:rPr lang="en-US" altLang="zh-TW" sz="1800" b="0" dirty="0">
                          <a:solidFill>
                            <a:srgbClr val="FF0000"/>
                          </a:solidFill>
                          <a:latin typeface="+mn-ea"/>
                          <a:ea typeface="+mn-ea"/>
                        </a:rPr>
                        <a:t>(Synopsis) </a:t>
                      </a:r>
                      <a:r>
                        <a:rPr lang="en-US" altLang="zh-TW" sz="1800" b="0" dirty="0" err="1">
                          <a:latin typeface="+mn-ea"/>
                          <a:ea typeface="+mn-ea"/>
                        </a:rPr>
                        <a:t>country:US,EP</a:t>
                      </a:r>
                      <a:endParaRPr lang="zh-TW" altLang="en-US" sz="1800" b="0" dirty="0">
                        <a:latin typeface="+mn-ea"/>
                        <a:ea typeface="+mn-ea"/>
                      </a:endParaRPr>
                    </a:p>
                  </a:txBody>
                  <a:tcPr marL="91441" marR="91441"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dirty="0">
                          <a:latin typeface="+mn-ea"/>
                          <a:ea typeface="+mn-ea"/>
                        </a:rPr>
                        <a:t>135,828</a:t>
                      </a:r>
                      <a:r>
                        <a:rPr lang="zh-TW" altLang="en-US" sz="1800" b="0" dirty="0">
                          <a:latin typeface="+mn-ea"/>
                          <a:ea typeface="+mn-ea"/>
                        </a:rPr>
                        <a:t> 筆</a:t>
                      </a:r>
                    </a:p>
                  </a:txBody>
                  <a:tcPr marL="91441" marR="91441" marT="45723" marB="45723"/>
                </a:tc>
                <a:extLst>
                  <a:ext uri="{0D108BD9-81ED-4DB2-BD59-A6C34878D82A}">
                    <a16:rowId xmlns:a16="http://schemas.microsoft.com/office/drawing/2014/main" val="10003"/>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dirty="0">
                          <a:latin typeface="+mn-ea"/>
                          <a:ea typeface="+mn-ea"/>
                        </a:rPr>
                        <a:t>(Video) (Objects) (Times) (Synopsis) </a:t>
                      </a:r>
                      <a:r>
                        <a:rPr lang="en-US" altLang="zh-TW" sz="1800" b="0" dirty="0">
                          <a:solidFill>
                            <a:srgbClr val="FF0000"/>
                          </a:solidFill>
                          <a:latin typeface="+mn-ea"/>
                          <a:ea typeface="+mn-ea"/>
                        </a:rPr>
                        <a:t>(frames) </a:t>
                      </a:r>
                      <a:r>
                        <a:rPr lang="en-US" altLang="zh-TW" sz="1800" b="0" dirty="0" err="1">
                          <a:latin typeface="+mn-ea"/>
                          <a:ea typeface="+mn-ea"/>
                        </a:rPr>
                        <a:t>country:US,EP</a:t>
                      </a:r>
                      <a:endParaRPr lang="zh-TW" altLang="en-US" sz="1800" b="0" dirty="0">
                        <a:latin typeface="+mn-ea"/>
                        <a:ea typeface="+mn-ea"/>
                      </a:endParaRPr>
                    </a:p>
                  </a:txBody>
                  <a:tcPr marL="91441" marR="91441"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dirty="0">
                          <a:latin typeface="+mn-ea"/>
                          <a:ea typeface="+mn-ea"/>
                        </a:rPr>
                        <a:t>134,010</a:t>
                      </a:r>
                      <a:r>
                        <a:rPr lang="zh-TW" altLang="en-US" sz="1800" b="0" dirty="0">
                          <a:latin typeface="+mn-ea"/>
                          <a:ea typeface="+mn-ea"/>
                        </a:rPr>
                        <a:t> 筆</a:t>
                      </a:r>
                    </a:p>
                  </a:txBody>
                  <a:tcPr marL="91441" marR="91441" marT="45723" marB="45723"/>
                </a:tc>
                <a:extLst>
                  <a:ext uri="{0D108BD9-81ED-4DB2-BD59-A6C34878D82A}">
                    <a16:rowId xmlns:a16="http://schemas.microsoft.com/office/drawing/2014/main" val="10004"/>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dirty="0">
                          <a:latin typeface="+mn-ea"/>
                          <a:ea typeface="+mn-ea"/>
                        </a:rPr>
                        <a:t>((Video) (Objects) (Times) (Synopsis) (frames)</a:t>
                      </a:r>
                      <a:r>
                        <a:rPr lang="en-US" altLang="zh-TW" sz="1800" b="0" dirty="0">
                          <a:solidFill>
                            <a:srgbClr val="FF0000"/>
                          </a:solidFill>
                          <a:latin typeface="+mn-ea"/>
                          <a:ea typeface="+mn-ea"/>
                        </a:rPr>
                        <a:t> ("different frames") </a:t>
                      </a:r>
                      <a:r>
                        <a:rPr lang="en-US" altLang="zh-TW" sz="1800" b="0" dirty="0">
                          <a:solidFill>
                            <a:schemeClr val="tx1"/>
                          </a:solidFill>
                          <a:latin typeface="+mn-ea"/>
                          <a:ea typeface="+mn-ea"/>
                        </a:rPr>
                        <a:t>)</a:t>
                      </a:r>
                      <a:r>
                        <a:rPr lang="en-US" altLang="zh-TW" sz="1800" b="0" dirty="0">
                          <a:solidFill>
                            <a:srgbClr val="FF0000"/>
                          </a:solidFill>
                          <a:latin typeface="+mn-ea"/>
                          <a:ea typeface="+mn-ea"/>
                        </a:rPr>
                        <a:t> </a:t>
                      </a:r>
                      <a:r>
                        <a:rPr lang="en-US" altLang="zh-TW" sz="1800" b="0" dirty="0" err="1">
                          <a:latin typeface="+mn-ea"/>
                          <a:ea typeface="+mn-ea"/>
                        </a:rPr>
                        <a:t>country:US,EP</a:t>
                      </a:r>
                      <a:endParaRPr lang="zh-TW" altLang="en-US" sz="1800" b="0" dirty="0">
                        <a:latin typeface="+mn-ea"/>
                        <a:ea typeface="+mn-ea"/>
                      </a:endParaRPr>
                    </a:p>
                  </a:txBody>
                  <a:tcPr marL="91441" marR="91441" marT="45723" marB="45723"/>
                </a:tc>
                <a:tc>
                  <a:txBody>
                    <a:bodyPr/>
                    <a:lstStyle/>
                    <a:p>
                      <a:r>
                        <a:rPr lang="en-US" altLang="zh-TW" sz="1800" b="0" dirty="0">
                          <a:latin typeface="+mn-ea"/>
                          <a:ea typeface="+mn-ea"/>
                        </a:rPr>
                        <a:t>2,838</a:t>
                      </a:r>
                      <a:r>
                        <a:rPr lang="zh-TW" altLang="en-US" sz="1800" b="0" dirty="0">
                          <a:latin typeface="+mn-ea"/>
                          <a:ea typeface="+mn-ea"/>
                        </a:rPr>
                        <a:t> 筆</a:t>
                      </a:r>
                    </a:p>
                  </a:txBody>
                  <a:tcPr marL="91441" marR="91441" marT="45723" marB="45723"/>
                </a:tc>
                <a:extLst>
                  <a:ext uri="{0D108BD9-81ED-4DB2-BD59-A6C34878D82A}">
                    <a16:rowId xmlns:a16="http://schemas.microsoft.com/office/drawing/2014/main" val="10005"/>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dirty="0">
                          <a:highlight>
                            <a:srgbClr val="FFFF00"/>
                          </a:highlight>
                          <a:latin typeface="+mn-ea"/>
                          <a:ea typeface="+mn-ea"/>
                        </a:rPr>
                        <a:t>(((Video) (Objects) (Times) (Synopsis) (frames) ("different frames") </a:t>
                      </a:r>
                      <a:r>
                        <a:rPr lang="en-US" altLang="zh-TW" sz="1800" b="0" dirty="0">
                          <a:solidFill>
                            <a:srgbClr val="FF0000"/>
                          </a:solidFill>
                          <a:highlight>
                            <a:srgbClr val="FFFF00"/>
                          </a:highlight>
                          <a:latin typeface="+mn-ea"/>
                          <a:ea typeface="+mn-ea"/>
                        </a:rPr>
                        <a:t>("different times") </a:t>
                      </a:r>
                      <a:r>
                        <a:rPr lang="en-US" altLang="zh-TW" sz="1800" b="0" dirty="0">
                          <a:highlight>
                            <a:srgbClr val="FFFF00"/>
                          </a:highlight>
                          <a:latin typeface="+mn-ea"/>
                          <a:ea typeface="+mn-ea"/>
                        </a:rPr>
                        <a:t>)) </a:t>
                      </a:r>
                      <a:r>
                        <a:rPr lang="en-US" altLang="zh-TW" sz="1800" b="0" dirty="0" err="1">
                          <a:highlight>
                            <a:srgbClr val="FFFF00"/>
                          </a:highlight>
                          <a:latin typeface="+mn-ea"/>
                          <a:ea typeface="+mn-ea"/>
                        </a:rPr>
                        <a:t>country:US,EP</a:t>
                      </a:r>
                      <a:endParaRPr lang="zh-TW" altLang="en-US" sz="1800" b="0" dirty="0">
                        <a:highlight>
                          <a:srgbClr val="FFFF00"/>
                        </a:highlight>
                        <a:latin typeface="+mn-ea"/>
                        <a:ea typeface="+mn-ea"/>
                      </a:endParaRPr>
                    </a:p>
                  </a:txBody>
                  <a:tcPr marL="91441" marR="91441" marT="45723" marB="45723"/>
                </a:tc>
                <a:tc>
                  <a:txBody>
                    <a:bodyPr/>
                    <a:lstStyle/>
                    <a:p>
                      <a:r>
                        <a:rPr lang="en-US" altLang="zh-TW" sz="1800" b="0" dirty="0">
                          <a:highlight>
                            <a:srgbClr val="FFFF00"/>
                          </a:highlight>
                          <a:latin typeface="+mn-ea"/>
                          <a:ea typeface="+mn-ea"/>
                        </a:rPr>
                        <a:t>170</a:t>
                      </a:r>
                      <a:r>
                        <a:rPr lang="zh-TW" altLang="en-US" sz="1800" b="0" dirty="0">
                          <a:highlight>
                            <a:srgbClr val="FFFF00"/>
                          </a:highlight>
                          <a:latin typeface="+mn-ea"/>
                          <a:ea typeface="+mn-ea"/>
                        </a:rPr>
                        <a:t> 筆</a:t>
                      </a:r>
                    </a:p>
                  </a:txBody>
                  <a:tcPr marL="91441" marR="91441" marT="45723" marB="45723"/>
                </a:tc>
                <a:extLst>
                  <a:ext uri="{0D108BD9-81ED-4DB2-BD59-A6C34878D82A}">
                    <a16:rowId xmlns:a16="http://schemas.microsoft.com/office/drawing/2014/main" val="10006"/>
                  </a:ext>
                </a:extLst>
              </a:tr>
            </a:tbl>
          </a:graphicData>
        </a:graphic>
      </p:graphicFrame>
      <p:sp>
        <p:nvSpPr>
          <p:cNvPr id="2" name="語音泡泡: 矩形 1">
            <a:extLst>
              <a:ext uri="{FF2B5EF4-FFF2-40B4-BE49-F238E27FC236}">
                <a16:creationId xmlns:a16="http://schemas.microsoft.com/office/drawing/2014/main" id="{73B0EA11-BF4B-425A-2A2E-183EB1D8CE80}"/>
              </a:ext>
            </a:extLst>
          </p:cNvPr>
          <p:cNvSpPr/>
          <p:nvPr/>
        </p:nvSpPr>
        <p:spPr>
          <a:xfrm>
            <a:off x="296863" y="6308725"/>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一篇內容相似的：</a:t>
            </a:r>
            <a:r>
              <a:rPr lang="en-US" altLang="zh-TW" dirty="0">
                <a:solidFill>
                  <a:schemeClr val="tx1"/>
                </a:solidFill>
              </a:rPr>
              <a:t>US8514248B2</a:t>
            </a:r>
            <a:endParaRPr lang="zh-TW" altLang="en-US" dirty="0">
              <a:solidFill>
                <a:schemeClr val="tx1"/>
              </a:solidFill>
            </a:endParaRPr>
          </a:p>
        </p:txBody>
      </p:sp>
      <p:pic>
        <p:nvPicPr>
          <p:cNvPr id="7" name="圖片 6">
            <a:extLst>
              <a:ext uri="{FF2B5EF4-FFF2-40B4-BE49-F238E27FC236}">
                <a16:creationId xmlns:a16="http://schemas.microsoft.com/office/drawing/2014/main" id="{1A1011C3-E200-6FB3-6106-0FC553B98315}"/>
              </a:ext>
            </a:extLst>
          </p:cNvPr>
          <p:cNvPicPr>
            <a:picLocks noChangeAspect="1"/>
          </p:cNvPicPr>
          <p:nvPr/>
        </p:nvPicPr>
        <p:blipFill>
          <a:blip r:embed="rId2"/>
          <a:stretch>
            <a:fillRect/>
          </a:stretch>
        </p:blipFill>
        <p:spPr>
          <a:xfrm>
            <a:off x="7545288" y="3458325"/>
            <a:ext cx="597460" cy="2347163"/>
          </a:xfrm>
          <a:prstGeom prst="rect">
            <a:avLst/>
          </a:prstGeom>
        </p:spPr>
      </p:pic>
    </p:spTree>
    <p:extLst>
      <p:ext uri="{BB962C8B-B14F-4D97-AF65-F5344CB8AC3E}">
        <p14:creationId xmlns:p14="http://schemas.microsoft.com/office/powerpoint/2010/main" val="3065164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CC09F865-CD09-C18D-DEC9-11D47CA8D9FE}"/>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先前技術檢索－先前相近的技術</a:t>
            </a:r>
            <a:r>
              <a:rPr lang="en-US" altLang="zh-TW" sz="3600" b="1">
                <a:solidFill>
                  <a:srgbClr val="CC3300"/>
                </a:solidFill>
              </a:rPr>
              <a:t>(Prior Art)</a:t>
            </a:r>
            <a:endParaRPr lang="zh-TW" altLang="en-US" sz="3600" b="1">
              <a:solidFill>
                <a:srgbClr val="CC3300"/>
              </a:solidFill>
            </a:endParaRPr>
          </a:p>
        </p:txBody>
      </p:sp>
      <p:sp>
        <p:nvSpPr>
          <p:cNvPr id="28675" name="頁尾版面配置區 4">
            <a:extLst>
              <a:ext uri="{FF2B5EF4-FFF2-40B4-BE49-F238E27FC236}">
                <a16:creationId xmlns:a16="http://schemas.microsoft.com/office/drawing/2014/main" id="{D47BCBB0-F7F7-936A-01B2-67C8BC3136B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5729315-F0AF-4423-A11F-A81830570B0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28676" name="Rectangle 3">
            <a:extLst>
              <a:ext uri="{FF2B5EF4-FFF2-40B4-BE49-F238E27FC236}">
                <a16:creationId xmlns:a16="http://schemas.microsoft.com/office/drawing/2014/main" id="{5B2F8255-E006-37ED-1227-B0853163BC7C}"/>
              </a:ext>
            </a:extLst>
          </p:cNvPr>
          <p:cNvSpPr>
            <a:spLocks noGrp="1"/>
          </p:cNvSpPr>
          <p:nvPr>
            <p:ph sz="quarter" idx="1"/>
          </p:nvPr>
        </p:nvSpPr>
        <p:spPr>
          <a:xfrm>
            <a:off x="663575" y="1600200"/>
            <a:ext cx="8832850" cy="4205288"/>
          </a:xfrm>
        </p:spPr>
        <p:txBody>
          <a:bodyPr/>
          <a:lstStyle/>
          <a:p>
            <a:pPr eaLnBrk="1" hangingPunct="1">
              <a:buFont typeface="Wingdings" panose="05000000000000000000" pitchFamily="2" charset="2"/>
              <a:buChar char="n"/>
            </a:pPr>
            <a:r>
              <a:rPr lang="zh-TW" altLang="en-US" b="1" dirty="0">
                <a:latin typeface="Times New Roman" panose="02020603050405020304" pitchFamily="18" charset="0"/>
                <a:cs typeface="Times New Roman" panose="02020603050405020304" pitchFamily="18" charset="0"/>
              </a:rPr>
              <a:t>專利檢索</a:t>
            </a:r>
          </a:p>
          <a:p>
            <a:pPr lvl="1" eaLnBrk="1" hangingPunct="1">
              <a:buFont typeface="Wingdings" panose="05000000000000000000" pitchFamily="2" charset="2"/>
              <a:buChar char="p"/>
            </a:pPr>
            <a:r>
              <a:rPr lang="zh-TW" altLang="en-US" dirty="0">
                <a:latin typeface="Times New Roman" panose="02020603050405020304" pitchFamily="18" charset="0"/>
                <a:cs typeface="Times New Roman" panose="02020603050405020304" pitchFamily="18" charset="0"/>
              </a:rPr>
              <a:t>檢索資料庫：</a:t>
            </a:r>
            <a:endParaRPr lang="en-US" altLang="zh-TW"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p"/>
            </a:pPr>
            <a:r>
              <a:rPr lang="en-US" altLang="zh-TW" dirty="0">
                <a:latin typeface="Times New Roman" panose="02020603050405020304" pitchFamily="18" charset="0"/>
                <a:cs typeface="Times New Roman" panose="02020603050405020304" pitchFamily="18" charset="0"/>
              </a:rPr>
              <a:t>https://twpat1.tipo.gov.tw/twpatc/twpatkm</a:t>
            </a:r>
          </a:p>
        </p:txBody>
      </p:sp>
      <p:graphicFrame>
        <p:nvGraphicFramePr>
          <p:cNvPr id="5" name="表格 4">
            <a:extLst>
              <a:ext uri="{FF2B5EF4-FFF2-40B4-BE49-F238E27FC236}">
                <a16:creationId xmlns:a16="http://schemas.microsoft.com/office/drawing/2014/main" id="{99CA45A1-3CBD-3D00-DD70-D0F29C7FE112}"/>
              </a:ext>
            </a:extLst>
          </p:cNvPr>
          <p:cNvGraphicFramePr>
            <a:graphicFrameLocks/>
          </p:cNvGraphicFramePr>
          <p:nvPr/>
        </p:nvGraphicFramePr>
        <p:xfrm>
          <a:off x="1712640" y="3175962"/>
          <a:ext cx="7395629" cy="1981230"/>
        </p:xfrm>
        <a:graphic>
          <a:graphicData uri="http://schemas.openxmlformats.org/drawingml/2006/table">
            <a:tbl>
              <a:tblPr firstRow="1" bandRow="1">
                <a:tableStyleId>{5C22544A-7EE6-4342-B048-85BDC9FD1C3A}</a:tableStyleId>
              </a:tblPr>
              <a:tblGrid>
                <a:gridCol w="7395629">
                  <a:extLst>
                    <a:ext uri="{9D8B030D-6E8A-4147-A177-3AD203B41FA5}">
                      <a16:colId xmlns:a16="http://schemas.microsoft.com/office/drawing/2014/main" val="20000"/>
                    </a:ext>
                  </a:extLst>
                </a:gridCol>
              </a:tblGrid>
              <a:tr h="331200">
                <a:tc>
                  <a:txBody>
                    <a:bodyPr/>
                    <a:lstStyle/>
                    <a:p>
                      <a:pPr algn="ctr"/>
                      <a:r>
                        <a:rPr lang="zh-TW" altLang="en-US" sz="2000" b="1" dirty="0">
                          <a:latin typeface="+mn-ea"/>
                          <a:ea typeface="+mn-ea"/>
                        </a:rPr>
                        <a:t>結果 </a:t>
                      </a:r>
                      <a:r>
                        <a:rPr lang="en-US" altLang="zh-TW" sz="2000" b="1" dirty="0">
                          <a:latin typeface="+mn-ea"/>
                          <a:ea typeface="+mn-ea"/>
                        </a:rPr>
                        <a:t>&amp;</a:t>
                      </a:r>
                      <a:r>
                        <a:rPr lang="zh-TW" altLang="en-US" sz="2000" b="1" dirty="0">
                          <a:latin typeface="+mn-ea"/>
                          <a:ea typeface="+mn-ea"/>
                        </a:rPr>
                        <a:t> 條件</a:t>
                      </a:r>
                    </a:p>
                  </a:txBody>
                  <a:tcPr marL="91441" marR="91441" marT="45723" marB="45723" anchor="ctr"/>
                </a:tc>
                <a:extLst>
                  <a:ext uri="{0D108BD9-81ED-4DB2-BD59-A6C34878D82A}">
                    <a16:rowId xmlns:a16="http://schemas.microsoft.com/office/drawing/2014/main" val="10000"/>
                  </a:ext>
                </a:extLst>
              </a:tr>
              <a:tr h="331200">
                <a:tc>
                  <a:txBody>
                    <a:bodyPr/>
                    <a:lstStyle/>
                    <a:p>
                      <a:r>
                        <a:rPr lang="en-US" altLang="zh-TW" sz="2000" dirty="0">
                          <a:latin typeface="+mn-ea"/>
                          <a:ea typeface="+mn-ea"/>
                        </a:rPr>
                        <a:t>(36579</a:t>
                      </a:r>
                      <a:r>
                        <a:rPr lang="zh-TW" altLang="en-US" sz="2000" dirty="0">
                          <a:latin typeface="+mn-ea"/>
                          <a:ea typeface="+mn-ea"/>
                        </a:rPr>
                        <a:t>筆</a:t>
                      </a:r>
                      <a:r>
                        <a:rPr lang="en-US" altLang="zh-TW" sz="2000" dirty="0">
                          <a:latin typeface="+mn-ea"/>
                          <a:ea typeface="+mn-ea"/>
                        </a:rPr>
                        <a:t>) </a:t>
                      </a:r>
                      <a:r>
                        <a:rPr lang="zh-TW" altLang="en-US" sz="2000" dirty="0">
                          <a:latin typeface="+mn-ea"/>
                          <a:ea typeface="+mn-ea"/>
                        </a:rPr>
                        <a:t>影像 </a:t>
                      </a:r>
                      <a:r>
                        <a:rPr lang="en-US" altLang="zh-TW" sz="2000" dirty="0">
                          <a:latin typeface="+mn-ea"/>
                          <a:ea typeface="+mn-ea"/>
                        </a:rPr>
                        <a:t>AND </a:t>
                      </a:r>
                      <a:r>
                        <a:rPr lang="zh-TW" altLang="en-US" sz="2000" dirty="0">
                          <a:latin typeface="+mn-ea"/>
                          <a:ea typeface="+mn-ea"/>
                        </a:rPr>
                        <a:t>物件 </a:t>
                      </a:r>
                      <a:r>
                        <a:rPr lang="en-US" altLang="zh-TW" sz="2000" dirty="0">
                          <a:latin typeface="+mn-ea"/>
                          <a:ea typeface="+mn-ea"/>
                        </a:rPr>
                        <a:t>AND </a:t>
                      </a:r>
                      <a:r>
                        <a:rPr lang="zh-TW" altLang="en-US" sz="2000" dirty="0">
                          <a:latin typeface="+mn-ea"/>
                          <a:ea typeface="+mn-ea"/>
                        </a:rPr>
                        <a:t>時間</a:t>
                      </a:r>
                      <a:endParaRPr lang="zh-TW" altLang="en-US" sz="2000" b="0" dirty="0">
                        <a:latin typeface="+mn-ea"/>
                        <a:ea typeface="+mn-ea"/>
                      </a:endParaRPr>
                    </a:p>
                  </a:txBody>
                  <a:tcPr marL="91441" marR="91441" marT="45723" marB="45723"/>
                </a:tc>
                <a:extLst>
                  <a:ext uri="{0D108BD9-81ED-4DB2-BD59-A6C34878D82A}">
                    <a16:rowId xmlns:a16="http://schemas.microsoft.com/office/drawing/2014/main" val="10001"/>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dirty="0">
                          <a:solidFill>
                            <a:srgbClr val="FF0000"/>
                          </a:solidFill>
                          <a:latin typeface="+mn-ea"/>
                          <a:ea typeface="+mn-ea"/>
                        </a:rPr>
                        <a:t>(202</a:t>
                      </a:r>
                      <a:r>
                        <a:rPr lang="zh-TW" altLang="en-US" sz="2000" b="0" dirty="0">
                          <a:solidFill>
                            <a:srgbClr val="FF0000"/>
                          </a:solidFill>
                          <a:latin typeface="+mn-ea"/>
                          <a:ea typeface="+mn-ea"/>
                        </a:rPr>
                        <a:t>筆</a:t>
                      </a:r>
                      <a:r>
                        <a:rPr lang="en-US" altLang="zh-TW" sz="2000" b="0" dirty="0">
                          <a:solidFill>
                            <a:srgbClr val="FF0000"/>
                          </a:solidFill>
                          <a:latin typeface="+mn-ea"/>
                          <a:ea typeface="+mn-ea"/>
                        </a:rPr>
                        <a:t>) Video AND Objects AND Time</a:t>
                      </a:r>
                      <a:endParaRPr lang="zh-TW" altLang="en-US" sz="2000" b="0" dirty="0">
                        <a:solidFill>
                          <a:srgbClr val="FF0000"/>
                        </a:solidFill>
                        <a:latin typeface="+mn-ea"/>
                        <a:ea typeface="+mn-ea"/>
                      </a:endParaRPr>
                    </a:p>
                  </a:txBody>
                  <a:tcPr marL="91441" marR="91441" marT="45723" marB="45723"/>
                </a:tc>
                <a:extLst>
                  <a:ext uri="{0D108BD9-81ED-4DB2-BD59-A6C34878D82A}">
                    <a16:rowId xmlns:a16="http://schemas.microsoft.com/office/drawing/2014/main" val="10002"/>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dirty="0">
                          <a:latin typeface="+mn-ea"/>
                          <a:ea typeface="+mn-ea"/>
                        </a:rPr>
                        <a:t>(9472</a:t>
                      </a:r>
                      <a:r>
                        <a:rPr lang="zh-TW" altLang="en-US" sz="2000" b="0" dirty="0">
                          <a:latin typeface="+mn-ea"/>
                          <a:ea typeface="+mn-ea"/>
                        </a:rPr>
                        <a:t>筆</a:t>
                      </a:r>
                      <a:r>
                        <a:rPr lang="en-US" altLang="zh-TW" sz="2000" b="0" dirty="0">
                          <a:latin typeface="+mn-ea"/>
                          <a:ea typeface="+mn-ea"/>
                        </a:rPr>
                        <a:t>) </a:t>
                      </a:r>
                      <a:r>
                        <a:rPr lang="zh-TW" altLang="en-US" sz="2000" b="0" dirty="0">
                          <a:latin typeface="+mn-ea"/>
                          <a:ea typeface="+mn-ea"/>
                        </a:rPr>
                        <a:t>影像 </a:t>
                      </a:r>
                      <a:r>
                        <a:rPr lang="en-US" altLang="zh-TW" sz="2000" b="0" dirty="0">
                          <a:latin typeface="+mn-ea"/>
                          <a:ea typeface="+mn-ea"/>
                        </a:rPr>
                        <a:t>AND </a:t>
                      </a:r>
                      <a:r>
                        <a:rPr lang="zh-TW" altLang="en-US" sz="2000" b="0" dirty="0">
                          <a:latin typeface="+mn-ea"/>
                          <a:ea typeface="+mn-ea"/>
                        </a:rPr>
                        <a:t>物件 </a:t>
                      </a:r>
                      <a:r>
                        <a:rPr lang="en-US" altLang="zh-TW" sz="2000" b="0" dirty="0">
                          <a:latin typeface="+mn-ea"/>
                          <a:ea typeface="+mn-ea"/>
                        </a:rPr>
                        <a:t>AND </a:t>
                      </a:r>
                      <a:r>
                        <a:rPr lang="zh-TW" altLang="en-US" sz="2000" b="0" dirty="0">
                          <a:latin typeface="+mn-ea"/>
                          <a:ea typeface="+mn-ea"/>
                        </a:rPr>
                        <a:t>時間 </a:t>
                      </a:r>
                      <a:r>
                        <a:rPr lang="en-US" altLang="zh-TW" sz="2000" b="0" dirty="0">
                          <a:latin typeface="+mn-ea"/>
                          <a:ea typeface="+mn-ea"/>
                        </a:rPr>
                        <a:t>AND </a:t>
                      </a:r>
                      <a:r>
                        <a:rPr lang="zh-TW" altLang="en-US" sz="2000" b="0" dirty="0">
                          <a:latin typeface="+mn-ea"/>
                          <a:ea typeface="+mn-ea"/>
                        </a:rPr>
                        <a:t>壓縮</a:t>
                      </a:r>
                    </a:p>
                  </a:txBody>
                  <a:tcPr marL="91441" marR="91441" marT="45723" marB="45723"/>
                </a:tc>
                <a:extLst>
                  <a:ext uri="{0D108BD9-81ED-4DB2-BD59-A6C34878D82A}">
                    <a16:rowId xmlns:a16="http://schemas.microsoft.com/office/drawing/2014/main" val="10003"/>
                  </a:ext>
                </a:extLst>
              </a:tr>
              <a:tr h="33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dirty="0">
                          <a:highlight>
                            <a:srgbClr val="FFFF00"/>
                          </a:highlight>
                          <a:latin typeface="+mn-ea"/>
                          <a:ea typeface="+mn-ea"/>
                        </a:rPr>
                        <a:t>(400</a:t>
                      </a:r>
                      <a:r>
                        <a:rPr lang="zh-TW" altLang="en-US" sz="2000" b="0" dirty="0">
                          <a:highlight>
                            <a:srgbClr val="FFFF00"/>
                          </a:highlight>
                          <a:latin typeface="+mn-ea"/>
                          <a:ea typeface="+mn-ea"/>
                        </a:rPr>
                        <a:t>筆</a:t>
                      </a:r>
                      <a:r>
                        <a:rPr lang="en-US" altLang="zh-TW" sz="2000" b="0" dirty="0">
                          <a:highlight>
                            <a:srgbClr val="FFFF00"/>
                          </a:highlight>
                          <a:latin typeface="+mn-ea"/>
                          <a:ea typeface="+mn-ea"/>
                        </a:rPr>
                        <a:t>) </a:t>
                      </a:r>
                      <a:r>
                        <a:rPr lang="zh-TW" altLang="en-US" sz="2000" b="0" dirty="0">
                          <a:highlight>
                            <a:srgbClr val="FFFF00"/>
                          </a:highlight>
                          <a:latin typeface="+mn-ea"/>
                          <a:ea typeface="+mn-ea"/>
                        </a:rPr>
                        <a:t>影像 </a:t>
                      </a:r>
                      <a:r>
                        <a:rPr lang="en-US" altLang="zh-TW" sz="2000" b="0" dirty="0">
                          <a:highlight>
                            <a:srgbClr val="FFFF00"/>
                          </a:highlight>
                          <a:latin typeface="+mn-ea"/>
                          <a:ea typeface="+mn-ea"/>
                        </a:rPr>
                        <a:t>AND </a:t>
                      </a:r>
                      <a:r>
                        <a:rPr lang="zh-TW" altLang="en-US" sz="2000" b="0" dirty="0">
                          <a:highlight>
                            <a:srgbClr val="FFFF00"/>
                          </a:highlight>
                          <a:latin typeface="+mn-ea"/>
                          <a:ea typeface="+mn-ea"/>
                        </a:rPr>
                        <a:t>物件 </a:t>
                      </a:r>
                      <a:r>
                        <a:rPr lang="en-US" altLang="zh-TW" sz="2000" b="0" dirty="0">
                          <a:highlight>
                            <a:srgbClr val="FFFF00"/>
                          </a:highlight>
                          <a:latin typeface="+mn-ea"/>
                          <a:ea typeface="+mn-ea"/>
                        </a:rPr>
                        <a:t>AND </a:t>
                      </a:r>
                      <a:r>
                        <a:rPr lang="zh-TW" altLang="en-US" sz="2000" b="0" dirty="0">
                          <a:highlight>
                            <a:srgbClr val="FFFF00"/>
                          </a:highlight>
                          <a:latin typeface="+mn-ea"/>
                          <a:ea typeface="+mn-ea"/>
                        </a:rPr>
                        <a:t>時間 </a:t>
                      </a:r>
                      <a:r>
                        <a:rPr lang="en-US" altLang="zh-TW" sz="2000" b="0" dirty="0">
                          <a:highlight>
                            <a:srgbClr val="FFFF00"/>
                          </a:highlight>
                          <a:latin typeface="+mn-ea"/>
                          <a:ea typeface="+mn-ea"/>
                        </a:rPr>
                        <a:t>AND </a:t>
                      </a:r>
                      <a:r>
                        <a:rPr lang="zh-TW" altLang="en-US" sz="2000" b="0" dirty="0">
                          <a:highlight>
                            <a:srgbClr val="FFFF00"/>
                          </a:highlight>
                          <a:latin typeface="+mn-ea"/>
                          <a:ea typeface="+mn-ea"/>
                        </a:rPr>
                        <a:t>壓縮 </a:t>
                      </a:r>
                      <a:r>
                        <a:rPr lang="en-US" altLang="zh-TW" sz="2000" b="0" dirty="0">
                          <a:highlight>
                            <a:srgbClr val="FFFF00"/>
                          </a:highlight>
                          <a:latin typeface="+mn-ea"/>
                          <a:ea typeface="+mn-ea"/>
                        </a:rPr>
                        <a:t>AND </a:t>
                      </a:r>
                      <a:r>
                        <a:rPr lang="zh-TW" altLang="en-US" sz="2000" b="0" dirty="0">
                          <a:highlight>
                            <a:srgbClr val="FFFF00"/>
                          </a:highlight>
                          <a:latin typeface="+mn-ea"/>
                          <a:ea typeface="+mn-ea"/>
                        </a:rPr>
                        <a:t>濃縮</a:t>
                      </a:r>
                    </a:p>
                  </a:txBody>
                  <a:tcPr marL="91441" marR="91441" marT="45723" marB="45723"/>
                </a:tc>
                <a:extLst>
                  <a:ext uri="{0D108BD9-81ED-4DB2-BD59-A6C34878D82A}">
                    <a16:rowId xmlns:a16="http://schemas.microsoft.com/office/drawing/2014/main" val="10004"/>
                  </a:ext>
                </a:extLst>
              </a:tr>
            </a:tbl>
          </a:graphicData>
        </a:graphic>
      </p:graphicFrame>
      <p:sp>
        <p:nvSpPr>
          <p:cNvPr id="6" name="語音泡泡: 矩形 5">
            <a:extLst>
              <a:ext uri="{FF2B5EF4-FFF2-40B4-BE49-F238E27FC236}">
                <a16:creationId xmlns:a16="http://schemas.microsoft.com/office/drawing/2014/main" id="{1D15B409-E8A1-0124-9233-951F8E1E4D24}"/>
              </a:ext>
            </a:extLst>
          </p:cNvPr>
          <p:cNvSpPr/>
          <p:nvPr/>
        </p:nvSpPr>
        <p:spPr>
          <a:xfrm>
            <a:off x="1712913" y="5356225"/>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dirty="0">
                <a:solidFill>
                  <a:schemeClr val="tx1"/>
                </a:solidFill>
              </a:rPr>
              <a:t>找到台灣一篇內容相似的：</a:t>
            </a:r>
            <a:r>
              <a:rPr lang="en-US" altLang="zh-TW" sz="2000" dirty="0">
                <a:solidFill>
                  <a:schemeClr val="tx1"/>
                </a:solidFill>
              </a:rPr>
              <a:t>I586176</a:t>
            </a:r>
            <a:endParaRPr lang="zh-TW" altLang="en-US" sz="2000" dirty="0">
              <a:solidFill>
                <a:schemeClr val="tx1"/>
              </a:solidFill>
            </a:endParaRPr>
          </a:p>
        </p:txBody>
      </p:sp>
      <p:sp>
        <p:nvSpPr>
          <p:cNvPr id="7" name="流程圖: 人工作業 6">
            <a:extLst>
              <a:ext uri="{FF2B5EF4-FFF2-40B4-BE49-F238E27FC236}">
                <a16:creationId xmlns:a16="http://schemas.microsoft.com/office/drawing/2014/main" id="{22B15BA9-81F8-D7FB-6B5C-6B7778BD4973}"/>
              </a:ext>
            </a:extLst>
          </p:cNvPr>
          <p:cNvSpPr/>
          <p:nvPr/>
        </p:nvSpPr>
        <p:spPr>
          <a:xfrm>
            <a:off x="684213" y="3314700"/>
            <a:ext cx="431800" cy="2041525"/>
          </a:xfrm>
          <a:prstGeom prst="flowChartManualOperati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8" name="流程圖: 合併 7">
            <a:extLst>
              <a:ext uri="{FF2B5EF4-FFF2-40B4-BE49-F238E27FC236}">
                <a16:creationId xmlns:a16="http://schemas.microsoft.com/office/drawing/2014/main" id="{BA5674BA-78F6-95BD-B00D-D8E79502EDD8}"/>
              </a:ext>
            </a:extLst>
          </p:cNvPr>
          <p:cNvSpPr/>
          <p:nvPr/>
        </p:nvSpPr>
        <p:spPr>
          <a:xfrm>
            <a:off x="611188" y="5356225"/>
            <a:ext cx="576262" cy="287338"/>
          </a:xfrm>
          <a:prstGeom prst="flowChartMerg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8E2E39-220A-22F1-04B1-8100D5860881}"/>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技術揭露－所欲解決之問題</a:t>
            </a:r>
          </a:p>
        </p:txBody>
      </p:sp>
      <p:sp>
        <p:nvSpPr>
          <p:cNvPr id="14339" name="頁尾版面配置區 4">
            <a:extLst>
              <a:ext uri="{FF2B5EF4-FFF2-40B4-BE49-F238E27FC236}">
                <a16:creationId xmlns:a16="http://schemas.microsoft.com/office/drawing/2014/main" id="{3E1D2EBF-AA1F-4407-23A0-45E918B79A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158AA746-672A-43C6-B183-44D9F9BA135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4340" name="Rectangle 3">
            <a:extLst>
              <a:ext uri="{FF2B5EF4-FFF2-40B4-BE49-F238E27FC236}">
                <a16:creationId xmlns:a16="http://schemas.microsoft.com/office/drawing/2014/main" id="{FC1E1A24-1305-5186-7A75-C312778E5232}"/>
              </a:ext>
            </a:extLst>
          </p:cNvPr>
          <p:cNvSpPr>
            <a:spLocks noGrp="1"/>
          </p:cNvSpPr>
          <p:nvPr>
            <p:ph sz="quarter" idx="1"/>
          </p:nvPr>
        </p:nvSpPr>
        <p:spPr>
          <a:xfrm>
            <a:off x="663575" y="1600200"/>
            <a:ext cx="8832850" cy="4495800"/>
          </a:xfrm>
        </p:spPr>
        <p:txBody>
          <a:bodyPr/>
          <a:lstStyle/>
          <a:p>
            <a:pPr eaLnBrk="1" hangingPunct="1"/>
            <a:endParaRPr lang="zh-TW" altLang="zh-TW"/>
          </a:p>
        </p:txBody>
      </p:sp>
      <p:sp>
        <p:nvSpPr>
          <p:cNvPr id="14341" name="Text Box 4">
            <a:extLst>
              <a:ext uri="{FF2B5EF4-FFF2-40B4-BE49-F238E27FC236}">
                <a16:creationId xmlns:a16="http://schemas.microsoft.com/office/drawing/2014/main" id="{75572092-783D-9729-849D-D1C3226F5D0B}"/>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9BE34-1D08-E46E-94FB-DC4B063EE1A6}"/>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技術揭露－解決問題之技術手段</a:t>
            </a:r>
          </a:p>
        </p:txBody>
      </p:sp>
      <p:sp>
        <p:nvSpPr>
          <p:cNvPr id="15363" name="頁尾版面配置區 4">
            <a:extLst>
              <a:ext uri="{FF2B5EF4-FFF2-40B4-BE49-F238E27FC236}">
                <a16:creationId xmlns:a16="http://schemas.microsoft.com/office/drawing/2014/main" id="{E6A97EE5-1C94-A03A-57B9-740294EE32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FBA33C3-A182-4859-89D3-601670C89D2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5</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5364" name="Rectangle 3">
            <a:extLst>
              <a:ext uri="{FF2B5EF4-FFF2-40B4-BE49-F238E27FC236}">
                <a16:creationId xmlns:a16="http://schemas.microsoft.com/office/drawing/2014/main" id="{2FCAA3BA-FA8F-BB6F-452D-6F694713B1F7}"/>
              </a:ext>
            </a:extLst>
          </p:cNvPr>
          <p:cNvSpPr>
            <a:spLocks noGrp="1"/>
          </p:cNvSpPr>
          <p:nvPr>
            <p:ph sz="quarter" idx="1"/>
          </p:nvPr>
        </p:nvSpPr>
        <p:spPr>
          <a:xfrm>
            <a:off x="663575" y="1600200"/>
            <a:ext cx="8832850" cy="4495800"/>
          </a:xfrm>
        </p:spPr>
        <p:txBody>
          <a:bodyPr/>
          <a:lstStyle/>
          <a:p>
            <a:pPr eaLnBrk="1" hangingPunct="1">
              <a:buFontTx/>
              <a:buNone/>
            </a:pPr>
            <a:endParaRPr lang="zh-TW" altLang="zh-TW"/>
          </a:p>
        </p:txBody>
      </p:sp>
      <p:sp>
        <p:nvSpPr>
          <p:cNvPr id="15365" name="Text Box 4">
            <a:extLst>
              <a:ext uri="{FF2B5EF4-FFF2-40B4-BE49-F238E27FC236}">
                <a16:creationId xmlns:a16="http://schemas.microsoft.com/office/drawing/2014/main" id="{87F0A52E-6120-E40D-E727-8A85CE4216CD}"/>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8D7A3-ADA7-718F-454C-A0DF577603C0}"/>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技術揭露－對照先前技術之功效</a:t>
            </a:r>
          </a:p>
        </p:txBody>
      </p:sp>
      <p:sp>
        <p:nvSpPr>
          <p:cNvPr id="16387" name="頁尾版面配置區 4">
            <a:extLst>
              <a:ext uri="{FF2B5EF4-FFF2-40B4-BE49-F238E27FC236}">
                <a16:creationId xmlns:a16="http://schemas.microsoft.com/office/drawing/2014/main" id="{C8D10098-04B6-08B3-75A0-0DC7BF91C0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19AA26-AD7B-4987-9B6D-28C6232188F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6</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8" name="Rectangle 3">
            <a:extLst>
              <a:ext uri="{FF2B5EF4-FFF2-40B4-BE49-F238E27FC236}">
                <a16:creationId xmlns:a16="http://schemas.microsoft.com/office/drawing/2014/main" id="{24BDC4E4-A51D-8510-A950-A969437DF11C}"/>
              </a:ext>
            </a:extLst>
          </p:cNvPr>
          <p:cNvSpPr>
            <a:spLocks noGrp="1"/>
          </p:cNvSpPr>
          <p:nvPr>
            <p:ph sz="quarter" idx="1"/>
          </p:nvPr>
        </p:nvSpPr>
        <p:spPr>
          <a:xfrm>
            <a:off x="488950" y="1196975"/>
            <a:ext cx="8915400" cy="4525963"/>
          </a:xfrm>
        </p:spPr>
        <p:txBody>
          <a:bodyPr/>
          <a:lstStyle/>
          <a:p>
            <a:pPr eaLnBrk="1" hangingPunct="1">
              <a:buFontTx/>
              <a:buNone/>
            </a:pPr>
            <a:endParaRPr lang="en-US" altLang="zh-TW" b="1"/>
          </a:p>
          <a:p>
            <a:pPr eaLnBrk="1" hangingPunct="1">
              <a:buFontTx/>
              <a:buNone/>
            </a:pPr>
            <a:endParaRPr lang="en-US" altLang="zh-TW"/>
          </a:p>
        </p:txBody>
      </p:sp>
      <p:sp>
        <p:nvSpPr>
          <p:cNvPr id="16389" name="Text Box 4">
            <a:extLst>
              <a:ext uri="{FF2B5EF4-FFF2-40B4-BE49-F238E27FC236}">
                <a16:creationId xmlns:a16="http://schemas.microsoft.com/office/drawing/2014/main" id="{1D9B5C47-655B-C6F5-6A5B-DE6AEF26C6D1}"/>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7</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7412" name="Rectangle 3">
            <a:extLst>
              <a:ext uri="{FF2B5EF4-FFF2-40B4-BE49-F238E27FC236}">
                <a16:creationId xmlns:a16="http://schemas.microsoft.com/office/drawing/2014/main" id="{2328EEE9-8EE4-21DD-C0B7-046A5C0CA3FB}"/>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必要時得以實施例說明。如有圖式，應參照圖式加以說明</a:t>
            </a:r>
          </a:p>
          <a:p>
            <a:pPr eaLnBrk="1" hangingPunct="1">
              <a:buFont typeface="Wingdings" panose="05000000000000000000" pitchFamily="2" charset="2"/>
              <a:buChar char="n"/>
            </a:pPr>
            <a:r>
              <a:rPr lang="zh-TW" altLang="en-US"/>
              <a:t>圖式簡單說明：如有圖式，應以簡明文字依圖式的圖號順序說明圖式及其主要元件符號</a:t>
            </a:r>
          </a:p>
        </p:txBody>
      </p:sp>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2FF97B1-E9D2-CD3D-F441-CB1B3BB6C7B0}"/>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技術範圍定義－實施方式</a:t>
            </a:r>
            <a:br>
              <a:rPr lang="en-US" altLang="zh-TW" sz="3600" b="1">
                <a:solidFill>
                  <a:srgbClr val="CC3300"/>
                </a:solidFill>
              </a:rPr>
            </a:br>
            <a:r>
              <a:rPr lang="en-US" altLang="zh-TW" sz="3600" b="1">
                <a:solidFill>
                  <a:srgbClr val="CC3300"/>
                </a:solidFill>
              </a:rPr>
              <a:t>(</a:t>
            </a:r>
            <a:r>
              <a:rPr lang="zh-TW" altLang="en-US" sz="3600" b="1">
                <a:solidFill>
                  <a:srgbClr val="CC3300"/>
                </a:solidFill>
              </a:rPr>
              <a:t>範例</a:t>
            </a:r>
            <a:r>
              <a:rPr lang="en-US" altLang="zh-TW" sz="3600" b="1">
                <a:solidFill>
                  <a:srgbClr val="CC3300"/>
                </a:solidFill>
              </a:rPr>
              <a:t>, </a:t>
            </a:r>
            <a:r>
              <a:rPr lang="zh-TW" altLang="en-US" sz="3600" b="1">
                <a:solidFill>
                  <a:srgbClr val="CC3300"/>
                </a:solidFill>
              </a:rPr>
              <a:t>本頁看完可刪除</a:t>
            </a:r>
            <a:r>
              <a:rPr lang="en-US" altLang="zh-TW" sz="3600" b="1">
                <a:solidFill>
                  <a:srgbClr val="CC3300"/>
                </a:solidFill>
              </a:rPr>
              <a:t>)</a:t>
            </a:r>
            <a:endParaRPr lang="zh-TW" altLang="en-US" sz="3600" b="1">
              <a:solidFill>
                <a:srgbClr val="CC3300"/>
              </a:solidFill>
            </a:endParaRPr>
          </a:p>
        </p:txBody>
      </p:sp>
      <p:sp>
        <p:nvSpPr>
          <p:cNvPr id="18435" name="頁尾版面配置區 4">
            <a:extLst>
              <a:ext uri="{FF2B5EF4-FFF2-40B4-BE49-F238E27FC236}">
                <a16:creationId xmlns:a16="http://schemas.microsoft.com/office/drawing/2014/main" id="{E8131B13-3007-26CC-4E75-CA2A37CBB38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9BABF4D-8B1F-4093-ACEB-82B77180D3F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8</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8436" name="Rectangle 3">
            <a:extLst>
              <a:ext uri="{FF2B5EF4-FFF2-40B4-BE49-F238E27FC236}">
                <a16:creationId xmlns:a16="http://schemas.microsoft.com/office/drawing/2014/main" id="{5AC19916-186B-1A61-A6B4-77B2D9D87788}"/>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必要時得以實施例說明。如有圖式，應參照圖式加以說明</a:t>
            </a:r>
          </a:p>
          <a:p>
            <a:pPr eaLnBrk="1" hangingPunct="1">
              <a:buFont typeface="Wingdings" panose="05000000000000000000" pitchFamily="2" charset="2"/>
              <a:buChar char="n"/>
            </a:pPr>
            <a:r>
              <a:rPr lang="zh-TW" altLang="en-US"/>
              <a:t>圖式簡單說明：如有圖式，應以簡明文字依圖式的圖號順序說明圖式及其主要元件符號</a:t>
            </a:r>
          </a:p>
        </p:txBody>
      </p:sp>
      <p:sp>
        <p:nvSpPr>
          <p:cNvPr id="18437" name="Text Box 4">
            <a:extLst>
              <a:ext uri="{FF2B5EF4-FFF2-40B4-BE49-F238E27FC236}">
                <a16:creationId xmlns:a16="http://schemas.microsoft.com/office/drawing/2014/main" id="{154D80EA-922E-1F40-22B6-A0284C2BAA69}"/>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pic>
        <p:nvPicPr>
          <p:cNvPr id="18438" name="Picture 7">
            <a:extLst>
              <a:ext uri="{FF2B5EF4-FFF2-40B4-BE49-F238E27FC236}">
                <a16:creationId xmlns:a16="http://schemas.microsoft.com/office/drawing/2014/main" id="{D44AA055-27E9-0216-4598-031A43E0F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3789363"/>
            <a:ext cx="54578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055C8F-D470-A9EC-BB0F-62F42AF824A5}"/>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技術範圍定義－所屬</a:t>
            </a:r>
            <a:r>
              <a:rPr lang="en-US" altLang="zh-TW" sz="3600" b="1">
                <a:solidFill>
                  <a:srgbClr val="CC3300"/>
                </a:solidFill>
              </a:rPr>
              <a:t>IPC</a:t>
            </a:r>
            <a:r>
              <a:rPr lang="zh-TW" altLang="en-US" sz="3600" b="1">
                <a:solidFill>
                  <a:srgbClr val="CC3300"/>
                </a:solidFill>
              </a:rPr>
              <a:t>技術領域</a:t>
            </a:r>
          </a:p>
        </p:txBody>
      </p:sp>
      <p:sp>
        <p:nvSpPr>
          <p:cNvPr id="19459" name="頁尾版面配置區 4">
            <a:extLst>
              <a:ext uri="{FF2B5EF4-FFF2-40B4-BE49-F238E27FC236}">
                <a16:creationId xmlns:a16="http://schemas.microsoft.com/office/drawing/2014/main" id="{181DD07F-31B9-CACA-1331-8C7BFFB5D62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6B75D9-4B40-428D-9FC6-D5033B7D25C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9</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9460" name="Rectangle 3">
            <a:extLst>
              <a:ext uri="{FF2B5EF4-FFF2-40B4-BE49-F238E27FC236}">
                <a16:creationId xmlns:a16="http://schemas.microsoft.com/office/drawing/2014/main" id="{7A37333D-0D07-1BE1-F37D-826EFF1DEF0C}"/>
              </a:ext>
            </a:extLst>
          </p:cNvPr>
          <p:cNvSpPr>
            <a:spLocks noGrp="1"/>
          </p:cNvSpPr>
          <p:nvPr>
            <p:ph sz="quarter" idx="1"/>
          </p:nvPr>
        </p:nvSpPr>
        <p:spPr>
          <a:xfrm>
            <a:off x="663575" y="1600200"/>
            <a:ext cx="8832850" cy="4495800"/>
          </a:xfrm>
        </p:spPr>
        <p:txBody>
          <a:bodyPr/>
          <a:lstStyle/>
          <a:p>
            <a:pPr eaLnBrk="1" hangingPunct="1"/>
            <a:r>
              <a:rPr lang="zh-TW" altLang="en-US" sz="2400" dirty="0">
                <a:latin typeface="Times New Roman" panose="02020603050405020304" pitchFamily="18" charset="0"/>
                <a:ea typeface="STFangsong" panose="02010600040101010101" pitchFamily="2" charset="-122"/>
                <a:cs typeface="Times New Roman" panose="02020603050405020304" pitchFamily="18" charset="0"/>
              </a:rPr>
              <a:t>技術關鍵字</a:t>
            </a:r>
            <a:endParaRPr lang="en-US" altLang="zh-TW" sz="24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垂直起降</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VTOL</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紙板</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Cardboard</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物件辨識</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Object Detection, Object Recognition</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抛棄式，一次性</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Disposable</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國防任務</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Defense Mission, Defense Operation</a:t>
            </a:r>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eaLnBrk="1" hangingPunct="1"/>
            <a:r>
              <a:rPr lang="en-US" altLang="zh-TW" sz="2400" dirty="0">
                <a:latin typeface="Times New Roman" panose="02020603050405020304" pitchFamily="18" charset="0"/>
                <a:ea typeface="STFangsong" panose="02010600040101010101" pitchFamily="2" charset="-122"/>
                <a:cs typeface="Times New Roman" panose="02020603050405020304" pitchFamily="18" charset="0"/>
              </a:rPr>
              <a:t>IPC</a:t>
            </a:r>
            <a:r>
              <a:rPr lang="zh-CN" altLang="en-US" sz="2400" dirty="0">
                <a:latin typeface="Times New Roman" panose="02020603050405020304" pitchFamily="18" charset="0"/>
                <a:ea typeface="STFangsong" panose="02010600040101010101" pitchFamily="2" charset="-122"/>
                <a:cs typeface="Times New Roman" panose="02020603050405020304" pitchFamily="18" charset="0"/>
              </a:rPr>
              <a:t>國際專利分類</a:t>
            </a:r>
            <a:endParaRPr lang="en-US" altLang="zh-TW" sz="24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B64C 9/06 </a:t>
            </a:r>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有兩個或多個獨立運動者</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B64C 27/22 </a:t>
            </a:r>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混合式旋翼機，即飛行中利用飛機與旋翼機兩者特徵之飛行器</a:t>
            </a:r>
            <a:endParaRPr lang="zh-TW"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B64C 29/00 </a:t>
            </a:r>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能垂直起飛或著陸之飛機</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9461" name="Text Box 4">
            <a:extLst>
              <a:ext uri="{FF2B5EF4-FFF2-40B4-BE49-F238E27FC236}">
                <a16:creationId xmlns:a16="http://schemas.microsoft.com/office/drawing/2014/main" id="{21ABFA0C-0277-3631-E58F-51E4FEAEA7E5}"/>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6F5063E91006994F878354ABD476B4AD" ma:contentTypeVersion="0" ma:contentTypeDescription="建立新的文件。" ma:contentTypeScope="" ma:versionID="d95784d257ed41517342ce5a8911a889">
  <xsd:schema xmlns:xsd="http://www.w3.org/2001/XMLSchema" xmlns:xs="http://www.w3.org/2001/XMLSchema" xmlns:p="http://schemas.microsoft.com/office/2006/metadata/properties" targetNamespace="http://schemas.microsoft.com/office/2006/metadata/properties" ma:root="true" ma:fieldsID="91945d2673cd7a110ed8979298476c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9E65B0-A974-4331-97B4-D658E0593EEC}">
  <ds:schemaRefs>
    <ds:schemaRef ds:uri="http://schemas.microsoft.com/sharepoint/v3/contenttype/forms"/>
  </ds:schemaRefs>
</ds:datastoreItem>
</file>

<file path=customXml/itemProps2.xml><?xml version="1.0" encoding="utf-8"?>
<ds:datastoreItem xmlns:ds="http://schemas.openxmlformats.org/officeDocument/2006/customXml" ds:itemID="{C35435E5-5738-4144-BE09-5A63147536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Median</Template>
  <TotalTime>1194</TotalTime>
  <Words>2471</Words>
  <Application>Microsoft Office PowerPoint</Application>
  <PresentationFormat>A4 紙張 (210x297 公釐)</PresentationFormat>
  <Paragraphs>312</Paragraphs>
  <Slides>33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33</vt:i4>
      </vt:variant>
    </vt:vector>
  </HeadingPairs>
  <TitlesOfParts>
    <vt:vector size="43" baseType="lpstr">
      <vt:lpstr>Arial</vt:lpstr>
      <vt:lpstr>新細明體</vt:lpstr>
      <vt:lpstr>Tw Cen MT</vt:lpstr>
      <vt:lpstr>微軟正黑體</vt:lpstr>
      <vt:lpstr>Wingdings</vt:lpstr>
      <vt:lpstr>Wingdings 2</vt:lpstr>
      <vt:lpstr>Calibri</vt:lpstr>
      <vt:lpstr>標楷體</vt:lpstr>
      <vt:lpstr>Times New Roman</vt:lpstr>
      <vt:lpstr>中庸</vt:lpstr>
      <vt:lpstr>Embedded Real-Time Object Detection in Disposable Cardboard UAVs for Specialized Defense Operations  使用在單次國防任務的嵌入式實時物件偵測 紙板無人飛行器</vt:lpstr>
      <vt:lpstr>簡報大綱</vt:lpstr>
      <vt:lpstr>技術揭露－先前技術</vt:lpstr>
      <vt:lpstr>技術揭露－所欲解決之問題</vt:lpstr>
      <vt:lpstr>技術揭露－解決問題之技術手段</vt:lpstr>
      <vt:lpstr>技術揭露－對照先前技術之功效</vt:lpstr>
      <vt:lpstr>技術範圍定義－實施方式</vt:lpstr>
      <vt:lpstr>技術範圍定義－實施方式 (範例, 本頁看完可刪除)</vt:lpstr>
      <vt:lpstr>技術範圍定義－所屬IPC技術領域</vt:lpstr>
      <vt:lpstr>先前技術檢索－先前相近的技術(Prior Art)</vt:lpstr>
      <vt:lpstr>先前技術檢索－先前相近的技術(Prior Art)</vt:lpstr>
      <vt:lpstr>先前技術檢索－先前相近的技術(Prior Art)</vt:lpstr>
      <vt:lpstr>先前技術檢索－先前相近的技術(Prior Art)</vt:lpstr>
      <vt:lpstr>新穎性比對</vt:lpstr>
      <vt:lpstr>新穎性比對 (範例, 本頁看完可刪除)</vt:lpstr>
      <vt:lpstr>進步性比對與分析( Non obvious )</vt:lpstr>
      <vt:lpstr>進步性比對與分析( Non obvious ) (範例, 本頁看完可刪除)</vt:lpstr>
      <vt:lpstr>創新價值－創新性</vt:lpstr>
      <vt:lpstr>創新價值－技術取代性</vt:lpstr>
      <vt:lpstr>商業價值－商品化潛力</vt:lpstr>
      <vt:lpstr>應用價值－應用性</vt:lpstr>
      <vt:lpstr>專利價值－授權潛力</vt:lpstr>
      <vt:lpstr>專利價值－侵權鑑定難易度</vt:lpstr>
      <vt:lpstr>期中報告</vt:lpstr>
      <vt:lpstr>附件</vt:lpstr>
      <vt:lpstr>技術範圍定義－所屬應用領域</vt:lpstr>
      <vt:lpstr>技術範圍定義－所屬技術領域 (範例, 本頁看完可刪除)</vt:lpstr>
      <vt:lpstr>技術範圍定義－所屬技術領域 (範例, 本頁看完可刪除)</vt:lpstr>
      <vt:lpstr>先前技術檢索 (範例, 本頁看完可刪除)</vt:lpstr>
      <vt:lpstr>先前技術檢索 (範例, 本頁看完可刪除)</vt:lpstr>
      <vt:lpstr>先前技術檢索 (範例, 本頁看完可刪除)</vt:lpstr>
      <vt:lpstr>先前技術檢索－先前相近的技術(Prior Art)</vt:lpstr>
      <vt:lpstr>先前技術檢索－先前相近的技術(Prior Art)</vt:lpstr>
    </vt:vector>
  </TitlesOfParts>
  <Company>RMDs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KL</dc:creator>
  <cp:lastModifiedBy>Chingyao Fu</cp:lastModifiedBy>
  <cp:revision>63</cp:revision>
  <dcterms:created xsi:type="dcterms:W3CDTF">2005-10-28T04:20:13Z</dcterms:created>
  <dcterms:modified xsi:type="dcterms:W3CDTF">2023-10-22T17:25:48Z</dcterms:modified>
</cp:coreProperties>
</file>