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37"/>
  </p:notesMasterIdLst>
  <p:handoutMasterIdLst>
    <p:handoutMasterId r:id="rId38"/>
  </p:handoutMasterIdLst>
  <p:sldIdLst>
    <p:sldId id="263" r:id="rId4"/>
    <p:sldId id="264" r:id="rId5"/>
    <p:sldId id="322" r:id="rId6"/>
    <p:sldId id="323" r:id="rId7"/>
    <p:sldId id="324" r:id="rId8"/>
    <p:sldId id="325" r:id="rId9"/>
    <p:sldId id="326" r:id="rId10"/>
    <p:sldId id="327" r:id="rId11"/>
    <p:sldId id="267" r:id="rId12"/>
    <p:sldId id="306" r:id="rId13"/>
    <p:sldId id="269" r:id="rId14"/>
    <p:sldId id="270" r:id="rId15"/>
    <p:sldId id="321" r:id="rId16"/>
    <p:sldId id="320" r:id="rId17"/>
    <p:sldId id="271" r:id="rId18"/>
    <p:sldId id="334" r:id="rId19"/>
    <p:sldId id="266" r:id="rId20"/>
    <p:sldId id="307" r:id="rId21"/>
    <p:sldId id="319" r:id="rId22"/>
    <p:sldId id="316" r:id="rId23"/>
    <p:sldId id="331" r:id="rId24"/>
    <p:sldId id="330" r:id="rId25"/>
    <p:sldId id="332" r:id="rId26"/>
    <p:sldId id="333" r:id="rId27"/>
    <p:sldId id="293" r:id="rId28"/>
    <p:sldId id="314" r:id="rId29"/>
    <p:sldId id="281" r:id="rId30"/>
    <p:sldId id="272" r:id="rId31"/>
    <p:sldId id="273" r:id="rId32"/>
    <p:sldId id="274" r:id="rId33"/>
    <p:sldId id="276" r:id="rId34"/>
    <p:sldId id="277" r:id="rId35"/>
    <p:sldId id="278" r:id="rId36"/>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2B2B2"/>
    <a:srgbClr val="DD8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914" autoAdjust="0"/>
    <p:restoredTop sz="94660"/>
  </p:normalViewPr>
  <p:slideViewPr>
    <p:cSldViewPr>
      <p:cViewPr varScale="1">
        <p:scale>
          <a:sx n="84" d="100"/>
          <a:sy n="84" d="100"/>
        </p:scale>
        <p:origin x="1373" y="46"/>
      </p:cViewPr>
      <p:guideLst>
        <p:guide orient="horz" pos="2160"/>
        <p:guide pos="312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C77F33-27F1-393E-A3A7-033DB72EBD38}"/>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AD80064-5670-544D-D172-CDBE695B4655}"/>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77285C14-51DB-4CBA-9E33-4EAAA4DBF3F5}" type="datetimeFigureOut">
              <a:rPr lang="zh-TW" altLang="en-US"/>
              <a:pPr>
                <a:defRPr/>
              </a:pPr>
              <a:t>2023/11/16</a:t>
            </a:fld>
            <a:endParaRPr lang="zh-TW" altLang="en-US"/>
          </a:p>
        </p:txBody>
      </p:sp>
      <p:sp>
        <p:nvSpPr>
          <p:cNvPr id="4" name="頁尾版面配置區 3">
            <a:extLst>
              <a:ext uri="{FF2B5EF4-FFF2-40B4-BE49-F238E27FC236}">
                <a16:creationId xmlns:a16="http://schemas.microsoft.com/office/drawing/2014/main" id="{064E4A17-5C3C-E7C1-A1D4-EA141E04C98C}"/>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7817CE07-550D-FB38-9852-DA49077B032E}"/>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8997CA-54B7-4B34-86A4-9F51CA7844F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A2F232-091B-DBCB-3DF9-4314FF081990}"/>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E83630B-64B2-8BCD-1BA9-358FCA744138}"/>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4025D31-D172-46DA-8C75-AFD4AAD6C46B}" type="datetimeFigureOut">
              <a:rPr lang="zh-TW" altLang="en-US"/>
              <a:pPr>
                <a:defRPr/>
              </a:pPr>
              <a:t>2023/11/16</a:t>
            </a:fld>
            <a:endParaRPr lang="zh-TW" altLang="en-US"/>
          </a:p>
        </p:txBody>
      </p:sp>
      <p:sp>
        <p:nvSpPr>
          <p:cNvPr id="5" name="備忘稿版面配置區 4">
            <a:extLst>
              <a:ext uri="{FF2B5EF4-FFF2-40B4-BE49-F238E27FC236}">
                <a16:creationId xmlns:a16="http://schemas.microsoft.com/office/drawing/2014/main" id="{D26344E2-9522-F44D-FFE0-535A099A42CD}"/>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1B95A647-1FA4-3531-A996-AD306A421FE5}"/>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D5DF4000-0D4D-9163-0F01-580B989DD0AF}"/>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DD2C5F-C171-40EE-8307-19027518D94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8DB765-5F60-BEFA-0E47-7843AB47244E}"/>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BF60B2DA-5E2C-BA75-10F8-AA3CA2A3FDDD}"/>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C46B7E9-774F-1214-9BE2-1184D5D7B10E}"/>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5" name="日期版面配置區 27">
            <a:extLst>
              <a:ext uri="{FF2B5EF4-FFF2-40B4-BE49-F238E27FC236}">
                <a16:creationId xmlns:a16="http://schemas.microsoft.com/office/drawing/2014/main" id="{52A004B0-8135-A2D2-ED51-19404427BD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6" name="頁尾版面配置區 16">
            <a:extLst>
              <a:ext uri="{FF2B5EF4-FFF2-40B4-BE49-F238E27FC236}">
                <a16:creationId xmlns:a16="http://schemas.microsoft.com/office/drawing/2014/main" id="{31E5C321-55E2-03B5-A944-A4563783C8D5}"/>
              </a:ext>
            </a:extLst>
          </p:cNvPr>
          <p:cNvSpPr>
            <a:spLocks noGrp="1"/>
          </p:cNvSpPr>
          <p:nvPr>
            <p:ph type="ftr" sz="quarter" idx="11"/>
          </p:nvPr>
        </p:nvSpPr>
        <p:spPr>
          <a:xfrm>
            <a:off x="2259013" y="236538"/>
            <a:ext cx="6356350" cy="365125"/>
          </a:xfrm>
        </p:spPr>
        <p:txBody>
          <a:bodyPr/>
          <a:lstStyle>
            <a:lvl1pPr>
              <a:defRPr/>
            </a:lvl1pPr>
          </a:lstStyle>
          <a:p>
            <a:pPr>
              <a:defRPr/>
            </a:pPr>
            <a:fld id="{821783E1-90A0-4AEA-96F8-C3CC989B0FCE}" type="slidenum">
              <a:rPr lang="en-US" altLang="zh-TW"/>
              <a:pPr>
                <a:defRPr/>
              </a:pPr>
              <a:t>‹#›</a:t>
            </a:fld>
            <a:endParaRPr lang="en-US" altLang="zh-TW"/>
          </a:p>
        </p:txBody>
      </p:sp>
      <p:sp>
        <p:nvSpPr>
          <p:cNvPr id="7" name="投影片編號版面配置區 28">
            <a:extLst>
              <a:ext uri="{FF2B5EF4-FFF2-40B4-BE49-F238E27FC236}">
                <a16:creationId xmlns:a16="http://schemas.microsoft.com/office/drawing/2014/main" id="{A861D3BD-81FB-6B48-8A89-651AAB4133A3}"/>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DD8C3E8E-69BC-4DAE-B74E-43614CD93E57}" type="slidenum">
              <a:rPr lang="en-US" altLang="zh-TW"/>
              <a:pPr>
                <a:defRPr/>
              </a:pPr>
              <a:t>‹#›</a:t>
            </a:fld>
            <a:endParaRPr lang="en-US" altLang="zh-TW"/>
          </a:p>
        </p:txBody>
      </p:sp>
    </p:spTree>
    <p:extLst>
      <p:ext uri="{BB962C8B-B14F-4D97-AF65-F5344CB8AC3E}">
        <p14:creationId xmlns:p14="http://schemas.microsoft.com/office/powerpoint/2010/main" val="707972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8A0C4A12-2029-D28B-4485-11295E58793D}"/>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EA55057F-ECE0-B6FC-4E8D-4C1368A73F18}"/>
              </a:ext>
            </a:extLst>
          </p:cNvPr>
          <p:cNvSpPr>
            <a:spLocks noGrp="1"/>
          </p:cNvSpPr>
          <p:nvPr>
            <p:ph type="ftr" sz="quarter" idx="11"/>
          </p:nvPr>
        </p:nvSpPr>
        <p:spPr/>
        <p:txBody>
          <a:bodyPr/>
          <a:lstStyle>
            <a:lvl1pPr>
              <a:defRPr/>
            </a:lvl1pPr>
          </a:lstStyle>
          <a:p>
            <a:pPr>
              <a:defRPr/>
            </a:pPr>
            <a:fld id="{208EECE0-F79D-4A4D-91FF-CB2BF7783374}"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0BCE92EB-832D-00DD-0DF9-5D9FF396B201}"/>
              </a:ext>
            </a:extLst>
          </p:cNvPr>
          <p:cNvSpPr>
            <a:spLocks noGrp="1"/>
          </p:cNvSpPr>
          <p:nvPr>
            <p:ph type="sldNum" sz="quarter" idx="12"/>
          </p:nvPr>
        </p:nvSpPr>
        <p:spPr/>
        <p:txBody>
          <a:bodyPr/>
          <a:lstStyle>
            <a:lvl1pPr>
              <a:defRPr/>
            </a:lvl1pPr>
          </a:lstStyle>
          <a:p>
            <a:pPr>
              <a:defRPr/>
            </a:pPr>
            <a:fld id="{5D03E917-580F-498B-B201-DE8C5E1CC205}" type="slidenum">
              <a:rPr lang="en-US" altLang="zh-TW"/>
              <a:pPr>
                <a:defRPr/>
              </a:pPr>
              <a:t>‹#›</a:t>
            </a:fld>
            <a:endParaRPr lang="en-US" altLang="zh-TW"/>
          </a:p>
        </p:txBody>
      </p:sp>
    </p:spTree>
    <p:extLst>
      <p:ext uri="{BB962C8B-B14F-4D97-AF65-F5344CB8AC3E}">
        <p14:creationId xmlns:p14="http://schemas.microsoft.com/office/powerpoint/2010/main" val="24579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705F8-C1BB-64FA-0050-D4CAA7810588}"/>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F3A630D-48BA-2E69-175D-ADACCDA11725}"/>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7C2DFDDF-39A5-0317-E927-6665736995C6}"/>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645B307-A168-08BC-9178-BB7E0DF5B41B}"/>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3591E55E-974A-170B-E456-24EFD4AA1F4B}"/>
              </a:ext>
            </a:extLst>
          </p:cNvPr>
          <p:cNvSpPr>
            <a:spLocks noGrp="1"/>
          </p:cNvSpPr>
          <p:nvPr>
            <p:ph type="ftr" sz="quarter" idx="11"/>
          </p:nvPr>
        </p:nvSpPr>
        <p:spPr>
          <a:xfrm>
            <a:off x="495300" y="6248400"/>
            <a:ext cx="6037263" cy="365125"/>
          </a:xfrm>
        </p:spPr>
        <p:txBody>
          <a:bodyPr/>
          <a:lstStyle>
            <a:lvl1pPr>
              <a:defRPr/>
            </a:lvl1pPr>
          </a:lstStyle>
          <a:p>
            <a:pPr>
              <a:defRPr/>
            </a:pPr>
            <a:fld id="{086DC232-73A0-4852-B5AC-7ED17E9EECD6}"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49713FC8-2435-F309-4061-33FA701CF405}"/>
              </a:ext>
            </a:extLst>
          </p:cNvPr>
          <p:cNvSpPr>
            <a:spLocks noGrp="1"/>
          </p:cNvSpPr>
          <p:nvPr>
            <p:ph type="sldNum" sz="quarter" idx="12"/>
          </p:nvPr>
        </p:nvSpPr>
        <p:spPr>
          <a:xfrm rot="5400000">
            <a:off x="6511132" y="134143"/>
            <a:ext cx="533400" cy="265113"/>
          </a:xfrm>
        </p:spPr>
        <p:txBody>
          <a:bodyPr/>
          <a:lstStyle>
            <a:lvl1pPr>
              <a:defRPr/>
            </a:lvl1pPr>
          </a:lstStyle>
          <a:p>
            <a:pPr>
              <a:defRPr/>
            </a:pPr>
            <a:fld id="{DA70B064-7537-4004-8E51-0230700DE625}" type="slidenum">
              <a:rPr lang="en-US" altLang="zh-TW"/>
              <a:pPr>
                <a:defRPr/>
              </a:pPr>
              <a:t>‹#›</a:t>
            </a:fld>
            <a:endParaRPr lang="en-US" altLang="zh-TW"/>
          </a:p>
        </p:txBody>
      </p:sp>
    </p:spTree>
    <p:extLst>
      <p:ext uri="{BB962C8B-B14F-4D97-AF65-F5344CB8AC3E}">
        <p14:creationId xmlns:p14="http://schemas.microsoft.com/office/powerpoint/2010/main" val="19218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13">
            <a:extLst>
              <a:ext uri="{FF2B5EF4-FFF2-40B4-BE49-F238E27FC236}">
                <a16:creationId xmlns:a16="http://schemas.microsoft.com/office/drawing/2014/main" id="{92671652-C110-8DFC-7ED6-F1F4E47F3EB8}"/>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ED26355D-1F56-F127-2E8F-BA2049F3DC68}"/>
              </a:ext>
            </a:extLst>
          </p:cNvPr>
          <p:cNvSpPr>
            <a:spLocks noGrp="1"/>
          </p:cNvSpPr>
          <p:nvPr>
            <p:ph type="ftr" sz="quarter" idx="11"/>
          </p:nvPr>
        </p:nvSpPr>
        <p:spPr/>
        <p:txBody>
          <a:bodyPr/>
          <a:lstStyle>
            <a:lvl1pPr>
              <a:defRPr/>
            </a:lvl1pPr>
          </a:lstStyle>
          <a:p>
            <a:pPr>
              <a:defRPr/>
            </a:pPr>
            <a:fld id="{D7931078-3DB9-4C56-9418-522B98FAE1A5}"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7DAF252D-5C10-2EE3-76C2-859ACDAC9767}"/>
              </a:ext>
            </a:extLst>
          </p:cNvPr>
          <p:cNvSpPr>
            <a:spLocks noGrp="1"/>
          </p:cNvSpPr>
          <p:nvPr>
            <p:ph type="sldNum" sz="quarter" idx="12"/>
          </p:nvPr>
        </p:nvSpPr>
        <p:spPr/>
        <p:txBody>
          <a:bodyPr/>
          <a:lstStyle>
            <a:lvl1pPr>
              <a:defRPr/>
            </a:lvl1pPr>
          </a:lstStyle>
          <a:p>
            <a:pPr>
              <a:defRPr/>
            </a:pPr>
            <a:fld id="{288674CD-4533-4161-A9DA-B40A94ABD7F9}" type="slidenum">
              <a:rPr lang="en-US" altLang="zh-TW"/>
              <a:pPr>
                <a:defRPr/>
              </a:pPr>
              <a:t>‹#›</a:t>
            </a:fld>
            <a:endParaRPr lang="en-US" altLang="zh-TW"/>
          </a:p>
        </p:txBody>
      </p:sp>
    </p:spTree>
    <p:extLst>
      <p:ext uri="{BB962C8B-B14F-4D97-AF65-F5344CB8AC3E}">
        <p14:creationId xmlns:p14="http://schemas.microsoft.com/office/powerpoint/2010/main" val="98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B3DE01-3E4E-E6B5-1E41-30D7B0D69CC5}"/>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4D3235D0-91FE-901F-A35E-29DA0B09C209}"/>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A4D0A3E-C826-2E2A-03AD-6D3135C14E33}"/>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F40877BC-D07D-11A6-C1D1-4EF6366C8B05}"/>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B458FE4-AB1E-712C-5B33-24330F65BB95}"/>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C773146E-7A06-42C0-A460-E78171D02BCD}"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69EC5D3B-137B-2516-30BB-01BBF59DC9EE}"/>
              </a:ext>
            </a:extLst>
          </p:cNvPr>
          <p:cNvSpPr>
            <a:spLocks noGrp="1"/>
          </p:cNvSpPr>
          <p:nvPr>
            <p:ph type="ftr" sz="quarter" idx="12"/>
          </p:nvPr>
        </p:nvSpPr>
        <p:spPr/>
        <p:txBody>
          <a:bodyPr/>
          <a:lstStyle>
            <a:lvl1pPr>
              <a:defRPr/>
            </a:lvl1pPr>
          </a:lstStyle>
          <a:p>
            <a:pPr>
              <a:defRPr/>
            </a:pPr>
            <a:fld id="{6C20CBFC-DA6C-4664-BE99-F26102C83760}" type="slidenum">
              <a:rPr lang="en-US" altLang="zh-TW"/>
              <a:pPr>
                <a:defRPr/>
              </a:pPr>
              <a:t>‹#›</a:t>
            </a:fld>
            <a:endParaRPr lang="en-US" altLang="zh-TW"/>
          </a:p>
        </p:txBody>
      </p:sp>
    </p:spTree>
    <p:extLst>
      <p:ext uri="{BB962C8B-B14F-4D97-AF65-F5344CB8AC3E}">
        <p14:creationId xmlns:p14="http://schemas.microsoft.com/office/powerpoint/2010/main" val="634307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7">
            <a:extLst>
              <a:ext uri="{FF2B5EF4-FFF2-40B4-BE49-F238E27FC236}">
                <a16:creationId xmlns:a16="http://schemas.microsoft.com/office/drawing/2014/main" id="{D3C86286-FB01-887C-D779-B8C6A57D7768}"/>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9">
            <a:extLst>
              <a:ext uri="{FF2B5EF4-FFF2-40B4-BE49-F238E27FC236}">
                <a16:creationId xmlns:a16="http://schemas.microsoft.com/office/drawing/2014/main" id="{FA2539C1-D815-2619-07E3-DCB6F7A975CA}"/>
              </a:ext>
            </a:extLst>
          </p:cNvPr>
          <p:cNvSpPr>
            <a:spLocks noGrp="1"/>
          </p:cNvSpPr>
          <p:nvPr>
            <p:ph type="sldNum" sz="quarter" idx="11"/>
          </p:nvPr>
        </p:nvSpPr>
        <p:spPr/>
        <p:txBody>
          <a:bodyPr/>
          <a:lstStyle>
            <a:lvl1pPr>
              <a:defRPr/>
            </a:lvl1pPr>
          </a:lstStyle>
          <a:p>
            <a:pPr>
              <a:defRPr/>
            </a:pPr>
            <a:fld id="{FC6AA23D-5856-405D-A503-B873F86D26F8}" type="slidenum">
              <a:rPr lang="en-US" altLang="zh-TW"/>
              <a:pPr>
                <a:defRPr/>
              </a:pPr>
              <a:t>‹#›</a:t>
            </a:fld>
            <a:endParaRPr lang="en-US" altLang="zh-TW"/>
          </a:p>
        </p:txBody>
      </p:sp>
      <p:sp>
        <p:nvSpPr>
          <p:cNvPr id="5" name="頁尾版面配置區 11">
            <a:extLst>
              <a:ext uri="{FF2B5EF4-FFF2-40B4-BE49-F238E27FC236}">
                <a16:creationId xmlns:a16="http://schemas.microsoft.com/office/drawing/2014/main" id="{36667B6D-C501-45D9-3047-0203552AE13C}"/>
              </a:ext>
            </a:extLst>
          </p:cNvPr>
          <p:cNvSpPr>
            <a:spLocks noGrp="1"/>
          </p:cNvSpPr>
          <p:nvPr>
            <p:ph type="ftr" sz="quarter" idx="12"/>
          </p:nvPr>
        </p:nvSpPr>
        <p:spPr/>
        <p:txBody>
          <a:bodyPr/>
          <a:lstStyle>
            <a:lvl1pPr>
              <a:defRPr/>
            </a:lvl1pPr>
          </a:lstStyle>
          <a:p>
            <a:pPr>
              <a:defRPr/>
            </a:pPr>
            <a:fld id="{8FA4C278-E6D7-48C2-8187-181D654A20DF}" type="slidenum">
              <a:rPr lang="en-US" altLang="zh-TW"/>
              <a:pPr>
                <a:defRPr/>
              </a:pPr>
              <a:t>‹#›</a:t>
            </a:fld>
            <a:endParaRPr lang="en-US" altLang="zh-TW"/>
          </a:p>
        </p:txBody>
      </p:sp>
    </p:spTree>
    <p:extLst>
      <p:ext uri="{BB962C8B-B14F-4D97-AF65-F5344CB8AC3E}">
        <p14:creationId xmlns:p14="http://schemas.microsoft.com/office/powerpoint/2010/main" val="17274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3" name="日期版面配置區 9">
            <a:extLst>
              <a:ext uri="{FF2B5EF4-FFF2-40B4-BE49-F238E27FC236}">
                <a16:creationId xmlns:a16="http://schemas.microsoft.com/office/drawing/2014/main" id="{57178EFC-1DDA-BF1E-A62B-EADE6FC05A8F}"/>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11">
            <a:extLst>
              <a:ext uri="{FF2B5EF4-FFF2-40B4-BE49-F238E27FC236}">
                <a16:creationId xmlns:a16="http://schemas.microsoft.com/office/drawing/2014/main" id="{F33B31DF-838E-41F1-18E3-8CB27D02D32A}"/>
              </a:ext>
            </a:extLst>
          </p:cNvPr>
          <p:cNvSpPr>
            <a:spLocks noGrp="1"/>
          </p:cNvSpPr>
          <p:nvPr>
            <p:ph type="sldNum" sz="quarter" idx="11"/>
          </p:nvPr>
        </p:nvSpPr>
        <p:spPr/>
        <p:txBody>
          <a:bodyPr/>
          <a:lstStyle>
            <a:lvl1pPr>
              <a:defRPr/>
            </a:lvl1pPr>
          </a:lstStyle>
          <a:p>
            <a:pPr>
              <a:defRPr/>
            </a:pPr>
            <a:fld id="{238B1569-729C-4A3D-BE2D-11B8DBDB5CF1}" type="slidenum">
              <a:rPr lang="en-US" altLang="zh-TW"/>
              <a:pPr>
                <a:defRPr/>
              </a:pPr>
              <a:t>‹#›</a:t>
            </a:fld>
            <a:endParaRPr lang="en-US" altLang="zh-TW"/>
          </a:p>
        </p:txBody>
      </p:sp>
      <p:sp>
        <p:nvSpPr>
          <p:cNvPr id="5" name="頁尾版面配置區 13">
            <a:extLst>
              <a:ext uri="{FF2B5EF4-FFF2-40B4-BE49-F238E27FC236}">
                <a16:creationId xmlns:a16="http://schemas.microsoft.com/office/drawing/2014/main" id="{CD31BC25-1306-B785-CD6D-BA7E5F1176B3}"/>
              </a:ext>
            </a:extLst>
          </p:cNvPr>
          <p:cNvSpPr>
            <a:spLocks noGrp="1"/>
          </p:cNvSpPr>
          <p:nvPr>
            <p:ph type="ftr" sz="quarter" idx="12"/>
          </p:nvPr>
        </p:nvSpPr>
        <p:spPr/>
        <p:txBody>
          <a:bodyPr/>
          <a:lstStyle>
            <a:lvl1pPr>
              <a:defRPr/>
            </a:lvl1pPr>
          </a:lstStyle>
          <a:p>
            <a:pPr>
              <a:defRPr/>
            </a:pPr>
            <a:fld id="{8C2FABE4-BAC7-46E9-8348-96DA0AEE63A1}" type="slidenum">
              <a:rPr lang="en-US" altLang="zh-TW"/>
              <a:pPr>
                <a:defRPr/>
              </a:pPr>
              <a:t>‹#›</a:t>
            </a:fld>
            <a:endParaRPr lang="en-US" altLang="zh-TW"/>
          </a:p>
        </p:txBody>
      </p:sp>
    </p:spTree>
    <p:extLst>
      <p:ext uri="{BB962C8B-B14F-4D97-AF65-F5344CB8AC3E}">
        <p14:creationId xmlns:p14="http://schemas.microsoft.com/office/powerpoint/2010/main" val="132642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4DC8F8AD-46EF-2085-0699-E092CAC8645C}"/>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1E2DCE2A-9C21-864B-8840-648EAFE21DCA}"/>
              </a:ext>
            </a:extLst>
          </p:cNvPr>
          <p:cNvSpPr>
            <a:spLocks noGrp="1"/>
          </p:cNvSpPr>
          <p:nvPr>
            <p:ph type="ftr" sz="quarter" idx="11"/>
          </p:nvPr>
        </p:nvSpPr>
        <p:spPr/>
        <p:txBody>
          <a:bodyPr/>
          <a:lstStyle>
            <a:lvl1pPr>
              <a:defRPr/>
            </a:lvl1pPr>
          </a:lstStyle>
          <a:p>
            <a:pPr>
              <a:defRPr/>
            </a:pPr>
            <a:fld id="{28820DCC-7F9A-4ED7-B032-899E9E1DE1AB}"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BC06305C-E35F-3444-179E-4FF344F6E477}"/>
              </a:ext>
            </a:extLst>
          </p:cNvPr>
          <p:cNvSpPr>
            <a:spLocks noGrp="1"/>
          </p:cNvSpPr>
          <p:nvPr>
            <p:ph type="sldNum" sz="quarter" idx="12"/>
          </p:nvPr>
        </p:nvSpPr>
        <p:spPr/>
        <p:txBody>
          <a:bodyPr/>
          <a:lstStyle>
            <a:lvl1pPr>
              <a:defRPr/>
            </a:lvl1pPr>
          </a:lstStyle>
          <a:p>
            <a:pPr>
              <a:defRPr/>
            </a:pPr>
            <a:fld id="{CDAE5D50-435E-4E62-B1E1-7CDCF1F398C0}" type="slidenum">
              <a:rPr lang="en-US" altLang="zh-TW"/>
              <a:pPr>
                <a:defRPr/>
              </a:pPr>
              <a:t>‹#›</a:t>
            </a:fld>
            <a:endParaRPr lang="en-US" altLang="zh-TW"/>
          </a:p>
        </p:txBody>
      </p:sp>
    </p:spTree>
    <p:extLst>
      <p:ext uri="{BB962C8B-B14F-4D97-AF65-F5344CB8AC3E}">
        <p14:creationId xmlns:p14="http://schemas.microsoft.com/office/powerpoint/2010/main" val="10793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BBD036-6A1B-BBB7-C9C2-1C110F456F8A}"/>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29F69CA6-F9CC-B3FC-AB0E-980DEA7633CB}"/>
              </a:ext>
            </a:extLst>
          </p:cNvPr>
          <p:cNvSpPr>
            <a:spLocks noGrp="1"/>
          </p:cNvSpPr>
          <p:nvPr>
            <p:ph type="ftr" sz="quarter" idx="11"/>
          </p:nvPr>
        </p:nvSpPr>
        <p:spPr/>
        <p:txBody>
          <a:bodyPr/>
          <a:lstStyle>
            <a:lvl1pPr>
              <a:defRPr/>
            </a:lvl1pPr>
          </a:lstStyle>
          <a:p>
            <a:pPr>
              <a:defRPr/>
            </a:pPr>
            <a:fld id="{81E84D65-B96A-4C41-AEC2-BE253DB1319B}"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1ED4E9-AB21-15C1-EAFD-C124D91A06EC}"/>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4F4FB60C-8E9F-420B-BE88-96EDB5764584}" type="slidenum">
              <a:rPr lang="en-US" altLang="zh-TW"/>
              <a:pPr>
                <a:defRPr/>
              </a:pPr>
              <a:t>‹#›</a:t>
            </a:fld>
            <a:endParaRPr lang="en-US" altLang="zh-TW"/>
          </a:p>
        </p:txBody>
      </p:sp>
    </p:spTree>
    <p:extLst>
      <p:ext uri="{BB962C8B-B14F-4D97-AF65-F5344CB8AC3E}">
        <p14:creationId xmlns:p14="http://schemas.microsoft.com/office/powerpoint/2010/main" val="2998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1C49EEB-EEC9-A173-7DAB-085303650345}"/>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B6056EA-E124-0589-2395-8EAF9EE5C9FA}"/>
              </a:ext>
            </a:extLst>
          </p:cNvPr>
          <p:cNvSpPr>
            <a:spLocks noGrp="1"/>
          </p:cNvSpPr>
          <p:nvPr>
            <p:ph type="ftr" sz="quarter" idx="11"/>
          </p:nvPr>
        </p:nvSpPr>
        <p:spPr/>
        <p:txBody>
          <a:bodyPr/>
          <a:lstStyle>
            <a:lvl1pPr>
              <a:defRPr/>
            </a:lvl1pPr>
          </a:lstStyle>
          <a:p>
            <a:pPr>
              <a:defRPr/>
            </a:pPr>
            <a:fld id="{B5F820F7-0EDF-464E-B39B-51CD0F13F533}"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896AA926-535E-5227-B4E5-E8AA99BE8E73}"/>
              </a:ext>
            </a:extLst>
          </p:cNvPr>
          <p:cNvSpPr>
            <a:spLocks noGrp="1"/>
          </p:cNvSpPr>
          <p:nvPr>
            <p:ph type="sldNum" sz="quarter" idx="12"/>
          </p:nvPr>
        </p:nvSpPr>
        <p:spPr/>
        <p:txBody>
          <a:bodyPr/>
          <a:lstStyle>
            <a:lvl1pPr>
              <a:defRPr/>
            </a:lvl1pPr>
          </a:lstStyle>
          <a:p>
            <a:pPr>
              <a:defRPr/>
            </a:pPr>
            <a:fld id="{46A9A0D6-1B77-40AB-8185-F1A386A8B14D}" type="slidenum">
              <a:rPr lang="en-US" altLang="zh-TW"/>
              <a:pPr>
                <a:defRPr/>
              </a:pPr>
              <a:t>‹#›</a:t>
            </a:fld>
            <a:endParaRPr lang="en-US" altLang="zh-TW"/>
          </a:p>
        </p:txBody>
      </p:sp>
    </p:spTree>
    <p:extLst>
      <p:ext uri="{BB962C8B-B14F-4D97-AF65-F5344CB8AC3E}">
        <p14:creationId xmlns:p14="http://schemas.microsoft.com/office/powerpoint/2010/main" val="384113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F9A3B5F-B258-03FC-D80D-9462B493576C}"/>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B74F1F9-73C3-0F75-F4D3-A44E4D4DA314}"/>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0141F04B-8367-A270-9EEA-49A32397399E}"/>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F8C6E65F-6329-8899-6AB5-E0BD0EC11A5F}"/>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BD91F8B6-9C33-38C4-582D-94AB8BF440D1}"/>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02D3838-CCFE-A073-FFF5-91920CD90D49}"/>
              </a:ext>
            </a:extLst>
          </p:cNvPr>
          <p:cNvSpPr>
            <a:spLocks noGrp="1"/>
          </p:cNvSpPr>
          <p:nvPr>
            <p:ph type="sldNum" sz="quarter" idx="11"/>
          </p:nvPr>
        </p:nvSpPr>
        <p:spPr>
          <a:xfrm>
            <a:off x="0" y="4667250"/>
            <a:ext cx="1568450" cy="663575"/>
          </a:xfrm>
        </p:spPr>
        <p:txBody>
          <a:bodyPr/>
          <a:lstStyle>
            <a:lvl1pPr>
              <a:defRPr sz="2800"/>
            </a:lvl1pPr>
          </a:lstStyle>
          <a:p>
            <a:pPr>
              <a:defRPr/>
            </a:pPr>
            <a:fld id="{886F609A-CECF-46E4-A12B-FBC75DDCBB9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8736A23B-5FAF-6D8C-7BEE-C302A59A56F3}"/>
              </a:ext>
            </a:extLst>
          </p:cNvPr>
          <p:cNvSpPr>
            <a:spLocks noGrp="1"/>
          </p:cNvSpPr>
          <p:nvPr>
            <p:ph type="ftr" sz="quarter" idx="12"/>
          </p:nvPr>
        </p:nvSpPr>
        <p:spPr>
          <a:xfrm>
            <a:off x="1733550" y="6248400"/>
            <a:ext cx="4953000" cy="365125"/>
          </a:xfrm>
        </p:spPr>
        <p:txBody>
          <a:bodyPr/>
          <a:lstStyle>
            <a:lvl1pPr>
              <a:defRPr/>
            </a:lvl1pPr>
          </a:lstStyle>
          <a:p>
            <a:pPr>
              <a:defRPr/>
            </a:pPr>
            <a:fld id="{150DC428-1366-4EA3-A6D1-DC7A70F3FD5F}" type="slidenum">
              <a:rPr lang="en-US" altLang="zh-TW"/>
              <a:pPr>
                <a:defRPr/>
              </a:pPr>
              <a:t>‹#›</a:t>
            </a:fld>
            <a:endParaRPr lang="en-US" altLang="zh-TW"/>
          </a:p>
        </p:txBody>
      </p:sp>
    </p:spTree>
    <p:extLst>
      <p:ext uri="{BB962C8B-B14F-4D97-AF65-F5344CB8AC3E}">
        <p14:creationId xmlns:p14="http://schemas.microsoft.com/office/powerpoint/2010/main" val="34423778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24015C52-8640-3C75-802D-F7B192FDA72D}"/>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5E66349F-F995-8E64-6705-4126E25D5F84}"/>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52D9254C-98E7-28E8-34AB-1F15CCE6C78C}"/>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8033A13-CA54-3B2D-854B-2CCD6FBFFAE5}"/>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37843A5E-F4BA-41BA-B0AA-B90273AE819F}" type="slidenum">
              <a:rPr lang="en-US" altLang="zh-TW"/>
              <a:pPr>
                <a:defRPr/>
              </a:pPr>
              <a:t>‹#›</a:t>
            </a:fld>
            <a:endParaRPr lang="en-US" altLang="zh-TW"/>
          </a:p>
        </p:txBody>
      </p:sp>
      <p:sp>
        <p:nvSpPr>
          <p:cNvPr id="7" name="矩形 6">
            <a:extLst>
              <a:ext uri="{FF2B5EF4-FFF2-40B4-BE49-F238E27FC236}">
                <a16:creationId xmlns:a16="http://schemas.microsoft.com/office/drawing/2014/main" id="{7FDCCAF7-51A8-81DD-AA80-6C241E89003E}"/>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482B98A6-4EBD-ACC8-7745-75B90EB1BB1A}"/>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D54EE937-E529-C061-CD28-6B883B6C39B3}"/>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96F457C8-12C8-300B-9559-DCBED2ED8224}"/>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BF098A6-5D4D-4BCC-8F69-F22B15AC1EB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93" r:id="rId1"/>
    <p:sldLayoutId id="2147483889" r:id="rId2"/>
    <p:sldLayoutId id="2147483894" r:id="rId3"/>
    <p:sldLayoutId id="2147483895" r:id="rId4"/>
    <p:sldLayoutId id="2147483896" r:id="rId5"/>
    <p:sldLayoutId id="2147483890" r:id="rId6"/>
    <p:sldLayoutId id="2147483897" r:id="rId7"/>
    <p:sldLayoutId id="2147483891" r:id="rId8"/>
    <p:sldLayoutId id="2147483898" r:id="rId9"/>
    <p:sldLayoutId id="2147483892" r:id="rId10"/>
    <p:sldLayoutId id="214748389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6.png"/><Relationship Id="rId7" Type="http://schemas.openxmlformats.org/officeDocument/2006/relationships/image" Target="../media/image7.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fu402138670/Patent_Analysis/blob/main/Presentation1/grab_from_gpss.py" TargetMode="External"/><Relationship Id="rId4" Type="http://schemas.openxmlformats.org/officeDocument/2006/relationships/hyperlink" Target="https://gpss3.tipo.gov.tw/" TargetMode="External"/><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u402138670/Patent_Analysis/blob/main/Presentation1/grab_abstract_from_gps.py" TargetMode="External"/><Relationship Id="rId2" Type="http://schemas.openxmlformats.org/officeDocument/2006/relationships/hyperlink" Target="https://patents.google.com/" TargetMode="Externa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u402138670/Patent_Analysis/blob/main/Presentation1/contents_cleaned.py" TargetMode="External"/><Relationship Id="rId2" Type="http://schemas.openxmlformats.org/officeDocument/2006/relationships/hyperlink" Target="https://github.com/fu402138670/Patent_Analysis/blob/main/Presentation1/word_pre-processing_3.py" TargetMode="Externa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u402138670/Patent_Analysis/blob/main/Presentation1/words_vitrulize.py"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fu402138670/Patent_Analysis/blob/main/Presentation1/keywords_count.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B936F1A-4DD8-C89F-FAD6-BE6AE0162836}"/>
              </a:ext>
            </a:extLst>
          </p:cNvPr>
          <p:cNvSpPr>
            <a:spLocks noGrp="1" noChangeArrowheads="1"/>
          </p:cNvSpPr>
          <p:nvPr>
            <p:ph type="ctrTitle"/>
          </p:nvPr>
        </p:nvSpPr>
        <p:spPr>
          <a:xfrm>
            <a:off x="2505075" y="1557338"/>
            <a:ext cx="6840413" cy="1828800"/>
          </a:xfrm>
        </p:spPr>
        <p:txBody>
          <a:bodyPr>
            <a:noAutofit/>
          </a:bodyPr>
          <a:lstStyle/>
          <a:p>
            <a:pPr eaLnBrk="1" fontAlgn="auto" hangingPunct="1">
              <a:spcAft>
                <a:spcPts val="0"/>
              </a:spcAft>
              <a:defRPr/>
            </a:pPr>
            <a:r>
              <a:rPr lang="en-US" altLang="zh-TW" sz="2400" b="1" dirty="0">
                <a:solidFill>
                  <a:srgbClr val="FFFFFF"/>
                </a:solidFill>
              </a:rPr>
              <a:t>Embedded Real-Time Object Detection in Disposable Cardboard UAVs for Special</a:t>
            </a:r>
            <a:r>
              <a:rPr lang="en-US" altLang="zh-CN" sz="2400" b="1" dirty="0">
                <a:solidFill>
                  <a:srgbClr val="FFFFFF"/>
                </a:solidFill>
              </a:rPr>
              <a:t>ized</a:t>
            </a:r>
            <a:r>
              <a:rPr lang="en-US" altLang="zh-TW" sz="2400" b="1" dirty="0">
                <a:solidFill>
                  <a:srgbClr val="FFFFFF"/>
                </a:solidFill>
              </a:rPr>
              <a:t> Defense Operations</a:t>
            </a:r>
            <a:br>
              <a:rPr lang="en-US" altLang="zh-TW" sz="2400" b="1" dirty="0">
                <a:solidFill>
                  <a:srgbClr val="FFFFFF"/>
                </a:solidFill>
              </a:rPr>
            </a:br>
            <a:br>
              <a:rPr lang="en-US" altLang="zh-TW" sz="2400" b="1" dirty="0">
                <a:solidFill>
                  <a:srgbClr val="FFFFFF"/>
                </a:solidFill>
              </a:rPr>
            </a:br>
            <a:r>
              <a:rPr lang="zh-CN" altLang="en-US" sz="2400" b="1" dirty="0">
                <a:solidFill>
                  <a:srgbClr val="FFFFFF"/>
                </a:solidFill>
                <a:latin typeface="STFangsong" panose="02010600040101010101" pitchFamily="2" charset="-122"/>
                <a:ea typeface="STFangsong" panose="02010600040101010101" pitchFamily="2" charset="-122"/>
              </a:rPr>
              <a:t>使用在單次國防任務的</a:t>
            </a:r>
            <a:r>
              <a:rPr lang="zh-TW" altLang="en-US" sz="2400" b="1" dirty="0">
                <a:solidFill>
                  <a:srgbClr val="FFFFFF"/>
                </a:solidFill>
                <a:latin typeface="STFangsong" panose="02010600040101010101" pitchFamily="2" charset="-122"/>
                <a:ea typeface="STFangsong" panose="02010600040101010101" pitchFamily="2" charset="-122"/>
              </a:rPr>
              <a:t>嵌入式實時</a:t>
            </a:r>
            <a:r>
              <a:rPr lang="zh-CN" altLang="en-US" sz="2400" b="1" dirty="0">
                <a:solidFill>
                  <a:srgbClr val="FFFFFF"/>
                </a:solidFill>
                <a:latin typeface="STFangsong" panose="02010600040101010101" pitchFamily="2" charset="-122"/>
                <a:ea typeface="STFangsong" panose="02010600040101010101" pitchFamily="2" charset="-122"/>
              </a:rPr>
              <a:t>物件偵測</a:t>
            </a:r>
            <a:br>
              <a:rPr lang="en-US" altLang="zh-CN" sz="2400" b="1" dirty="0">
                <a:solidFill>
                  <a:srgbClr val="FFFFFF"/>
                </a:solidFill>
                <a:latin typeface="STFangsong" panose="02010600040101010101" pitchFamily="2" charset="-122"/>
                <a:ea typeface="STFangsong" panose="02010600040101010101" pitchFamily="2" charset="-122"/>
              </a:rPr>
            </a:br>
            <a:r>
              <a:rPr lang="zh-TW" altLang="en-US" sz="2400" b="1" dirty="0">
                <a:solidFill>
                  <a:srgbClr val="FFFFFF"/>
                </a:solidFill>
                <a:latin typeface="STFangsong" panose="02010600040101010101" pitchFamily="2" charset="-122"/>
                <a:ea typeface="STFangsong" panose="02010600040101010101" pitchFamily="2" charset="-122"/>
              </a:rPr>
              <a:t>紙板無人飛行器</a:t>
            </a:r>
          </a:p>
        </p:txBody>
      </p:sp>
      <p:sp>
        <p:nvSpPr>
          <p:cNvPr id="11267" name="Rectangle 3">
            <a:extLst>
              <a:ext uri="{FF2B5EF4-FFF2-40B4-BE49-F238E27FC236}">
                <a16:creationId xmlns:a16="http://schemas.microsoft.com/office/drawing/2014/main" id="{9BAB0DB9-1066-0FC5-D585-65A81EDFDD70}"/>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tabLst>
                <a:tab pos="898525" algn="l"/>
              </a:tabLst>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	</a:t>
            </a:r>
            <a:r>
              <a:rPr lang="zh-CN" altLang="en-US" sz="1800" dirty="0">
                <a:latin typeface="標楷體" panose="03000509000000000000" pitchFamily="65" charset="-120"/>
              </a:rPr>
              <a:t>：傅敬堯</a:t>
            </a:r>
            <a:endParaRPr lang="en-US" altLang="zh-CN" sz="1800" dirty="0">
              <a:latin typeface="標楷體" panose="03000509000000000000" pitchFamily="65" charset="-120"/>
            </a:endParaRPr>
          </a:p>
          <a:p>
            <a:pPr eaLnBrk="1" hangingPunct="1">
              <a:tabLst>
                <a:tab pos="898525" algn="l"/>
              </a:tabLst>
              <a:defRPr/>
            </a:pPr>
            <a:r>
              <a:rPr lang="zh-CN" altLang="en-US" sz="1800" dirty="0">
                <a:latin typeface="標楷體" panose="03000509000000000000" pitchFamily="65" charset="-120"/>
              </a:rPr>
              <a:t>組員</a:t>
            </a:r>
            <a:r>
              <a:rPr lang="en-US" altLang="zh-CN" sz="1800" dirty="0">
                <a:latin typeface="標楷體" panose="03000509000000000000" pitchFamily="65" charset="-120"/>
              </a:rPr>
              <a:t>	</a:t>
            </a:r>
            <a:r>
              <a:rPr lang="zh-CN" altLang="en-US" sz="1800" dirty="0">
                <a:latin typeface="標楷體" panose="03000509000000000000" pitchFamily="65" charset="-120"/>
              </a:rPr>
              <a:t>：謝慶賢、曾玄華  </a:t>
            </a:r>
            <a:endParaRPr lang="en-US" altLang="zh-TW" sz="1800" dirty="0">
              <a:latin typeface="標楷體" panose="03000509000000000000" pitchFamily="65" charset="-120"/>
            </a:endParaRP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112</a:t>
            </a:r>
            <a:r>
              <a:rPr lang="zh-TW" altLang="en-US" sz="1800" dirty="0">
                <a:latin typeface="標楷體" panose="03000509000000000000" pitchFamily="65" charset="-120"/>
              </a:rPr>
              <a:t>年</a:t>
            </a:r>
            <a:r>
              <a:rPr lang="en-US" altLang="zh-TW" sz="1800" dirty="0">
                <a:latin typeface="標楷體" panose="03000509000000000000" pitchFamily="65" charset="-120"/>
              </a:rPr>
              <a:t>11</a:t>
            </a:r>
            <a:r>
              <a:rPr lang="zh-TW" altLang="en-US" sz="1800" dirty="0">
                <a:latin typeface="標楷體" panose="03000509000000000000" pitchFamily="65" charset="-120"/>
              </a:rPr>
              <a:t>月</a:t>
            </a:r>
            <a:r>
              <a:rPr lang="en-US" altLang="zh-TW" sz="1800" dirty="0">
                <a:latin typeface="標楷體" panose="03000509000000000000" pitchFamily="65" charset="-120"/>
              </a:rPr>
              <a:t>16</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7C1160D5-1911-6051-32FA-02F3EB3959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623DA-F3AB-4426-B7EB-E9EA1CA63090}"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8E2E39-220A-22F1-04B1-8100D586088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技術揭露－所欲解決之問題</a:t>
            </a:r>
          </a:p>
        </p:txBody>
      </p:sp>
      <p:sp>
        <p:nvSpPr>
          <p:cNvPr id="14339" name="頁尾版面配置區 4">
            <a:extLst>
              <a:ext uri="{FF2B5EF4-FFF2-40B4-BE49-F238E27FC236}">
                <a16:creationId xmlns:a16="http://schemas.microsoft.com/office/drawing/2014/main" id="{3E1D2EBF-AA1F-4407-23A0-45E918B79A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158AA746-672A-43C6-B183-44D9F9BA135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FC1E1A24-1305-5186-7A75-C312778E5232}"/>
              </a:ext>
            </a:extLst>
          </p:cNvPr>
          <p:cNvSpPr>
            <a:spLocks noGrp="1"/>
          </p:cNvSpPr>
          <p:nvPr>
            <p:ph sz="quarter" idx="1"/>
          </p:nvPr>
        </p:nvSpPr>
        <p:spPr>
          <a:xfrm>
            <a:off x="663575" y="1600200"/>
            <a:ext cx="8832850" cy="4495800"/>
          </a:xfrm>
        </p:spPr>
        <p:txBody>
          <a:bodyPr/>
          <a:lstStyle/>
          <a:p>
            <a:pPr eaLnBrk="1" hangingPunct="1"/>
            <a:r>
              <a:rPr lang="zh-CN" altLang="en-US" sz="2000" dirty="0"/>
              <a:t>防禦成本高</a:t>
            </a:r>
            <a:r>
              <a:rPr lang="en-US" altLang="zh-CN" sz="2000" dirty="0"/>
              <a:t>: </a:t>
            </a:r>
          </a:p>
          <a:p>
            <a:pPr lvl="1" eaLnBrk="1" hangingPunct="1"/>
            <a:r>
              <a:rPr lang="zh-CN" altLang="en-US" sz="1800" dirty="0"/>
              <a:t>飛彈或火箭彈的彈體成本從美金數萬到數百萬</a:t>
            </a:r>
            <a:r>
              <a:rPr lang="en-US" altLang="zh-CN" sz="1800" dirty="0"/>
              <a:t>, </a:t>
            </a:r>
            <a:r>
              <a:rPr lang="zh-CN" altLang="en-US" sz="1800" dirty="0"/>
              <a:t>另外所需的發射平台也需要美金數百萬以上</a:t>
            </a:r>
            <a:r>
              <a:rPr lang="en-US" altLang="zh-CN" sz="1800" dirty="0"/>
              <a:t>.</a:t>
            </a:r>
          </a:p>
          <a:p>
            <a:pPr eaLnBrk="1" hangingPunct="1"/>
            <a:r>
              <a:rPr lang="zh-CN" altLang="en-US" sz="2000" dirty="0"/>
              <a:t>火箭彈</a:t>
            </a:r>
            <a:r>
              <a:rPr lang="en-US" altLang="zh-CN" sz="2000" dirty="0"/>
              <a:t>: </a:t>
            </a:r>
          </a:p>
          <a:p>
            <a:pPr lvl="1" eaLnBrk="1" hangingPunct="1"/>
            <a:r>
              <a:rPr lang="zh-CN" altLang="en-US" sz="1800" dirty="0"/>
              <a:t>一般沒有制導能力</a:t>
            </a:r>
            <a:r>
              <a:rPr lang="en-US" altLang="zh-CN" sz="1800" dirty="0"/>
              <a:t>, </a:t>
            </a:r>
            <a:r>
              <a:rPr lang="zh-CN" altLang="en-US" sz="1800" dirty="0"/>
              <a:t>一旦發射就不能改變方向</a:t>
            </a:r>
            <a:r>
              <a:rPr lang="en-US" altLang="zh-CN" sz="1800" dirty="0"/>
              <a:t>, </a:t>
            </a:r>
            <a:r>
              <a:rPr lang="zh-CN" altLang="en-US" sz="1800" dirty="0"/>
              <a:t>面對移動的船艦的打擊準確率較差</a:t>
            </a:r>
            <a:r>
              <a:rPr lang="en-US" altLang="zh-CN" sz="1800" dirty="0"/>
              <a:t>.</a:t>
            </a:r>
          </a:p>
          <a:p>
            <a:pPr eaLnBrk="1" hangingPunct="1"/>
            <a:r>
              <a:rPr lang="zh-CN" altLang="en-US" sz="2000" dirty="0"/>
              <a:t>制導飛彈</a:t>
            </a:r>
            <a:r>
              <a:rPr lang="en-US" altLang="zh-CN" sz="2000" dirty="0"/>
              <a:t>: </a:t>
            </a:r>
          </a:p>
          <a:p>
            <a:pPr lvl="1" eaLnBrk="1" hangingPunct="1"/>
            <a:r>
              <a:rPr lang="zh-CN" altLang="en-US" sz="1800" dirty="0"/>
              <a:t>其中光學尋標飛彈有視覺和紅外辨識的能力</a:t>
            </a:r>
            <a:r>
              <a:rPr lang="en-US" altLang="zh-CN" sz="1800" dirty="0"/>
              <a:t>, </a:t>
            </a:r>
            <a:r>
              <a:rPr lang="zh-CN" altLang="en-US" sz="1800" dirty="0"/>
              <a:t>但價格高昂</a:t>
            </a:r>
            <a:r>
              <a:rPr lang="en-US" altLang="zh-CN" sz="1800" dirty="0"/>
              <a:t>.</a:t>
            </a:r>
          </a:p>
          <a:p>
            <a:pPr lvl="1" eaLnBrk="1" hangingPunct="1"/>
            <a:r>
              <a:rPr lang="zh-CN" altLang="en-US" sz="1800" dirty="0"/>
              <a:t>只有短暫修正路徑的盤旋能力</a:t>
            </a:r>
            <a:r>
              <a:rPr lang="en-US" altLang="zh-CN" sz="1800" dirty="0"/>
              <a:t>, </a:t>
            </a:r>
            <a:r>
              <a:rPr lang="zh-CN" altLang="en-US" sz="1800" dirty="0"/>
              <a:t>無法真正做到在目標物附近搜索和盤旋</a:t>
            </a:r>
            <a:r>
              <a:rPr lang="en-US" altLang="zh-CN" sz="1800" dirty="0"/>
              <a:t>.</a:t>
            </a:r>
          </a:p>
          <a:p>
            <a:pPr eaLnBrk="1" hangingPunct="1"/>
            <a:r>
              <a:rPr lang="zh-CN" altLang="en-US" sz="2000" dirty="0"/>
              <a:t>遙控無人機：</a:t>
            </a:r>
            <a:endParaRPr lang="en-US" altLang="zh-CN" sz="2000" dirty="0"/>
          </a:p>
          <a:p>
            <a:pPr lvl="1" eaLnBrk="1" hangingPunct="1"/>
            <a:r>
              <a:rPr lang="zh-CN" altLang="en-US" sz="1700" dirty="0"/>
              <a:t>需要專業人員遠程單機操作，反應速度慢。</a:t>
            </a:r>
            <a:endParaRPr lang="en-US" altLang="zh-CN" sz="1700" dirty="0"/>
          </a:p>
          <a:p>
            <a:pPr eaLnBrk="1" hangingPunct="1"/>
            <a:r>
              <a:rPr lang="zh-CN" altLang="en-US" sz="2000" dirty="0"/>
              <a:t>自動巡航無人機：</a:t>
            </a:r>
            <a:endParaRPr lang="en-US" altLang="zh-CN" sz="2000" dirty="0"/>
          </a:p>
          <a:p>
            <a:pPr lvl="1" eaLnBrk="1" hangingPunct="1"/>
            <a:r>
              <a:rPr lang="zh-CN" altLang="en-US" sz="1700" dirty="0"/>
              <a:t>無戰場環境感知，不會閃避攻擊。</a:t>
            </a:r>
            <a:endParaRPr lang="zh-TW" altLang="zh-TW" sz="1700" dirty="0"/>
          </a:p>
        </p:txBody>
      </p:sp>
      <p:sp>
        <p:nvSpPr>
          <p:cNvPr id="14341" name="Text Box 4">
            <a:extLst>
              <a:ext uri="{FF2B5EF4-FFF2-40B4-BE49-F238E27FC236}">
                <a16:creationId xmlns:a16="http://schemas.microsoft.com/office/drawing/2014/main" id="{75572092-783D-9729-849D-D1C3226F5D0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9BE34-1D08-E46E-94FB-DC4B063EE1A6}"/>
              </a:ext>
            </a:extLst>
          </p:cNvPr>
          <p:cNvSpPr>
            <a:spLocks noGrp="1"/>
          </p:cNvSpPr>
          <p:nvPr>
            <p:ph type="title"/>
          </p:nvPr>
        </p:nvSpPr>
        <p:spPr>
          <a:xfrm>
            <a:off x="663575" y="244475"/>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技術揭露－解決問題之技術手段</a:t>
            </a:r>
          </a:p>
        </p:txBody>
      </p:sp>
      <p:sp>
        <p:nvSpPr>
          <p:cNvPr id="15363" name="頁尾版面配置區 4">
            <a:extLst>
              <a:ext uri="{FF2B5EF4-FFF2-40B4-BE49-F238E27FC236}">
                <a16:creationId xmlns:a16="http://schemas.microsoft.com/office/drawing/2014/main" id="{E6A97EE5-1C94-A03A-57B9-740294EE32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FBA33C3-A182-4859-89D3-601670C89D2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FCAA3BA-FA8F-BB6F-452D-6F694713B1F7}"/>
              </a:ext>
            </a:extLst>
          </p:cNvPr>
          <p:cNvSpPr>
            <a:spLocks noGrp="1"/>
          </p:cNvSpPr>
          <p:nvPr>
            <p:ph sz="quarter" idx="1"/>
          </p:nvPr>
        </p:nvSpPr>
        <p:spPr>
          <a:xfrm>
            <a:off x="663575" y="1600200"/>
            <a:ext cx="8832850" cy="449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a:t>以一次性材料和紙板的無人機為載具</a:t>
            </a:r>
            <a:r>
              <a:rPr lang="en-US" altLang="zh-CN" sz="2800" dirty="0"/>
              <a:t>, </a:t>
            </a:r>
            <a:r>
              <a:rPr lang="zh-CN" altLang="en-US" sz="2800" dirty="0"/>
              <a:t>可携帶輕型而相對很低成本的炮彈</a:t>
            </a:r>
            <a:r>
              <a:rPr lang="en-US" altLang="zh-CN" sz="2800" dirty="0"/>
              <a:t>, </a:t>
            </a:r>
            <a:r>
              <a:rPr lang="zh-CN" altLang="en-US" sz="2800" dirty="0"/>
              <a:t>解決飛彈高成本的問題</a:t>
            </a:r>
            <a:r>
              <a:rPr lang="en-US" altLang="zh-CN" sz="2800" dirty="0"/>
              <a:t>.</a:t>
            </a:r>
          </a:p>
          <a:p>
            <a:pPr eaLnBrk="1" hangingPunct="1"/>
            <a:r>
              <a:rPr lang="zh-CN" altLang="en-US" sz="2800" dirty="0"/>
              <a:t>以紙板為機體結構，雷達反射率極低，具有隱蔽性。</a:t>
            </a:r>
            <a:endParaRPr lang="en-US" altLang="zh-CN" sz="2800" dirty="0"/>
          </a:p>
          <a:p>
            <a:pPr eaLnBrk="1" hangingPunct="1"/>
            <a:r>
              <a:rPr lang="zh-CN" altLang="en-US" sz="2800" dirty="0"/>
              <a:t>以結合固定翼和螺旋翼的混合飛行技術</a:t>
            </a:r>
            <a:r>
              <a:rPr lang="en-US" altLang="zh-CN" sz="2800" dirty="0"/>
              <a:t>, </a:t>
            </a:r>
            <a:r>
              <a:rPr lang="zh-CN" altLang="en-US" sz="2800" dirty="0"/>
              <a:t>解決長距離飛行和定點盤旋的問題</a:t>
            </a:r>
            <a:r>
              <a:rPr lang="en-US" altLang="zh-CN" sz="2800" dirty="0"/>
              <a:t>.</a:t>
            </a:r>
          </a:p>
          <a:p>
            <a:pPr eaLnBrk="1" hangingPunct="1"/>
            <a:r>
              <a:rPr lang="zh-CN" altLang="en-US" sz="2800" dirty="0"/>
              <a:t>以嵌入式硬件做自動飛行控制和深度學習模型做目標影像辨識</a:t>
            </a:r>
            <a:r>
              <a:rPr lang="en-US" altLang="zh-CN" sz="2800" dirty="0"/>
              <a:t>, </a:t>
            </a:r>
            <a:r>
              <a:rPr lang="zh-CN" altLang="en-US" sz="2800" dirty="0"/>
              <a:t>達到戰場自主攻擊</a:t>
            </a:r>
            <a:r>
              <a:rPr lang="en-US" altLang="zh-CN" sz="2800" dirty="0"/>
              <a:t>.</a:t>
            </a:r>
          </a:p>
          <a:p>
            <a:pPr eaLnBrk="1" hangingPunct="1"/>
            <a:r>
              <a:rPr lang="zh-CN" altLang="en-US" sz="2800" dirty="0"/>
              <a:t>混合海鷗飛行模式做深度學習模型做戰場環境感知</a:t>
            </a:r>
            <a:r>
              <a:rPr lang="en-US" altLang="zh-CN" sz="2800" dirty="0"/>
              <a:t>, </a:t>
            </a:r>
            <a:r>
              <a:rPr lang="zh-CN" altLang="en-US" sz="2800" dirty="0"/>
              <a:t>對敵人靠近或攻擊會主動變化飛行路徑。</a:t>
            </a:r>
            <a:endParaRPr lang="en-US" altLang="zh-CN" sz="2800" dirty="0"/>
          </a:p>
        </p:txBody>
      </p:sp>
      <p:sp>
        <p:nvSpPr>
          <p:cNvPr id="15365" name="Text Box 4">
            <a:extLst>
              <a:ext uri="{FF2B5EF4-FFF2-40B4-BE49-F238E27FC236}">
                <a16:creationId xmlns:a16="http://schemas.microsoft.com/office/drawing/2014/main" id="{87F0A52E-6120-E40D-E727-8A85CE4216C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aphicFrame>
        <p:nvGraphicFramePr>
          <p:cNvPr id="3" name="表格 3">
            <a:extLst>
              <a:ext uri="{FF2B5EF4-FFF2-40B4-BE49-F238E27FC236}">
                <a16:creationId xmlns:a16="http://schemas.microsoft.com/office/drawing/2014/main" id="{7704C4D2-10AF-DCCD-2ED1-330514ECC770}"/>
              </a:ext>
            </a:extLst>
          </p:cNvPr>
          <p:cNvGraphicFramePr>
            <a:graphicFrameLocks noGrp="1"/>
          </p:cNvGraphicFramePr>
          <p:nvPr>
            <p:ph sz="quarter" idx="1"/>
            <p:extLst>
              <p:ext uri="{D42A27DB-BD31-4B8C-83A1-F6EECF244321}">
                <p14:modId xmlns:p14="http://schemas.microsoft.com/office/powerpoint/2010/main" val="802594567"/>
              </p:ext>
            </p:extLst>
          </p:nvPr>
        </p:nvGraphicFramePr>
        <p:xfrm>
          <a:off x="663576" y="1628800"/>
          <a:ext cx="8832849" cy="4521200"/>
        </p:xfrm>
        <a:graphic>
          <a:graphicData uri="http://schemas.openxmlformats.org/drawingml/2006/table">
            <a:tbl>
              <a:tblPr firstRow="1" bandRow="1">
                <a:tableStyleId>{BC89EF96-8CEA-46FF-86C4-4CE0E7609802}</a:tableStyleId>
              </a:tblPr>
              <a:tblGrid>
                <a:gridCol w="1481113">
                  <a:extLst>
                    <a:ext uri="{9D8B030D-6E8A-4147-A177-3AD203B41FA5}">
                      <a16:colId xmlns:a16="http://schemas.microsoft.com/office/drawing/2014/main" val="632581765"/>
                    </a:ext>
                  </a:extLst>
                </a:gridCol>
                <a:gridCol w="3675868">
                  <a:extLst>
                    <a:ext uri="{9D8B030D-6E8A-4147-A177-3AD203B41FA5}">
                      <a16:colId xmlns:a16="http://schemas.microsoft.com/office/drawing/2014/main" val="4038237410"/>
                    </a:ext>
                  </a:extLst>
                </a:gridCol>
                <a:gridCol w="3675868">
                  <a:extLst>
                    <a:ext uri="{9D8B030D-6E8A-4147-A177-3AD203B41FA5}">
                      <a16:colId xmlns:a16="http://schemas.microsoft.com/office/drawing/2014/main" val="2503224150"/>
                    </a:ext>
                  </a:extLst>
                </a:gridCol>
              </a:tblGrid>
              <a:tr h="370840">
                <a:tc>
                  <a:txBody>
                    <a:bodyPr/>
                    <a:lstStyle/>
                    <a:p>
                      <a:r>
                        <a:rPr lang="zh-CN" altLang="en-US" sz="1600" dirty="0"/>
                        <a:t>技術領域</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前案</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本案</a:t>
                      </a:r>
                      <a:endParaRPr lang="en-US" sz="1600" dirty="0"/>
                    </a:p>
                  </a:txBody>
                  <a:tcPr/>
                </a:tc>
                <a:extLst>
                  <a:ext uri="{0D108BD9-81ED-4DB2-BD59-A6C34878D82A}">
                    <a16:rowId xmlns:a16="http://schemas.microsoft.com/office/drawing/2014/main" val="2881312111"/>
                  </a:ext>
                </a:extLst>
              </a:tr>
              <a:tr h="370840">
                <a:tc>
                  <a:txBody>
                    <a:bodyPr/>
                    <a:lstStyle/>
                    <a:p>
                      <a:r>
                        <a:rPr lang="zh-CN" altLang="en-US" sz="1600" dirty="0"/>
                        <a:t>攻擊準確率</a:t>
                      </a:r>
                      <a:endParaRPr lang="en-US" sz="1600" dirty="0"/>
                    </a:p>
                  </a:txBody>
                  <a:tcPr/>
                </a:tc>
                <a:tc>
                  <a:txBody>
                    <a:bodyPr/>
                    <a:lstStyle/>
                    <a:p>
                      <a:r>
                        <a:rPr lang="zh-CN" altLang="en-US" sz="1600" dirty="0"/>
                        <a:t>光學尋標和紅外追蹤系統</a:t>
                      </a:r>
                      <a:r>
                        <a:rPr lang="en-US" altLang="zh-CN" sz="1600" dirty="0"/>
                        <a:t>, </a:t>
                      </a:r>
                      <a:r>
                        <a:rPr lang="zh-CN" altLang="en-US" sz="1600" dirty="0"/>
                        <a:t>透過操作員進行目標辨識和確認</a:t>
                      </a:r>
                      <a:r>
                        <a:rPr lang="en-US" altLang="zh-CN" sz="1600" dirty="0"/>
                        <a:t>. </a:t>
                      </a:r>
                      <a:r>
                        <a:rPr lang="zh-CN" altLang="en-US" sz="1600" dirty="0"/>
                        <a:t>或采取預先編程或人工智能算法自行決策</a:t>
                      </a:r>
                      <a:r>
                        <a:rPr lang="en-US" altLang="zh-CN" sz="1600" dirty="0"/>
                        <a:t>.</a:t>
                      </a:r>
                      <a:endParaRPr lang="en-US" sz="1600" dirty="0"/>
                    </a:p>
                  </a:txBody>
                  <a:tcPr/>
                </a:tc>
                <a:tc>
                  <a:txBody>
                    <a:bodyPr/>
                    <a:lstStyle/>
                    <a:p>
                      <a:r>
                        <a:rPr lang="zh-CN" altLang="en-US" sz="1600" dirty="0"/>
                        <a:t>與前案原理相同</a:t>
                      </a:r>
                      <a:r>
                        <a:rPr lang="en-US" altLang="zh-CN" sz="1600" dirty="0"/>
                        <a:t>.</a:t>
                      </a:r>
                      <a:r>
                        <a:rPr lang="zh-CN" altLang="en-US" sz="1600" dirty="0"/>
                        <a:t>光學尋標和紅外追蹤系統</a:t>
                      </a:r>
                      <a:r>
                        <a:rPr lang="en-US" altLang="zh-CN" sz="1600" dirty="0"/>
                        <a:t>, </a:t>
                      </a:r>
                      <a:r>
                        <a:rPr lang="zh-CN" altLang="en-US" sz="1600" dirty="0"/>
                        <a:t>可以回傳到地面控制中心進行確認</a:t>
                      </a:r>
                      <a:r>
                        <a:rPr lang="en-US" altLang="zh-CN" sz="1600" dirty="0"/>
                        <a:t>, </a:t>
                      </a:r>
                      <a:r>
                        <a:rPr lang="zh-CN" altLang="en-US" sz="1600" dirty="0"/>
                        <a:t>或采取預先編程或人工智能算法自行決策</a:t>
                      </a:r>
                      <a:r>
                        <a:rPr lang="en-US" altLang="zh-CN" sz="1600" dirty="0"/>
                        <a:t>.</a:t>
                      </a:r>
                      <a:endParaRPr lang="en-US" sz="1600" dirty="0"/>
                    </a:p>
                  </a:txBody>
                  <a:tcPr/>
                </a:tc>
                <a:extLst>
                  <a:ext uri="{0D108BD9-81ED-4DB2-BD59-A6C34878D82A}">
                    <a16:rowId xmlns:a16="http://schemas.microsoft.com/office/drawing/2014/main" val="2527470454"/>
                  </a:ext>
                </a:extLst>
              </a:tr>
              <a:tr h="370840">
                <a:tc>
                  <a:txBody>
                    <a:bodyPr/>
                    <a:lstStyle/>
                    <a:p>
                      <a:r>
                        <a:rPr lang="zh-CN" altLang="en-US" sz="1600" dirty="0"/>
                        <a:t>戰場感知</a:t>
                      </a:r>
                      <a:endParaRPr lang="en-US" sz="1600" dirty="0"/>
                    </a:p>
                  </a:txBody>
                  <a:tcPr/>
                </a:tc>
                <a:tc>
                  <a:txBody>
                    <a:bodyPr/>
                    <a:lstStyle/>
                    <a:p>
                      <a:r>
                        <a:rPr lang="zh-CN" altLang="en-US" sz="1600" dirty="0"/>
                        <a:t>依賴人員遠程識別和遙控</a:t>
                      </a:r>
                      <a:endParaRPr lang="en-US" sz="1600" dirty="0"/>
                    </a:p>
                  </a:txBody>
                  <a:tcPr/>
                </a:tc>
                <a:tc>
                  <a:txBody>
                    <a:bodyPr/>
                    <a:lstStyle/>
                    <a:p>
                      <a:r>
                        <a:rPr lang="zh-CN" altLang="en-US" sz="1600" dirty="0"/>
                        <a:t>自動感知敵人和攻擊</a:t>
                      </a:r>
                      <a:r>
                        <a:rPr lang="en-US" altLang="zh-CN" sz="1600" dirty="0"/>
                        <a:t>, </a:t>
                      </a:r>
                      <a:r>
                        <a:rPr lang="zh-CN" altLang="en-US" sz="1600" dirty="0"/>
                        <a:t>自動變化飛行路徑</a:t>
                      </a:r>
                      <a:r>
                        <a:rPr lang="en-US" altLang="zh-CN" sz="1600" dirty="0"/>
                        <a:t>, </a:t>
                      </a:r>
                      <a:r>
                        <a:rPr lang="zh-CN" altLang="en-US" sz="1600" dirty="0"/>
                        <a:t>閃躲攻擊。</a:t>
                      </a:r>
                      <a:endParaRPr lang="en-US" sz="1600" dirty="0"/>
                    </a:p>
                  </a:txBody>
                  <a:tcPr/>
                </a:tc>
                <a:extLst>
                  <a:ext uri="{0D108BD9-81ED-4DB2-BD59-A6C34878D82A}">
                    <a16:rowId xmlns:a16="http://schemas.microsoft.com/office/drawing/2014/main" val="2609538736"/>
                  </a:ext>
                </a:extLst>
              </a:tr>
              <a:tr h="370840">
                <a:tc>
                  <a:txBody>
                    <a:bodyPr/>
                    <a:lstStyle/>
                    <a:p>
                      <a:r>
                        <a:rPr lang="zh-CN" altLang="en-US" sz="1600" dirty="0"/>
                        <a:t>滯空盤旋</a:t>
                      </a:r>
                      <a:endParaRPr lang="en-US" sz="1600" dirty="0"/>
                    </a:p>
                  </a:txBody>
                  <a:tcPr/>
                </a:tc>
                <a:tc>
                  <a:txBody>
                    <a:bodyPr/>
                    <a:lstStyle/>
                    <a:p>
                      <a:r>
                        <a:rPr lang="zh-CN" altLang="en-US" sz="1600" dirty="0"/>
                        <a:t>火箭外型</a:t>
                      </a:r>
                      <a:r>
                        <a:rPr lang="en-US" altLang="zh-CN" sz="1600" dirty="0"/>
                        <a:t>, </a:t>
                      </a:r>
                      <a:r>
                        <a:rPr lang="zh-CN" altLang="en-US" sz="1600" dirty="0"/>
                        <a:t>靠火箭推進器燃料產生動力</a:t>
                      </a:r>
                      <a:r>
                        <a:rPr lang="en-US" altLang="zh-CN" sz="1600" dirty="0"/>
                        <a:t>, </a:t>
                      </a:r>
                      <a:r>
                        <a:rPr lang="zh-CN" altLang="en-US" sz="1600" dirty="0"/>
                        <a:t>滯空盤旋能力約數秒</a:t>
                      </a:r>
                      <a:r>
                        <a:rPr lang="en-US" altLang="zh-CN" sz="1600" dirty="0"/>
                        <a:t>~</a:t>
                      </a:r>
                      <a:r>
                        <a:rPr lang="zh-CN" altLang="en-US" sz="1600" dirty="0"/>
                        <a:t>數十秒</a:t>
                      </a:r>
                      <a:endParaRPr lang="en-US" sz="1600" dirty="0"/>
                    </a:p>
                  </a:txBody>
                  <a:tcPr/>
                </a:tc>
                <a:tc>
                  <a:txBody>
                    <a:bodyPr/>
                    <a:lstStyle/>
                    <a:p>
                      <a:r>
                        <a:rPr lang="zh-CN" altLang="en-US" sz="1600" dirty="0"/>
                        <a:t>外型類似固定翼飛行器</a:t>
                      </a:r>
                      <a:r>
                        <a:rPr lang="en-US" altLang="zh-CN" sz="1600" dirty="0"/>
                        <a:t>, </a:t>
                      </a:r>
                      <a:r>
                        <a:rPr lang="zh-CN" altLang="en-US" sz="1600" dirty="0"/>
                        <a:t>靠電力或内燃機產生動力</a:t>
                      </a:r>
                      <a:r>
                        <a:rPr lang="en-US" altLang="zh-CN" sz="1600" dirty="0"/>
                        <a:t>, </a:t>
                      </a:r>
                      <a:r>
                        <a:rPr lang="zh-CN" altLang="en-US" sz="1600" dirty="0"/>
                        <a:t>滯空盤旋能力可達數百秒以上</a:t>
                      </a:r>
                      <a:endParaRPr lang="en-US" sz="1600" dirty="0"/>
                    </a:p>
                  </a:txBody>
                  <a:tcPr/>
                </a:tc>
                <a:extLst>
                  <a:ext uri="{0D108BD9-81ED-4DB2-BD59-A6C34878D82A}">
                    <a16:rowId xmlns:a16="http://schemas.microsoft.com/office/drawing/2014/main" val="1808238142"/>
                  </a:ext>
                </a:extLst>
              </a:tr>
              <a:tr h="370840">
                <a:tc>
                  <a:txBody>
                    <a:bodyPr/>
                    <a:lstStyle/>
                    <a:p>
                      <a:r>
                        <a:rPr lang="zh-CN" altLang="en-US" sz="1600" dirty="0"/>
                        <a:t>成本</a:t>
                      </a:r>
                      <a:endParaRPr lang="en-US" sz="1600" dirty="0"/>
                    </a:p>
                  </a:txBody>
                  <a:tcPr/>
                </a:tc>
                <a:tc>
                  <a:txBody>
                    <a:bodyPr/>
                    <a:lstStyle/>
                    <a:p>
                      <a:r>
                        <a:rPr lang="zh-CN" altLang="en-US" sz="1600" dirty="0"/>
                        <a:t>高度專業訂製</a:t>
                      </a:r>
                      <a:r>
                        <a:rPr lang="en-US" altLang="zh-CN" sz="1600" dirty="0"/>
                        <a:t>, </a:t>
                      </a:r>
                      <a:r>
                        <a:rPr lang="zh-CN" altLang="en-US" sz="1600" dirty="0"/>
                        <a:t>需要對應的發射平臺</a:t>
                      </a:r>
                      <a:r>
                        <a:rPr lang="en-US" altLang="zh-CN" sz="1600" dirty="0"/>
                        <a:t>, </a:t>
                      </a:r>
                      <a:r>
                        <a:rPr lang="zh-CN" altLang="en-US" sz="1600" dirty="0"/>
                        <a:t>需要使用火箭推進劑</a:t>
                      </a:r>
                      <a:r>
                        <a:rPr lang="en-US" altLang="zh-CN" sz="1600" dirty="0"/>
                        <a:t>, </a:t>
                      </a:r>
                      <a:r>
                        <a:rPr lang="zh-CN" altLang="en-US" sz="1600" dirty="0"/>
                        <a:t>需要特殊操作訓練等</a:t>
                      </a:r>
                      <a:r>
                        <a:rPr lang="en-US" altLang="zh-CN" sz="1600" dirty="0"/>
                        <a:t>. </a:t>
                      </a:r>
                      <a:r>
                        <a:rPr lang="zh-CN" altLang="en-US" sz="1600" dirty="0"/>
                        <a:t>具有光學詢標的飛彈成本高昂</a:t>
                      </a:r>
                      <a:r>
                        <a:rPr lang="en-US" altLang="zh-CN" sz="1600" dirty="0"/>
                        <a:t>, </a:t>
                      </a:r>
                      <a:r>
                        <a:rPr lang="zh-CN" altLang="en-US" sz="1600" dirty="0"/>
                        <a:t>以性價比較高的以色列拉斐爾長釘爲例</a:t>
                      </a:r>
                      <a:r>
                        <a:rPr lang="en-US" altLang="zh-CN" sz="1600" dirty="0"/>
                        <a:t>, </a:t>
                      </a:r>
                      <a:r>
                        <a:rPr lang="zh-CN" altLang="en-US" sz="1600" dirty="0"/>
                        <a:t>一枚約美金</a:t>
                      </a:r>
                      <a:r>
                        <a:rPr lang="en-US" altLang="zh-CN" sz="1600" dirty="0"/>
                        <a:t>15</a:t>
                      </a:r>
                      <a:r>
                        <a:rPr lang="zh-CN" altLang="en-US" sz="1600" dirty="0"/>
                        <a:t>萬</a:t>
                      </a:r>
                      <a:r>
                        <a:rPr lang="en-US" altLang="zh-CN" sz="1600" dirty="0"/>
                        <a:t>.</a:t>
                      </a:r>
                      <a:endParaRPr lang="en-US" sz="1600" dirty="0"/>
                    </a:p>
                  </a:txBody>
                  <a:tcPr/>
                </a:tc>
                <a:tc>
                  <a:txBody>
                    <a:bodyPr/>
                    <a:lstStyle/>
                    <a:p>
                      <a:r>
                        <a:rPr lang="zh-CN" altLang="en-US" sz="1600" dirty="0"/>
                        <a:t>采用一次性材料和紙板機體的</a:t>
                      </a:r>
                      <a:r>
                        <a:rPr lang="en-US" altLang="zh-CN" sz="1600" dirty="0"/>
                        <a:t>VTOL</a:t>
                      </a:r>
                      <a:r>
                        <a:rPr lang="zh-CN" altLang="en-US" sz="1600" dirty="0"/>
                        <a:t>無人機</a:t>
                      </a:r>
                      <a:r>
                        <a:rPr lang="en-US" altLang="zh-CN" sz="1600" dirty="0"/>
                        <a:t>, </a:t>
                      </a:r>
                      <a:r>
                        <a:rPr lang="zh-CN" altLang="en-US" sz="1600" dirty="0"/>
                        <a:t>可挂載不同的炮彈</a:t>
                      </a:r>
                      <a:r>
                        <a:rPr lang="en-US" altLang="zh-CN" sz="1600" dirty="0"/>
                        <a:t>, </a:t>
                      </a:r>
                      <a:r>
                        <a:rPr lang="zh-CN" altLang="en-US" sz="1600" dirty="0"/>
                        <a:t>不需發射平臺</a:t>
                      </a:r>
                      <a:r>
                        <a:rPr lang="en-US" altLang="zh-CN" sz="1600" dirty="0"/>
                        <a:t>, </a:t>
                      </a:r>
                      <a:r>
                        <a:rPr lang="zh-CN" altLang="en-US" sz="1600" dirty="0"/>
                        <a:t>操作簡單</a:t>
                      </a:r>
                      <a:r>
                        <a:rPr lang="en-US" altLang="zh-CN" sz="1600" dirty="0"/>
                        <a:t>, </a:t>
                      </a:r>
                      <a:r>
                        <a:rPr lang="zh-CN" altLang="en-US" sz="1600" dirty="0"/>
                        <a:t>成本相對很低</a:t>
                      </a:r>
                      <a:r>
                        <a:rPr lang="en-US" altLang="zh-CN" sz="1600" dirty="0"/>
                        <a:t>. </a:t>
                      </a:r>
                      <a:endParaRPr lang="en-US" sz="1600" dirty="0"/>
                    </a:p>
                  </a:txBody>
                  <a:tcPr/>
                </a:tc>
                <a:extLst>
                  <a:ext uri="{0D108BD9-81ED-4DB2-BD59-A6C34878D82A}">
                    <a16:rowId xmlns:a16="http://schemas.microsoft.com/office/drawing/2014/main" val="2765177653"/>
                  </a:ext>
                </a:extLst>
              </a:tr>
              <a:tr h="370840">
                <a:tc>
                  <a:txBody>
                    <a:bodyPr/>
                    <a:lstStyle/>
                    <a:p>
                      <a:r>
                        <a:rPr lang="zh-CN" altLang="en-US" sz="1600" dirty="0"/>
                        <a:t>應用領域</a:t>
                      </a:r>
                      <a:endParaRPr lang="en-US" sz="1600" dirty="0"/>
                    </a:p>
                  </a:txBody>
                  <a:tcPr/>
                </a:tc>
                <a:tc>
                  <a:txBody>
                    <a:bodyPr/>
                    <a:lstStyle/>
                    <a:p>
                      <a:r>
                        <a:rPr lang="zh-CN" altLang="en-US" sz="1600" dirty="0"/>
                        <a:t>光學尋標打擊</a:t>
                      </a:r>
                      <a:endParaRPr lang="en-US" sz="1600" dirty="0"/>
                    </a:p>
                  </a:txBody>
                  <a:tcPr/>
                </a:tc>
                <a:tc>
                  <a:txBody>
                    <a:bodyPr/>
                    <a:lstStyle/>
                    <a:p>
                      <a:r>
                        <a:rPr lang="zh-CN" altLang="en-US" sz="1600" dirty="0"/>
                        <a:t>光學尋標打擊</a:t>
                      </a:r>
                      <a:r>
                        <a:rPr lang="en-US" altLang="zh-CN" sz="1600" dirty="0"/>
                        <a:t>, </a:t>
                      </a:r>
                      <a:r>
                        <a:rPr lang="zh-CN" altLang="en-US" sz="1600" dirty="0"/>
                        <a:t>戰場情資探查</a:t>
                      </a:r>
                      <a:r>
                        <a:rPr lang="en-US" altLang="zh-CN" sz="1600" dirty="0"/>
                        <a:t>, </a:t>
                      </a:r>
                      <a:r>
                        <a:rPr lang="zh-CN" altLang="en-US" sz="1600" dirty="0"/>
                        <a:t>物資遞送</a:t>
                      </a:r>
                      <a:endParaRPr lang="en-US" altLang="zh-CN" sz="1600" dirty="0"/>
                    </a:p>
                  </a:txBody>
                  <a:tcPr/>
                </a:tc>
                <a:extLst>
                  <a:ext uri="{0D108BD9-81ED-4DB2-BD59-A6C34878D82A}">
                    <a16:rowId xmlns:a16="http://schemas.microsoft.com/office/drawing/2014/main" val="427753306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6105128" y="6248400"/>
            <a:ext cx="42743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4" name="矩形: 圓角 3">
            <a:extLst>
              <a:ext uri="{FF2B5EF4-FFF2-40B4-BE49-F238E27FC236}">
                <a16:creationId xmlns:a16="http://schemas.microsoft.com/office/drawing/2014/main" id="{B070FC42-F7B8-748B-D18B-9CD299D135F5}"/>
              </a:ext>
            </a:extLst>
          </p:cNvPr>
          <p:cNvSpPr/>
          <p:nvPr/>
        </p:nvSpPr>
        <p:spPr>
          <a:xfrm>
            <a:off x="500424" y="2434100"/>
            <a:ext cx="4392488" cy="3683496"/>
          </a:xfrm>
          <a:prstGeom prst="roundRect">
            <a:avLst>
              <a:gd name="adj" fmla="val 9283"/>
            </a:avLst>
          </a:prstGeom>
          <a:pattFill prst="pct5">
            <a:fgClr>
              <a:schemeClr val="bg1">
                <a:lumMod val="75000"/>
              </a:schemeClr>
            </a:fgClr>
            <a:bgClr>
              <a:schemeClr val="bg1"/>
            </a:bgClr>
          </a:patt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群組 9">
            <a:extLst>
              <a:ext uri="{FF2B5EF4-FFF2-40B4-BE49-F238E27FC236}">
                <a16:creationId xmlns:a16="http://schemas.microsoft.com/office/drawing/2014/main" id="{C16E64C6-80F4-216D-916A-1B37FC2BC715}"/>
              </a:ext>
            </a:extLst>
          </p:cNvPr>
          <p:cNvGrpSpPr/>
          <p:nvPr/>
        </p:nvGrpSpPr>
        <p:grpSpPr>
          <a:xfrm>
            <a:off x="1352600" y="5013176"/>
            <a:ext cx="432048" cy="202814"/>
            <a:chOff x="1640632" y="4787925"/>
            <a:chExt cx="720080" cy="346830"/>
          </a:xfrm>
        </p:grpSpPr>
        <p:sp>
          <p:nvSpPr>
            <p:cNvPr id="5" name="梯形 4">
              <a:extLst>
                <a:ext uri="{FF2B5EF4-FFF2-40B4-BE49-F238E27FC236}">
                  <a16:creationId xmlns:a16="http://schemas.microsoft.com/office/drawing/2014/main" id="{50F6095F-4D0F-630B-A43F-1C07F456B7F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梯形 5">
              <a:extLst>
                <a:ext uri="{FF2B5EF4-FFF2-40B4-BE49-F238E27FC236}">
                  <a16:creationId xmlns:a16="http://schemas.microsoft.com/office/drawing/2014/main" id="{AE069DE1-2A39-C742-CD6E-20ECD5935BEE}"/>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梯形 6">
              <a:extLst>
                <a:ext uri="{FF2B5EF4-FFF2-40B4-BE49-F238E27FC236}">
                  <a16:creationId xmlns:a16="http://schemas.microsoft.com/office/drawing/2014/main" id="{94A74B36-672D-4C7E-2DD9-79160544866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接點 8">
              <a:extLst>
                <a:ext uri="{FF2B5EF4-FFF2-40B4-BE49-F238E27FC236}">
                  <a16:creationId xmlns:a16="http://schemas.microsoft.com/office/drawing/2014/main" id="{E09CE661-ADC0-7EA0-D509-64CF8AF11106}"/>
                </a:ext>
              </a:extLst>
            </p:cNvPr>
            <p:cNvCxnSpPr>
              <a:endCxn id="7"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919B458B-97C1-FDCB-371F-3A10F64882A8}"/>
              </a:ext>
            </a:extLst>
          </p:cNvPr>
          <p:cNvGrpSpPr/>
          <p:nvPr/>
        </p:nvGrpSpPr>
        <p:grpSpPr>
          <a:xfrm>
            <a:off x="2473325" y="4380455"/>
            <a:ext cx="432048" cy="202814"/>
            <a:chOff x="1640632" y="4787925"/>
            <a:chExt cx="720080" cy="346830"/>
          </a:xfrm>
        </p:grpSpPr>
        <p:sp>
          <p:nvSpPr>
            <p:cNvPr id="12" name="梯形 11">
              <a:extLst>
                <a:ext uri="{FF2B5EF4-FFF2-40B4-BE49-F238E27FC236}">
                  <a16:creationId xmlns:a16="http://schemas.microsoft.com/office/drawing/2014/main" id="{B236ADFD-D07F-117E-9830-679B15678631}"/>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梯形 12">
              <a:extLst>
                <a:ext uri="{FF2B5EF4-FFF2-40B4-BE49-F238E27FC236}">
                  <a16:creationId xmlns:a16="http://schemas.microsoft.com/office/drawing/2014/main" id="{79C77C30-B098-4360-F29C-5AC312DB368D}"/>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梯形 13">
              <a:extLst>
                <a:ext uri="{FF2B5EF4-FFF2-40B4-BE49-F238E27FC236}">
                  <a16:creationId xmlns:a16="http://schemas.microsoft.com/office/drawing/2014/main" id="{7D93FE64-9774-C531-7BD0-96513404849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線接點 14">
              <a:extLst>
                <a:ext uri="{FF2B5EF4-FFF2-40B4-BE49-F238E27FC236}">
                  <a16:creationId xmlns:a16="http://schemas.microsoft.com/office/drawing/2014/main" id="{9622E918-6816-A0AE-F3D5-0332D3D531DE}"/>
                </a:ext>
              </a:extLst>
            </p:cNvPr>
            <p:cNvCxnSpPr>
              <a:endCxn id="1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15">
            <a:extLst>
              <a:ext uri="{FF2B5EF4-FFF2-40B4-BE49-F238E27FC236}">
                <a16:creationId xmlns:a16="http://schemas.microsoft.com/office/drawing/2014/main" id="{40B69002-4748-0414-CFA6-6B01C596E8CE}"/>
              </a:ext>
            </a:extLst>
          </p:cNvPr>
          <p:cNvGrpSpPr/>
          <p:nvPr/>
        </p:nvGrpSpPr>
        <p:grpSpPr>
          <a:xfrm>
            <a:off x="3872880" y="5240466"/>
            <a:ext cx="432048" cy="202814"/>
            <a:chOff x="1640632" y="4787925"/>
            <a:chExt cx="720080" cy="346830"/>
          </a:xfrm>
        </p:grpSpPr>
        <p:sp>
          <p:nvSpPr>
            <p:cNvPr id="17" name="梯形 16">
              <a:extLst>
                <a:ext uri="{FF2B5EF4-FFF2-40B4-BE49-F238E27FC236}">
                  <a16:creationId xmlns:a16="http://schemas.microsoft.com/office/drawing/2014/main" id="{67AA4C1B-0354-8E56-9B35-9D8A752C1B37}"/>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梯形 17">
              <a:extLst>
                <a:ext uri="{FF2B5EF4-FFF2-40B4-BE49-F238E27FC236}">
                  <a16:creationId xmlns:a16="http://schemas.microsoft.com/office/drawing/2014/main" id="{8E7A69B5-758B-1C28-8AA0-A9CEC5CE7ED4}"/>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梯形 18">
              <a:extLst>
                <a:ext uri="{FF2B5EF4-FFF2-40B4-BE49-F238E27FC236}">
                  <a16:creationId xmlns:a16="http://schemas.microsoft.com/office/drawing/2014/main" id="{12F3DCDF-EF18-0134-D890-1A7A991F368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線接點 19">
              <a:extLst>
                <a:ext uri="{FF2B5EF4-FFF2-40B4-BE49-F238E27FC236}">
                  <a16:creationId xmlns:a16="http://schemas.microsoft.com/office/drawing/2014/main" id="{D0E75D67-0115-2680-4A20-FD52DB1C8B0F}"/>
                </a:ext>
              </a:extLst>
            </p:cNvPr>
            <p:cNvCxnSpPr>
              <a:endCxn id="1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群組 20">
            <a:extLst>
              <a:ext uri="{FF2B5EF4-FFF2-40B4-BE49-F238E27FC236}">
                <a16:creationId xmlns:a16="http://schemas.microsoft.com/office/drawing/2014/main" id="{E06253DC-9F9A-B287-5111-D2396BDDCA31}"/>
              </a:ext>
            </a:extLst>
          </p:cNvPr>
          <p:cNvGrpSpPr/>
          <p:nvPr/>
        </p:nvGrpSpPr>
        <p:grpSpPr>
          <a:xfrm>
            <a:off x="3683118" y="4449119"/>
            <a:ext cx="432048" cy="202814"/>
            <a:chOff x="1640632" y="4787925"/>
            <a:chExt cx="720080" cy="346830"/>
          </a:xfrm>
        </p:grpSpPr>
        <p:sp>
          <p:nvSpPr>
            <p:cNvPr id="22" name="梯形 21">
              <a:extLst>
                <a:ext uri="{FF2B5EF4-FFF2-40B4-BE49-F238E27FC236}">
                  <a16:creationId xmlns:a16="http://schemas.microsoft.com/office/drawing/2014/main" id="{DA6146B2-2111-2BB4-F133-367DFDB9B05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梯形 22">
              <a:extLst>
                <a:ext uri="{FF2B5EF4-FFF2-40B4-BE49-F238E27FC236}">
                  <a16:creationId xmlns:a16="http://schemas.microsoft.com/office/drawing/2014/main" id="{E37652D7-C04C-308A-D1A8-92B47499E4CF}"/>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梯形 23">
              <a:extLst>
                <a:ext uri="{FF2B5EF4-FFF2-40B4-BE49-F238E27FC236}">
                  <a16:creationId xmlns:a16="http://schemas.microsoft.com/office/drawing/2014/main" id="{88745D36-8B0C-2470-7692-ECB07FACA14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線接點 24">
              <a:extLst>
                <a:ext uri="{FF2B5EF4-FFF2-40B4-BE49-F238E27FC236}">
                  <a16:creationId xmlns:a16="http://schemas.microsoft.com/office/drawing/2014/main" id="{D21163FF-6787-7EEE-0868-0B6FB5BA627C}"/>
                </a:ext>
              </a:extLst>
            </p:cNvPr>
            <p:cNvCxnSpPr>
              <a:endCxn id="2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群組 25">
            <a:extLst>
              <a:ext uri="{FF2B5EF4-FFF2-40B4-BE49-F238E27FC236}">
                <a16:creationId xmlns:a16="http://schemas.microsoft.com/office/drawing/2014/main" id="{493933CD-3F2F-5316-E44B-E9EDB980AC24}"/>
              </a:ext>
            </a:extLst>
          </p:cNvPr>
          <p:cNvGrpSpPr/>
          <p:nvPr/>
        </p:nvGrpSpPr>
        <p:grpSpPr>
          <a:xfrm>
            <a:off x="2646685" y="4980433"/>
            <a:ext cx="432048" cy="202814"/>
            <a:chOff x="1640632" y="4787925"/>
            <a:chExt cx="720080" cy="346830"/>
          </a:xfrm>
        </p:grpSpPr>
        <p:sp>
          <p:nvSpPr>
            <p:cNvPr id="27" name="梯形 26">
              <a:extLst>
                <a:ext uri="{FF2B5EF4-FFF2-40B4-BE49-F238E27FC236}">
                  <a16:creationId xmlns:a16="http://schemas.microsoft.com/office/drawing/2014/main" id="{0FB47126-9932-2D45-1F0B-3ED499DE5E16}"/>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梯形 27">
              <a:extLst>
                <a:ext uri="{FF2B5EF4-FFF2-40B4-BE49-F238E27FC236}">
                  <a16:creationId xmlns:a16="http://schemas.microsoft.com/office/drawing/2014/main" id="{869E6C8C-F46E-E8BC-0207-D03943C464B2}"/>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梯形 28">
              <a:extLst>
                <a:ext uri="{FF2B5EF4-FFF2-40B4-BE49-F238E27FC236}">
                  <a16:creationId xmlns:a16="http://schemas.microsoft.com/office/drawing/2014/main" id="{7C59A2D2-73E3-CC03-B0EF-7E341703DDF6}"/>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線接點 29">
              <a:extLst>
                <a:ext uri="{FF2B5EF4-FFF2-40B4-BE49-F238E27FC236}">
                  <a16:creationId xmlns:a16="http://schemas.microsoft.com/office/drawing/2014/main" id="{75F70B28-BD55-992E-35D7-8854FB488EA8}"/>
                </a:ext>
              </a:extLst>
            </p:cNvPr>
            <p:cNvCxnSpPr>
              <a:endCxn id="2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0" name="圖片 49">
            <a:extLst>
              <a:ext uri="{FF2B5EF4-FFF2-40B4-BE49-F238E27FC236}">
                <a16:creationId xmlns:a16="http://schemas.microsoft.com/office/drawing/2014/main" id="{F065E716-3FE3-4168-7AAD-22C20948E09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tretch>
            <a:fillRect/>
          </a:stretch>
        </p:blipFill>
        <p:spPr>
          <a:xfrm>
            <a:off x="3271749" y="3001833"/>
            <a:ext cx="529018" cy="699369"/>
          </a:xfrm>
          <a:prstGeom prst="rect">
            <a:avLst/>
          </a:prstGeom>
        </p:spPr>
      </p:pic>
      <p:sp>
        <p:nvSpPr>
          <p:cNvPr id="51" name="等腰三角形 50">
            <a:extLst>
              <a:ext uri="{FF2B5EF4-FFF2-40B4-BE49-F238E27FC236}">
                <a16:creationId xmlns:a16="http://schemas.microsoft.com/office/drawing/2014/main" id="{3C63C1D2-A285-8C1C-A663-3248AB0B84B9}"/>
              </a:ext>
            </a:extLst>
          </p:cNvPr>
          <p:cNvSpPr/>
          <p:nvPr/>
        </p:nvSpPr>
        <p:spPr>
          <a:xfrm rot="1869643">
            <a:off x="2937275" y="3340338"/>
            <a:ext cx="171217" cy="1025557"/>
          </a:xfrm>
          <a:prstGeom prst="triangle">
            <a:avLst>
              <a:gd name="adj" fmla="val 51183"/>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手繪多邊形: 圖案 51">
            <a:extLst>
              <a:ext uri="{FF2B5EF4-FFF2-40B4-BE49-F238E27FC236}">
                <a16:creationId xmlns:a16="http://schemas.microsoft.com/office/drawing/2014/main" id="{4A51F085-35DA-B5AB-30A1-BC461289950A}"/>
              </a:ext>
            </a:extLst>
          </p:cNvPr>
          <p:cNvSpPr/>
          <p:nvPr/>
        </p:nvSpPr>
        <p:spPr>
          <a:xfrm>
            <a:off x="1189547" y="2993124"/>
            <a:ext cx="1750541" cy="763949"/>
          </a:xfrm>
          <a:custGeom>
            <a:avLst/>
            <a:gdLst>
              <a:gd name="connsiteX0" fmla="*/ 1860944 w 1860944"/>
              <a:gd name="connsiteY0" fmla="*/ 152400 h 594507"/>
              <a:gd name="connsiteX1" fmla="*/ 905904 w 1860944"/>
              <a:gd name="connsiteY1" fmla="*/ 0 h 594507"/>
              <a:gd name="connsiteX2" fmla="*/ 6744 w 1860944"/>
              <a:gd name="connsiteY2" fmla="*/ 152400 h 594507"/>
              <a:gd name="connsiteX3" fmla="*/ 555384 w 1860944"/>
              <a:gd name="connsiteY3" fmla="*/ 538480 h 594507"/>
              <a:gd name="connsiteX4" fmla="*/ 1652664 w 1860944"/>
              <a:gd name="connsiteY4" fmla="*/ 584200 h 594507"/>
              <a:gd name="connsiteX0" fmla="*/ 1836016 w 1836016"/>
              <a:gd name="connsiteY0" fmla="*/ 154957 h 597064"/>
              <a:gd name="connsiteX1" fmla="*/ 880976 w 1836016"/>
              <a:gd name="connsiteY1" fmla="*/ 2557 h 597064"/>
              <a:gd name="connsiteX2" fmla="*/ 7216 w 1836016"/>
              <a:gd name="connsiteY2" fmla="*/ 271797 h 597064"/>
              <a:gd name="connsiteX3" fmla="*/ 530456 w 1836016"/>
              <a:gd name="connsiteY3" fmla="*/ 541037 h 597064"/>
              <a:gd name="connsiteX4" fmla="*/ 1627736 w 1836016"/>
              <a:gd name="connsiteY4" fmla="*/ 586757 h 597064"/>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9869 w 1829869"/>
              <a:gd name="connsiteY0" fmla="*/ 125401 h 582305"/>
              <a:gd name="connsiteX1" fmla="*/ 514149 w 1829869"/>
              <a:gd name="connsiteY1" fmla="*/ 3481 h 582305"/>
              <a:gd name="connsiteX2" fmla="*/ 1069 w 1829869"/>
              <a:gd name="connsiteY2" fmla="*/ 242241 h 582305"/>
              <a:gd name="connsiteX3" fmla="*/ 625909 w 1829869"/>
              <a:gd name="connsiteY3" fmla="*/ 541961 h 582305"/>
              <a:gd name="connsiteX4" fmla="*/ 1621589 w 1829869"/>
              <a:gd name="connsiteY4" fmla="*/ 557201 h 582305"/>
              <a:gd name="connsiteX0" fmla="*/ 1829869 w 1829869"/>
              <a:gd name="connsiteY0" fmla="*/ 125401 h 568254"/>
              <a:gd name="connsiteX1" fmla="*/ 514149 w 1829869"/>
              <a:gd name="connsiteY1" fmla="*/ 3481 h 568254"/>
              <a:gd name="connsiteX2" fmla="*/ 1069 w 1829869"/>
              <a:gd name="connsiteY2" fmla="*/ 242241 h 568254"/>
              <a:gd name="connsiteX3" fmla="*/ 625909 w 1829869"/>
              <a:gd name="connsiteY3" fmla="*/ 541961 h 568254"/>
              <a:gd name="connsiteX4" fmla="*/ 1621589 w 1829869"/>
              <a:gd name="connsiteY4" fmla="*/ 557201 h 568254"/>
              <a:gd name="connsiteX0" fmla="*/ 1829869 w 1829869"/>
              <a:gd name="connsiteY0" fmla="*/ 125401 h 612511"/>
              <a:gd name="connsiteX1" fmla="*/ 514149 w 1829869"/>
              <a:gd name="connsiteY1" fmla="*/ 3481 h 612511"/>
              <a:gd name="connsiteX2" fmla="*/ 1069 w 1829869"/>
              <a:gd name="connsiteY2" fmla="*/ 242241 h 612511"/>
              <a:gd name="connsiteX3" fmla="*/ 625909 w 1829869"/>
              <a:gd name="connsiteY3" fmla="*/ 541961 h 612511"/>
              <a:gd name="connsiteX4" fmla="*/ 1621589 w 1829869"/>
              <a:gd name="connsiteY4" fmla="*/ 557201 h 612511"/>
              <a:gd name="connsiteX0" fmla="*/ 1829869 w 1829869"/>
              <a:gd name="connsiteY0" fmla="*/ 125401 h 558851"/>
              <a:gd name="connsiteX1" fmla="*/ 514149 w 1829869"/>
              <a:gd name="connsiteY1" fmla="*/ 3481 h 558851"/>
              <a:gd name="connsiteX2" fmla="*/ 1069 w 1829869"/>
              <a:gd name="connsiteY2" fmla="*/ 242241 h 558851"/>
              <a:gd name="connsiteX3" fmla="*/ 625909 w 1829869"/>
              <a:gd name="connsiteY3" fmla="*/ 541961 h 558851"/>
              <a:gd name="connsiteX4" fmla="*/ 1641909 w 1829869"/>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60216 w 1860216"/>
              <a:gd name="connsiteY0" fmla="*/ 253902 h 687352"/>
              <a:gd name="connsiteX1" fmla="*/ 1578639 w 1860216"/>
              <a:gd name="connsiteY1" fmla="*/ 1353 h 687352"/>
              <a:gd name="connsiteX2" fmla="*/ 31416 w 1860216"/>
              <a:gd name="connsiteY2" fmla="*/ 370742 h 687352"/>
              <a:gd name="connsiteX3" fmla="*/ 651176 w 1860216"/>
              <a:gd name="connsiteY3" fmla="*/ 670462 h 687352"/>
              <a:gd name="connsiteX4" fmla="*/ 1672256 w 1860216"/>
              <a:gd name="connsiteY4" fmla="*/ 573942 h 687352"/>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8353 w 1848353"/>
              <a:gd name="connsiteY0" fmla="*/ 273058 h 706508"/>
              <a:gd name="connsiteX1" fmla="*/ 1566776 w 1848353"/>
              <a:gd name="connsiteY1" fmla="*/ 20509 h 706508"/>
              <a:gd name="connsiteX2" fmla="*/ 1323985 w 1848353"/>
              <a:gd name="connsiteY2" fmla="*/ 57008 h 706508"/>
              <a:gd name="connsiteX3" fmla="*/ 19553 w 1848353"/>
              <a:gd name="connsiteY3" fmla="*/ 389898 h 706508"/>
              <a:gd name="connsiteX4" fmla="*/ 639313 w 1848353"/>
              <a:gd name="connsiteY4" fmla="*/ 689618 h 706508"/>
              <a:gd name="connsiteX5" fmla="*/ 1660393 w 1848353"/>
              <a:gd name="connsiteY5" fmla="*/ 593098 h 706508"/>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846 h 686296"/>
              <a:gd name="connsiteX1" fmla="*/ 1566281 w 1847858"/>
              <a:gd name="connsiteY1" fmla="*/ 297 h 686296"/>
              <a:gd name="connsiteX2" fmla="*/ 1312604 w 1847858"/>
              <a:gd name="connsiteY2" fmla="*/ 205524 h 686296"/>
              <a:gd name="connsiteX3" fmla="*/ 19058 w 1847858"/>
              <a:gd name="connsiteY3" fmla="*/ 369686 h 686296"/>
              <a:gd name="connsiteX4" fmla="*/ 638818 w 1847858"/>
              <a:gd name="connsiteY4" fmla="*/ 669406 h 686296"/>
              <a:gd name="connsiteX5" fmla="*/ 1659898 w 1847858"/>
              <a:gd name="connsiteY5" fmla="*/ 572886 h 686296"/>
              <a:gd name="connsiteX0" fmla="*/ 1847858 w 1847858"/>
              <a:gd name="connsiteY0" fmla="*/ 252678 h 686128"/>
              <a:gd name="connsiteX1" fmla="*/ 1566281 w 1847858"/>
              <a:gd name="connsiteY1" fmla="*/ 129 h 686128"/>
              <a:gd name="connsiteX2" fmla="*/ 1312604 w 1847858"/>
              <a:gd name="connsiteY2" fmla="*/ 205356 h 686128"/>
              <a:gd name="connsiteX3" fmla="*/ 19058 w 1847858"/>
              <a:gd name="connsiteY3" fmla="*/ 369518 h 686128"/>
              <a:gd name="connsiteX4" fmla="*/ 638818 w 1847858"/>
              <a:gd name="connsiteY4" fmla="*/ 669238 h 686128"/>
              <a:gd name="connsiteX5" fmla="*/ 1659898 w 1847858"/>
              <a:gd name="connsiteY5" fmla="*/ 572718 h 686128"/>
              <a:gd name="connsiteX0" fmla="*/ 1848352 w 1848352"/>
              <a:gd name="connsiteY0" fmla="*/ 253299 h 686749"/>
              <a:gd name="connsiteX1" fmla="*/ 1566775 w 1848352"/>
              <a:gd name="connsiteY1" fmla="*/ 750 h 686749"/>
              <a:gd name="connsiteX2" fmla="*/ 1323984 w 1848352"/>
              <a:gd name="connsiteY2" fmla="*/ 146105 h 686749"/>
              <a:gd name="connsiteX3" fmla="*/ 19552 w 1848352"/>
              <a:gd name="connsiteY3" fmla="*/ 370139 h 686749"/>
              <a:gd name="connsiteX4" fmla="*/ 639312 w 1848352"/>
              <a:gd name="connsiteY4" fmla="*/ 669859 h 686749"/>
              <a:gd name="connsiteX5" fmla="*/ 1660392 w 1848352"/>
              <a:gd name="connsiteY5" fmla="*/ 573339 h 686749"/>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352 w 1848352"/>
              <a:gd name="connsiteY0" fmla="*/ 291810 h 725260"/>
              <a:gd name="connsiteX1" fmla="*/ 1566775 w 1848352"/>
              <a:gd name="connsiteY1" fmla="*/ 39261 h 725260"/>
              <a:gd name="connsiteX2" fmla="*/ 1323984 w 1848352"/>
              <a:gd name="connsiteY2" fmla="*/ 184616 h 725260"/>
              <a:gd name="connsiteX3" fmla="*/ 19552 w 1848352"/>
              <a:gd name="connsiteY3" fmla="*/ 408650 h 725260"/>
              <a:gd name="connsiteX4" fmla="*/ 639312 w 1848352"/>
              <a:gd name="connsiteY4" fmla="*/ 708370 h 725260"/>
              <a:gd name="connsiteX5" fmla="*/ 1660392 w 1848352"/>
              <a:gd name="connsiteY5" fmla="*/ 611850 h 725260"/>
              <a:gd name="connsiteX0" fmla="*/ 1848601 w 1848601"/>
              <a:gd name="connsiteY0" fmla="*/ 254151 h 687601"/>
              <a:gd name="connsiteX1" fmla="*/ 1567024 w 1848601"/>
              <a:gd name="connsiteY1" fmla="*/ 1602 h 687601"/>
              <a:gd name="connsiteX2" fmla="*/ 1329676 w 1848601"/>
              <a:gd name="connsiteY2" fmla="*/ 108857 h 687601"/>
              <a:gd name="connsiteX3" fmla="*/ 19801 w 1848601"/>
              <a:gd name="connsiteY3" fmla="*/ 370991 h 687601"/>
              <a:gd name="connsiteX4" fmla="*/ 639561 w 1848601"/>
              <a:gd name="connsiteY4" fmla="*/ 670711 h 687601"/>
              <a:gd name="connsiteX5" fmla="*/ 1660641 w 1848601"/>
              <a:gd name="connsiteY5" fmla="*/ 574191 h 687601"/>
              <a:gd name="connsiteX0" fmla="*/ 1841564 w 1841564"/>
              <a:gd name="connsiteY0" fmla="*/ 255668 h 689118"/>
              <a:gd name="connsiteX1" fmla="*/ 1559987 w 1841564"/>
              <a:gd name="connsiteY1" fmla="*/ 3119 h 689118"/>
              <a:gd name="connsiteX2" fmla="*/ 1322639 w 1841564"/>
              <a:gd name="connsiteY2" fmla="*/ 110374 h 689118"/>
              <a:gd name="connsiteX3" fmla="*/ 1159353 w 1841564"/>
              <a:gd name="connsiteY3" fmla="*/ 45062 h 689118"/>
              <a:gd name="connsiteX4" fmla="*/ 12764 w 1841564"/>
              <a:gd name="connsiteY4" fmla="*/ 372508 h 689118"/>
              <a:gd name="connsiteX5" fmla="*/ 632524 w 1841564"/>
              <a:gd name="connsiteY5" fmla="*/ 672228 h 689118"/>
              <a:gd name="connsiteX6" fmla="*/ 1653604 w 1841564"/>
              <a:gd name="connsiteY6" fmla="*/ 575708 h 689118"/>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373173 h 806623"/>
              <a:gd name="connsiteX1" fmla="*/ 1554931 w 1836508"/>
              <a:gd name="connsiteY1" fmla="*/ 120624 h 806623"/>
              <a:gd name="connsiteX2" fmla="*/ 1317583 w 1836508"/>
              <a:gd name="connsiteY2" fmla="*/ 227879 h 806623"/>
              <a:gd name="connsiteX3" fmla="*/ 1018226 w 1836508"/>
              <a:gd name="connsiteY3" fmla="*/ 4725 h 806623"/>
              <a:gd name="connsiteX4" fmla="*/ 7708 w 1836508"/>
              <a:gd name="connsiteY4" fmla="*/ 490013 h 806623"/>
              <a:gd name="connsiteX5" fmla="*/ 627468 w 1836508"/>
              <a:gd name="connsiteY5" fmla="*/ 789733 h 806623"/>
              <a:gd name="connsiteX6" fmla="*/ 1648548 w 1836508"/>
              <a:gd name="connsiteY6" fmla="*/ 693213 h 806623"/>
              <a:gd name="connsiteX0" fmla="*/ 1836508 w 1836508"/>
              <a:gd name="connsiteY0" fmla="*/ 404400 h 837850"/>
              <a:gd name="connsiteX1" fmla="*/ 1554931 w 1836508"/>
              <a:gd name="connsiteY1" fmla="*/ 151851 h 837850"/>
              <a:gd name="connsiteX2" fmla="*/ 1317583 w 1836508"/>
              <a:gd name="connsiteY2" fmla="*/ 259106 h 837850"/>
              <a:gd name="connsiteX3" fmla="*/ 1018226 w 1836508"/>
              <a:gd name="connsiteY3" fmla="*/ 35952 h 837850"/>
              <a:gd name="connsiteX4" fmla="*/ 7708 w 1836508"/>
              <a:gd name="connsiteY4" fmla="*/ 521240 h 837850"/>
              <a:gd name="connsiteX5" fmla="*/ 627468 w 1836508"/>
              <a:gd name="connsiteY5" fmla="*/ 820960 h 837850"/>
              <a:gd name="connsiteX6" fmla="*/ 1648548 w 1836508"/>
              <a:gd name="connsiteY6" fmla="*/ 724440 h 837850"/>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8031 w 1838031"/>
              <a:gd name="connsiteY0" fmla="*/ 369354 h 802804"/>
              <a:gd name="connsiteX1" fmla="*/ 1556454 w 1838031"/>
              <a:gd name="connsiteY1" fmla="*/ 116805 h 802804"/>
              <a:gd name="connsiteX2" fmla="*/ 1319106 w 1838031"/>
              <a:gd name="connsiteY2" fmla="*/ 224060 h 802804"/>
              <a:gd name="connsiteX3" fmla="*/ 1063292 w 1838031"/>
              <a:gd name="connsiteY3" fmla="*/ 39006 h 802804"/>
              <a:gd name="connsiteX4" fmla="*/ 9231 w 1838031"/>
              <a:gd name="connsiteY4" fmla="*/ 486194 h 802804"/>
              <a:gd name="connsiteX5" fmla="*/ 628991 w 1838031"/>
              <a:gd name="connsiteY5" fmla="*/ 785914 h 802804"/>
              <a:gd name="connsiteX6" fmla="*/ 1650071 w 1838031"/>
              <a:gd name="connsiteY6" fmla="*/ 689394 h 802804"/>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602 h 764052"/>
              <a:gd name="connsiteX1" fmla="*/ 1551283 w 1832860"/>
              <a:gd name="connsiteY1" fmla="*/ 78053 h 764052"/>
              <a:gd name="connsiteX2" fmla="*/ 1313935 w 1832860"/>
              <a:gd name="connsiteY2" fmla="*/ 185308 h 764052"/>
              <a:gd name="connsiteX3" fmla="*/ 1058121 w 1832860"/>
              <a:gd name="connsiteY3" fmla="*/ 254 h 764052"/>
              <a:gd name="connsiteX4" fmla="*/ 894835 w 1832860"/>
              <a:gd name="connsiteY4" fmla="*/ 152654 h 764052"/>
              <a:gd name="connsiteX5" fmla="*/ 4060 w 1832860"/>
              <a:gd name="connsiteY5" fmla="*/ 447442 h 764052"/>
              <a:gd name="connsiteX6" fmla="*/ 623820 w 1832860"/>
              <a:gd name="connsiteY6" fmla="*/ 747162 h 764052"/>
              <a:gd name="connsiteX7" fmla="*/ 1644900 w 1832860"/>
              <a:gd name="connsiteY7" fmla="*/ 650642 h 764052"/>
              <a:gd name="connsiteX0" fmla="*/ 1832860 w 1832860"/>
              <a:gd name="connsiteY0" fmla="*/ 330416 h 763866"/>
              <a:gd name="connsiteX1" fmla="*/ 1551283 w 1832860"/>
              <a:gd name="connsiteY1" fmla="*/ 77867 h 763866"/>
              <a:gd name="connsiteX2" fmla="*/ 1313935 w 1832860"/>
              <a:gd name="connsiteY2" fmla="*/ 185122 h 763866"/>
              <a:gd name="connsiteX3" fmla="*/ 1058121 w 1832860"/>
              <a:gd name="connsiteY3" fmla="*/ 68 h 763866"/>
              <a:gd name="connsiteX4" fmla="*/ 894835 w 1832860"/>
              <a:gd name="connsiteY4" fmla="*/ 152468 h 763866"/>
              <a:gd name="connsiteX5" fmla="*/ 4060 w 1832860"/>
              <a:gd name="connsiteY5" fmla="*/ 447256 h 763866"/>
              <a:gd name="connsiteX6" fmla="*/ 623820 w 1832860"/>
              <a:gd name="connsiteY6" fmla="*/ 746976 h 763866"/>
              <a:gd name="connsiteX7" fmla="*/ 1644900 w 1832860"/>
              <a:gd name="connsiteY7" fmla="*/ 650456 h 763866"/>
              <a:gd name="connsiteX0" fmla="*/ 1828949 w 1828949"/>
              <a:gd name="connsiteY0" fmla="*/ 330499 h 763949"/>
              <a:gd name="connsiteX1" fmla="*/ 1547372 w 1828949"/>
              <a:gd name="connsiteY1" fmla="*/ 77950 h 763949"/>
              <a:gd name="connsiteX2" fmla="*/ 1310024 w 1828949"/>
              <a:gd name="connsiteY2" fmla="*/ 185205 h 763949"/>
              <a:gd name="connsiteX3" fmla="*/ 1054210 w 1828949"/>
              <a:gd name="connsiteY3" fmla="*/ 151 h 763949"/>
              <a:gd name="connsiteX4" fmla="*/ 890924 w 1828949"/>
              <a:gd name="connsiteY4" fmla="*/ 152551 h 763949"/>
              <a:gd name="connsiteX5" fmla="*/ 564351 w 1828949"/>
              <a:gd name="connsiteY5" fmla="*/ 87236 h 763949"/>
              <a:gd name="connsiteX6" fmla="*/ 149 w 1828949"/>
              <a:gd name="connsiteY6" fmla="*/ 447339 h 763949"/>
              <a:gd name="connsiteX7" fmla="*/ 619909 w 1828949"/>
              <a:gd name="connsiteY7" fmla="*/ 747059 h 763949"/>
              <a:gd name="connsiteX8" fmla="*/ 1640989 w 1828949"/>
              <a:gd name="connsiteY8" fmla="*/ 650539 h 763949"/>
              <a:gd name="connsiteX0" fmla="*/ 1828909 w 1828909"/>
              <a:gd name="connsiteY0" fmla="*/ 330499 h 763949"/>
              <a:gd name="connsiteX1" fmla="*/ 1547332 w 1828909"/>
              <a:gd name="connsiteY1" fmla="*/ 77950 h 763949"/>
              <a:gd name="connsiteX2" fmla="*/ 1309984 w 1828909"/>
              <a:gd name="connsiteY2" fmla="*/ 185205 h 763949"/>
              <a:gd name="connsiteX3" fmla="*/ 1054170 w 1828909"/>
              <a:gd name="connsiteY3" fmla="*/ 151 h 763949"/>
              <a:gd name="connsiteX4" fmla="*/ 890884 w 1828909"/>
              <a:gd name="connsiteY4" fmla="*/ 152551 h 763949"/>
              <a:gd name="connsiteX5" fmla="*/ 564311 w 1828909"/>
              <a:gd name="connsiteY5" fmla="*/ 87236 h 763949"/>
              <a:gd name="connsiteX6" fmla="*/ 109 w 1828909"/>
              <a:gd name="connsiteY6" fmla="*/ 447339 h 763949"/>
              <a:gd name="connsiteX7" fmla="*/ 619869 w 1828909"/>
              <a:gd name="connsiteY7" fmla="*/ 747059 h 763949"/>
              <a:gd name="connsiteX8" fmla="*/ 1640949 w 1828909"/>
              <a:gd name="connsiteY8"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832402 w 1832402"/>
              <a:gd name="connsiteY0" fmla="*/ 330499 h 763949"/>
              <a:gd name="connsiteX1" fmla="*/ 1550825 w 1832402"/>
              <a:gd name="connsiteY1" fmla="*/ 77950 h 763949"/>
              <a:gd name="connsiteX2" fmla="*/ 1313477 w 1832402"/>
              <a:gd name="connsiteY2" fmla="*/ 185205 h 763949"/>
              <a:gd name="connsiteX3" fmla="*/ 1057663 w 1832402"/>
              <a:gd name="connsiteY3" fmla="*/ 151 h 763949"/>
              <a:gd name="connsiteX4" fmla="*/ 894377 w 1832402"/>
              <a:gd name="connsiteY4" fmla="*/ 152551 h 763949"/>
              <a:gd name="connsiteX5" fmla="*/ 567804 w 1832402"/>
              <a:gd name="connsiteY5" fmla="*/ 87236 h 763949"/>
              <a:gd name="connsiteX6" fmla="*/ 377304 w 1832402"/>
              <a:gd name="connsiteY6" fmla="*/ 370266 h 763949"/>
              <a:gd name="connsiteX7" fmla="*/ 3602 w 1832402"/>
              <a:gd name="connsiteY7" fmla="*/ 447339 h 763949"/>
              <a:gd name="connsiteX8" fmla="*/ 623362 w 1832402"/>
              <a:gd name="connsiteY8" fmla="*/ 747059 h 763949"/>
              <a:gd name="connsiteX9" fmla="*/ 1644442 w 1832402"/>
              <a:gd name="connsiteY9" fmla="*/ 650539 h 763949"/>
              <a:gd name="connsiteX0" fmla="*/ 1682725 w 1682725"/>
              <a:gd name="connsiteY0" fmla="*/ 330499 h 763949"/>
              <a:gd name="connsiteX1" fmla="*/ 1401148 w 1682725"/>
              <a:gd name="connsiteY1" fmla="*/ 77950 h 763949"/>
              <a:gd name="connsiteX2" fmla="*/ 1163800 w 1682725"/>
              <a:gd name="connsiteY2" fmla="*/ 185205 h 763949"/>
              <a:gd name="connsiteX3" fmla="*/ 907986 w 1682725"/>
              <a:gd name="connsiteY3" fmla="*/ 151 h 763949"/>
              <a:gd name="connsiteX4" fmla="*/ 744700 w 1682725"/>
              <a:gd name="connsiteY4" fmla="*/ 152551 h 763949"/>
              <a:gd name="connsiteX5" fmla="*/ 418127 w 1682725"/>
              <a:gd name="connsiteY5" fmla="*/ 87236 h 763949"/>
              <a:gd name="connsiteX6" fmla="*/ 227627 w 1682725"/>
              <a:gd name="connsiteY6" fmla="*/ 370266 h 763949"/>
              <a:gd name="connsiteX7" fmla="*/ 6325 w 1682725"/>
              <a:gd name="connsiteY7" fmla="*/ 436454 h 763949"/>
              <a:gd name="connsiteX8" fmla="*/ 473685 w 1682725"/>
              <a:gd name="connsiteY8" fmla="*/ 747059 h 763949"/>
              <a:gd name="connsiteX9" fmla="*/ 1494765 w 1682725"/>
              <a:gd name="connsiteY9" fmla="*/ 650539 h 763949"/>
              <a:gd name="connsiteX0" fmla="*/ 1735814 w 1735814"/>
              <a:gd name="connsiteY0" fmla="*/ 330499 h 763949"/>
              <a:gd name="connsiteX1" fmla="*/ 1454237 w 1735814"/>
              <a:gd name="connsiteY1" fmla="*/ 77950 h 763949"/>
              <a:gd name="connsiteX2" fmla="*/ 1216889 w 1735814"/>
              <a:gd name="connsiteY2" fmla="*/ 185205 h 763949"/>
              <a:gd name="connsiteX3" fmla="*/ 961075 w 1735814"/>
              <a:gd name="connsiteY3" fmla="*/ 151 h 763949"/>
              <a:gd name="connsiteX4" fmla="*/ 797789 w 1735814"/>
              <a:gd name="connsiteY4" fmla="*/ 152551 h 763949"/>
              <a:gd name="connsiteX5" fmla="*/ 471216 w 1735814"/>
              <a:gd name="connsiteY5" fmla="*/ 87236 h 763949"/>
              <a:gd name="connsiteX6" fmla="*/ 280716 w 1735814"/>
              <a:gd name="connsiteY6" fmla="*/ 370266 h 763949"/>
              <a:gd name="connsiteX7" fmla="*/ 4985 w 1735814"/>
              <a:gd name="connsiteY7" fmla="*/ 387469 h 763949"/>
              <a:gd name="connsiteX8" fmla="*/ 526774 w 1735814"/>
              <a:gd name="connsiteY8" fmla="*/ 747059 h 763949"/>
              <a:gd name="connsiteX9" fmla="*/ 1547854 w 1735814"/>
              <a:gd name="connsiteY9" fmla="*/ 650539 h 763949"/>
              <a:gd name="connsiteX0" fmla="*/ 1750541 w 1750541"/>
              <a:gd name="connsiteY0" fmla="*/ 330499 h 763949"/>
              <a:gd name="connsiteX1" fmla="*/ 1468964 w 1750541"/>
              <a:gd name="connsiteY1" fmla="*/ 77950 h 763949"/>
              <a:gd name="connsiteX2" fmla="*/ 1231616 w 1750541"/>
              <a:gd name="connsiteY2" fmla="*/ 185205 h 763949"/>
              <a:gd name="connsiteX3" fmla="*/ 975802 w 1750541"/>
              <a:gd name="connsiteY3" fmla="*/ 151 h 763949"/>
              <a:gd name="connsiteX4" fmla="*/ 812516 w 1750541"/>
              <a:gd name="connsiteY4" fmla="*/ 152551 h 763949"/>
              <a:gd name="connsiteX5" fmla="*/ 485943 w 1750541"/>
              <a:gd name="connsiteY5" fmla="*/ 87236 h 763949"/>
              <a:gd name="connsiteX6" fmla="*/ 295443 w 1750541"/>
              <a:gd name="connsiteY6" fmla="*/ 370266 h 763949"/>
              <a:gd name="connsiteX7" fmla="*/ 19712 w 1750541"/>
              <a:gd name="connsiteY7" fmla="*/ 387469 h 763949"/>
              <a:gd name="connsiteX8" fmla="*/ 541501 w 1750541"/>
              <a:gd name="connsiteY8" fmla="*/ 747059 h 763949"/>
              <a:gd name="connsiteX9" fmla="*/ 1562581 w 1750541"/>
              <a:gd name="connsiteY9" fmla="*/ 650539 h 7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0541" h="763949">
                <a:moveTo>
                  <a:pt x="1750541" y="330499"/>
                </a:moveTo>
                <a:cubicBezTo>
                  <a:pt x="1427537" y="254299"/>
                  <a:pt x="1555452" y="102166"/>
                  <a:pt x="1468964" y="77950"/>
                </a:cubicBezTo>
                <a:cubicBezTo>
                  <a:pt x="1382477" y="53734"/>
                  <a:pt x="1298388" y="178215"/>
                  <a:pt x="1231616" y="185205"/>
                </a:cubicBezTo>
                <a:cubicBezTo>
                  <a:pt x="1164844" y="192195"/>
                  <a:pt x="1045652" y="5593"/>
                  <a:pt x="975802" y="151"/>
                </a:cubicBezTo>
                <a:cubicBezTo>
                  <a:pt x="905952" y="-5291"/>
                  <a:pt x="894159" y="138037"/>
                  <a:pt x="812516" y="152551"/>
                </a:cubicBezTo>
                <a:cubicBezTo>
                  <a:pt x="730873" y="167065"/>
                  <a:pt x="572122" y="50950"/>
                  <a:pt x="485943" y="87236"/>
                </a:cubicBezTo>
                <a:cubicBezTo>
                  <a:pt x="399764" y="123522"/>
                  <a:pt x="509219" y="408220"/>
                  <a:pt x="295443" y="370266"/>
                </a:cubicBezTo>
                <a:cubicBezTo>
                  <a:pt x="201409" y="27511"/>
                  <a:pt x="-75727" y="134170"/>
                  <a:pt x="19712" y="387469"/>
                </a:cubicBezTo>
                <a:cubicBezTo>
                  <a:pt x="115151" y="640768"/>
                  <a:pt x="216381" y="705572"/>
                  <a:pt x="541501" y="747059"/>
                </a:cubicBezTo>
                <a:cubicBezTo>
                  <a:pt x="846301" y="783466"/>
                  <a:pt x="1252701" y="765262"/>
                  <a:pt x="1562581" y="650539"/>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字方塊 52">
            <a:extLst>
              <a:ext uri="{FF2B5EF4-FFF2-40B4-BE49-F238E27FC236}">
                <a16:creationId xmlns:a16="http://schemas.microsoft.com/office/drawing/2014/main" id="{EB742D03-8918-1A0E-B686-21C660145AA9}"/>
              </a:ext>
            </a:extLst>
          </p:cNvPr>
          <p:cNvSpPr txBox="1"/>
          <p:nvPr/>
        </p:nvSpPr>
        <p:spPr>
          <a:xfrm>
            <a:off x="6992240" y="1725693"/>
            <a:ext cx="2016224" cy="2062103"/>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目標物件</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無人機</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不規則盤旋</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光學尋標</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地面控制器</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無綫通訊</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小口徑快炮船艦</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炮彈熱軌跡</a:t>
            </a:r>
            <a:endParaRPr lang="en-US" altLang="zh-CN" sz="1600" dirty="0">
              <a:latin typeface="STFangsong" panose="02010600040101010101" pitchFamily="2" charset="-122"/>
              <a:ea typeface="STFangsong" panose="02010600040101010101" pitchFamily="2" charset="-122"/>
            </a:endParaRPr>
          </a:p>
        </p:txBody>
      </p:sp>
      <p:cxnSp>
        <p:nvCxnSpPr>
          <p:cNvPr id="54" name="直線接點 53">
            <a:extLst>
              <a:ext uri="{FF2B5EF4-FFF2-40B4-BE49-F238E27FC236}">
                <a16:creationId xmlns:a16="http://schemas.microsoft.com/office/drawing/2014/main" id="{8D0EAC36-88FF-760E-FE17-936FB1C98ABF}"/>
              </a:ext>
            </a:extLst>
          </p:cNvPr>
          <p:cNvCxnSpPr>
            <a:cxnSpLocks/>
          </p:cNvCxnSpPr>
          <p:nvPr/>
        </p:nvCxnSpPr>
        <p:spPr>
          <a:xfrm flipH="1">
            <a:off x="2315082" y="2367831"/>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344F86FA-F697-BC54-7DE7-DA020125F827}"/>
              </a:ext>
            </a:extLst>
          </p:cNvPr>
          <p:cNvSpPr txBox="1"/>
          <p:nvPr/>
        </p:nvSpPr>
        <p:spPr>
          <a:xfrm>
            <a:off x="3102436" y="2125799"/>
            <a:ext cx="298480" cy="338554"/>
          </a:xfrm>
          <a:prstGeom prst="rect">
            <a:avLst/>
          </a:prstGeom>
          <a:noFill/>
        </p:spPr>
        <p:txBody>
          <a:bodyPr wrap="none" rtlCol="0">
            <a:spAutoFit/>
          </a:bodyPr>
          <a:lstStyle/>
          <a:p>
            <a:r>
              <a:rPr lang="en-US" sz="1600" dirty="0"/>
              <a:t>3</a:t>
            </a:r>
          </a:p>
        </p:txBody>
      </p:sp>
      <p:cxnSp>
        <p:nvCxnSpPr>
          <p:cNvPr id="56" name="直線接點 55">
            <a:extLst>
              <a:ext uri="{FF2B5EF4-FFF2-40B4-BE49-F238E27FC236}">
                <a16:creationId xmlns:a16="http://schemas.microsoft.com/office/drawing/2014/main" id="{A1FB92A9-1909-3F5A-2F3E-11DC1E1E6089}"/>
              </a:ext>
            </a:extLst>
          </p:cNvPr>
          <p:cNvCxnSpPr>
            <a:cxnSpLocks/>
          </p:cNvCxnSpPr>
          <p:nvPr/>
        </p:nvCxnSpPr>
        <p:spPr>
          <a:xfrm flipH="1">
            <a:off x="3604355" y="2407947"/>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3109A7BF-73E3-A307-785F-87ABC4D9C068}"/>
              </a:ext>
            </a:extLst>
          </p:cNvPr>
          <p:cNvSpPr txBox="1"/>
          <p:nvPr/>
        </p:nvSpPr>
        <p:spPr>
          <a:xfrm>
            <a:off x="4391709" y="2165915"/>
            <a:ext cx="298480" cy="338554"/>
          </a:xfrm>
          <a:prstGeom prst="rect">
            <a:avLst/>
          </a:prstGeom>
          <a:noFill/>
        </p:spPr>
        <p:txBody>
          <a:bodyPr wrap="none" rtlCol="0">
            <a:spAutoFit/>
          </a:bodyPr>
          <a:lstStyle/>
          <a:p>
            <a:r>
              <a:rPr lang="en-US" sz="1600" dirty="0"/>
              <a:t>2</a:t>
            </a:r>
          </a:p>
        </p:txBody>
      </p:sp>
      <p:cxnSp>
        <p:nvCxnSpPr>
          <p:cNvPr id="58" name="直線接點 57">
            <a:extLst>
              <a:ext uri="{FF2B5EF4-FFF2-40B4-BE49-F238E27FC236}">
                <a16:creationId xmlns:a16="http://schemas.microsoft.com/office/drawing/2014/main" id="{403597EF-BF1B-24A6-59A6-42EBE8206574}"/>
              </a:ext>
            </a:extLst>
          </p:cNvPr>
          <p:cNvCxnSpPr>
            <a:cxnSpLocks/>
          </p:cNvCxnSpPr>
          <p:nvPr/>
        </p:nvCxnSpPr>
        <p:spPr>
          <a:xfrm flipH="1" flipV="1">
            <a:off x="1705952" y="4485554"/>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59" name="文字方塊 58">
            <a:extLst>
              <a:ext uri="{FF2B5EF4-FFF2-40B4-BE49-F238E27FC236}">
                <a16:creationId xmlns:a16="http://schemas.microsoft.com/office/drawing/2014/main" id="{3CF7337D-89DB-6BBC-8541-54961135502C}"/>
              </a:ext>
            </a:extLst>
          </p:cNvPr>
          <p:cNvSpPr txBox="1"/>
          <p:nvPr/>
        </p:nvSpPr>
        <p:spPr>
          <a:xfrm>
            <a:off x="1343732" y="4328234"/>
            <a:ext cx="298480" cy="338554"/>
          </a:xfrm>
          <a:prstGeom prst="rect">
            <a:avLst/>
          </a:prstGeom>
          <a:noFill/>
        </p:spPr>
        <p:txBody>
          <a:bodyPr wrap="none" rtlCol="0">
            <a:spAutoFit/>
          </a:bodyPr>
          <a:lstStyle/>
          <a:p>
            <a:r>
              <a:rPr lang="en-US" sz="1600" dirty="0"/>
              <a:t>1</a:t>
            </a:r>
          </a:p>
        </p:txBody>
      </p:sp>
      <p:cxnSp>
        <p:nvCxnSpPr>
          <p:cNvPr id="60" name="直線接點 59">
            <a:extLst>
              <a:ext uri="{FF2B5EF4-FFF2-40B4-BE49-F238E27FC236}">
                <a16:creationId xmlns:a16="http://schemas.microsoft.com/office/drawing/2014/main" id="{9228AC7F-9A5C-517F-CFAA-1111FC390191}"/>
              </a:ext>
            </a:extLst>
          </p:cNvPr>
          <p:cNvCxnSpPr>
            <a:cxnSpLocks/>
          </p:cNvCxnSpPr>
          <p:nvPr/>
        </p:nvCxnSpPr>
        <p:spPr>
          <a:xfrm flipH="1" flipV="1">
            <a:off x="2135870" y="3997897"/>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61" name="文字方塊 60">
            <a:extLst>
              <a:ext uri="{FF2B5EF4-FFF2-40B4-BE49-F238E27FC236}">
                <a16:creationId xmlns:a16="http://schemas.microsoft.com/office/drawing/2014/main" id="{168E3617-7F18-20BE-E932-2C7F2D972A44}"/>
              </a:ext>
            </a:extLst>
          </p:cNvPr>
          <p:cNvSpPr txBox="1"/>
          <p:nvPr/>
        </p:nvSpPr>
        <p:spPr>
          <a:xfrm>
            <a:off x="1773650" y="3840577"/>
            <a:ext cx="298480" cy="338554"/>
          </a:xfrm>
          <a:prstGeom prst="rect">
            <a:avLst/>
          </a:prstGeom>
          <a:noFill/>
        </p:spPr>
        <p:txBody>
          <a:bodyPr wrap="none" rtlCol="0">
            <a:spAutoFit/>
          </a:bodyPr>
          <a:lstStyle/>
          <a:p>
            <a:r>
              <a:rPr lang="en-US" sz="1600" dirty="0"/>
              <a:t>4</a:t>
            </a: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5870273" y="5900381"/>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1</a:t>
            </a:r>
            <a:r>
              <a:rPr lang="en-US" altLang="zh-CN" sz="1800" b="1" dirty="0">
                <a:latin typeface="STFangsong" panose="02010600040101010101" pitchFamily="2" charset="-122"/>
                <a:ea typeface="STFangsong" panose="02010600040101010101" pitchFamily="2" charset="-122"/>
              </a:rPr>
              <a:t> </a:t>
            </a:r>
            <a:r>
              <a:rPr lang="zh-CN" altLang="en-US" b="1" dirty="0">
                <a:latin typeface="STFangsong" panose="02010600040101010101" pitchFamily="2" charset="-122"/>
                <a:ea typeface="STFangsong" panose="02010600040101010101" pitchFamily="2" charset="-122"/>
              </a:rPr>
              <a:t>系統運作示意圖</a:t>
            </a:r>
            <a:endParaRPr lang="zh-TW" altLang="en-US" sz="1800" b="1" dirty="0">
              <a:latin typeface="STFangsong" panose="02010600040101010101" pitchFamily="2" charset="-122"/>
              <a:ea typeface="STFangsong" panose="02010600040101010101" pitchFamily="2" charset="-122"/>
            </a:endParaRPr>
          </a:p>
        </p:txBody>
      </p:sp>
      <p:pic>
        <p:nvPicPr>
          <p:cNvPr id="17408" name="圖片 17407">
            <a:extLst>
              <a:ext uri="{FF2B5EF4-FFF2-40B4-BE49-F238E27FC236}">
                <a16:creationId xmlns:a16="http://schemas.microsoft.com/office/drawing/2014/main" id="{B53CF05A-AEFC-42DA-ECFF-8A55836FA187}"/>
              </a:ext>
            </a:extLst>
          </p:cNvPr>
          <p:cNvPicPr>
            <a:picLocks noChangeAspect="1"/>
          </p:cNvPicPr>
          <p:nvPr/>
        </p:nvPicPr>
        <p:blipFill>
          <a:blip r:embed="rId4"/>
          <a:stretch>
            <a:fillRect/>
          </a:stretch>
        </p:blipFill>
        <p:spPr>
          <a:xfrm flipH="1">
            <a:off x="6606877" y="4243588"/>
            <a:ext cx="436661" cy="783217"/>
          </a:xfrm>
          <a:prstGeom prst="rect">
            <a:avLst/>
          </a:prstGeom>
        </p:spPr>
      </p:pic>
      <p:pic>
        <p:nvPicPr>
          <p:cNvPr id="17414" name="圖片 17413">
            <a:extLst>
              <a:ext uri="{FF2B5EF4-FFF2-40B4-BE49-F238E27FC236}">
                <a16:creationId xmlns:a16="http://schemas.microsoft.com/office/drawing/2014/main" id="{5E118762-098F-AB8E-24C2-5947E9FF6F98}"/>
              </a:ext>
            </a:extLst>
          </p:cNvPr>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6321152" y="4291515"/>
            <a:ext cx="364675" cy="417912"/>
          </a:xfrm>
          <a:prstGeom prst="rect">
            <a:avLst/>
          </a:prstGeom>
        </p:spPr>
      </p:pic>
      <p:cxnSp>
        <p:nvCxnSpPr>
          <p:cNvPr id="17415" name="直線接點 17414">
            <a:extLst>
              <a:ext uri="{FF2B5EF4-FFF2-40B4-BE49-F238E27FC236}">
                <a16:creationId xmlns:a16="http://schemas.microsoft.com/office/drawing/2014/main" id="{85AA1A52-2435-6BE5-64CC-15696CB6AB3F}"/>
              </a:ext>
            </a:extLst>
          </p:cNvPr>
          <p:cNvCxnSpPr>
            <a:cxnSpLocks/>
          </p:cNvCxnSpPr>
          <p:nvPr/>
        </p:nvCxnSpPr>
        <p:spPr>
          <a:xfrm flipH="1">
            <a:off x="6606877" y="4045089"/>
            <a:ext cx="362347" cy="299316"/>
          </a:xfrm>
          <a:prstGeom prst="line">
            <a:avLst/>
          </a:prstGeom>
        </p:spPr>
        <p:style>
          <a:lnRef idx="1">
            <a:schemeClr val="dk1"/>
          </a:lnRef>
          <a:fillRef idx="0">
            <a:schemeClr val="dk1"/>
          </a:fillRef>
          <a:effectRef idx="0">
            <a:schemeClr val="dk1"/>
          </a:effectRef>
          <a:fontRef idx="minor">
            <a:schemeClr val="tx1"/>
          </a:fontRef>
        </p:style>
      </p:cxnSp>
      <p:sp>
        <p:nvSpPr>
          <p:cNvPr id="17416" name="文字方塊 17415">
            <a:extLst>
              <a:ext uri="{FF2B5EF4-FFF2-40B4-BE49-F238E27FC236}">
                <a16:creationId xmlns:a16="http://schemas.microsoft.com/office/drawing/2014/main" id="{7F1366A4-83C1-D999-3AB7-9D589E7E9103}"/>
              </a:ext>
            </a:extLst>
          </p:cNvPr>
          <p:cNvSpPr txBox="1"/>
          <p:nvPr/>
        </p:nvSpPr>
        <p:spPr>
          <a:xfrm>
            <a:off x="6956469" y="3788386"/>
            <a:ext cx="298480" cy="338554"/>
          </a:xfrm>
          <a:prstGeom prst="rect">
            <a:avLst/>
          </a:prstGeom>
          <a:noFill/>
        </p:spPr>
        <p:txBody>
          <a:bodyPr wrap="none" rtlCol="0">
            <a:spAutoFit/>
          </a:bodyPr>
          <a:lstStyle/>
          <a:p>
            <a:r>
              <a:rPr lang="en-US" sz="1600" dirty="0"/>
              <a:t>5</a:t>
            </a:r>
          </a:p>
        </p:txBody>
      </p:sp>
      <p:cxnSp>
        <p:nvCxnSpPr>
          <p:cNvPr id="17418" name="直線接點 17417">
            <a:extLst>
              <a:ext uri="{FF2B5EF4-FFF2-40B4-BE49-F238E27FC236}">
                <a16:creationId xmlns:a16="http://schemas.microsoft.com/office/drawing/2014/main" id="{38645A98-42DD-F113-7AC4-1D922B73EE9B}"/>
              </a:ext>
            </a:extLst>
          </p:cNvPr>
          <p:cNvCxnSpPr>
            <a:cxnSpLocks/>
          </p:cNvCxnSpPr>
          <p:nvPr/>
        </p:nvCxnSpPr>
        <p:spPr>
          <a:xfrm flipH="1" flipV="1">
            <a:off x="3944888" y="3417218"/>
            <a:ext cx="2269212" cy="9697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20" name="直線接點 17419">
            <a:extLst>
              <a:ext uri="{FF2B5EF4-FFF2-40B4-BE49-F238E27FC236}">
                <a16:creationId xmlns:a16="http://schemas.microsoft.com/office/drawing/2014/main" id="{BC42EA43-173E-FCA7-020E-FE7140B2A3A6}"/>
              </a:ext>
            </a:extLst>
          </p:cNvPr>
          <p:cNvCxnSpPr>
            <a:cxnSpLocks/>
          </p:cNvCxnSpPr>
          <p:nvPr/>
        </p:nvCxnSpPr>
        <p:spPr>
          <a:xfrm flipH="1">
            <a:off x="5089300" y="3417218"/>
            <a:ext cx="479181" cy="395826"/>
          </a:xfrm>
          <a:prstGeom prst="line">
            <a:avLst/>
          </a:prstGeom>
        </p:spPr>
        <p:style>
          <a:lnRef idx="1">
            <a:schemeClr val="dk1"/>
          </a:lnRef>
          <a:fillRef idx="0">
            <a:schemeClr val="dk1"/>
          </a:fillRef>
          <a:effectRef idx="0">
            <a:schemeClr val="dk1"/>
          </a:effectRef>
          <a:fontRef idx="minor">
            <a:schemeClr val="tx1"/>
          </a:fontRef>
        </p:style>
      </p:cxnSp>
      <p:sp>
        <p:nvSpPr>
          <p:cNvPr id="17421" name="文字方塊 17420">
            <a:extLst>
              <a:ext uri="{FF2B5EF4-FFF2-40B4-BE49-F238E27FC236}">
                <a16:creationId xmlns:a16="http://schemas.microsoft.com/office/drawing/2014/main" id="{943790D0-9650-7553-2AD1-E0FD09D3B4BF}"/>
              </a:ext>
            </a:extLst>
          </p:cNvPr>
          <p:cNvSpPr txBox="1"/>
          <p:nvPr/>
        </p:nvSpPr>
        <p:spPr>
          <a:xfrm>
            <a:off x="5514909" y="3182240"/>
            <a:ext cx="298480" cy="338554"/>
          </a:xfrm>
          <a:prstGeom prst="rect">
            <a:avLst/>
          </a:prstGeom>
          <a:noFill/>
        </p:spPr>
        <p:txBody>
          <a:bodyPr wrap="none" rtlCol="0">
            <a:spAutoFit/>
          </a:bodyPr>
          <a:lstStyle/>
          <a:p>
            <a:r>
              <a:rPr lang="en-US" sz="1600" dirty="0"/>
              <a:t>6</a:t>
            </a:r>
          </a:p>
        </p:txBody>
      </p:sp>
      <p:sp>
        <p:nvSpPr>
          <p:cNvPr id="3" name="手繪多邊形: 圖案 2">
            <a:extLst>
              <a:ext uri="{FF2B5EF4-FFF2-40B4-BE49-F238E27FC236}">
                <a16:creationId xmlns:a16="http://schemas.microsoft.com/office/drawing/2014/main" id="{1682085F-846C-E2D3-6D6D-045716347B92}"/>
              </a:ext>
            </a:extLst>
          </p:cNvPr>
          <p:cNvSpPr/>
          <p:nvPr/>
        </p:nvSpPr>
        <p:spPr>
          <a:xfrm>
            <a:off x="4859325" y="4952512"/>
            <a:ext cx="3428504" cy="787079"/>
          </a:xfrm>
          <a:custGeom>
            <a:avLst/>
            <a:gdLst>
              <a:gd name="connsiteX0" fmla="*/ 2488557 w 2488557"/>
              <a:gd name="connsiteY0" fmla="*/ 0 h 787079"/>
              <a:gd name="connsiteX1" fmla="*/ 1059084 w 2488557"/>
              <a:gd name="connsiteY1" fmla="*/ 144684 h 787079"/>
              <a:gd name="connsiteX2" fmla="*/ 0 w 2488557"/>
              <a:gd name="connsiteY2" fmla="*/ 787079 h 787079"/>
            </a:gdLst>
            <a:ahLst/>
            <a:cxnLst>
              <a:cxn ang="0">
                <a:pos x="connsiteX0" y="connsiteY0"/>
              </a:cxn>
              <a:cxn ang="0">
                <a:pos x="connsiteX1" y="connsiteY1"/>
              </a:cxn>
              <a:cxn ang="0">
                <a:pos x="connsiteX2" y="connsiteY2"/>
              </a:cxn>
            </a:cxnLst>
            <a:rect l="l" t="t" r="r" b="b"/>
            <a:pathLst>
              <a:path w="2488557" h="787079">
                <a:moveTo>
                  <a:pt x="2488557" y="0"/>
                </a:moveTo>
                <a:cubicBezTo>
                  <a:pt x="1981200" y="6752"/>
                  <a:pt x="1473843" y="13504"/>
                  <a:pt x="1059084" y="144684"/>
                </a:cubicBezTo>
                <a:cubicBezTo>
                  <a:pt x="644325" y="275864"/>
                  <a:pt x="322162" y="531471"/>
                  <a:pt x="0" y="7870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AD74BC0B-F572-8F68-E902-19906D6E2001}"/>
              </a:ext>
            </a:extLst>
          </p:cNvPr>
          <p:cNvCxnSpPr>
            <a:cxnSpLocks/>
          </p:cNvCxnSpPr>
          <p:nvPr/>
        </p:nvCxnSpPr>
        <p:spPr>
          <a:xfrm flipH="1" flipV="1">
            <a:off x="3587177" y="3788386"/>
            <a:ext cx="147561" cy="5947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3E6FEE4D-F6B3-E76E-5E03-585EA4093CBF}"/>
              </a:ext>
            </a:extLst>
          </p:cNvPr>
          <p:cNvCxnSpPr>
            <a:cxnSpLocks/>
          </p:cNvCxnSpPr>
          <p:nvPr/>
        </p:nvCxnSpPr>
        <p:spPr>
          <a:xfrm flipH="1" flipV="1">
            <a:off x="3625666" y="3763691"/>
            <a:ext cx="136271" cy="62706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FCBBB7F0-12D3-1AB4-A7D2-B5B633810349}"/>
              </a:ext>
            </a:extLst>
          </p:cNvPr>
          <p:cNvCxnSpPr>
            <a:cxnSpLocks/>
          </p:cNvCxnSpPr>
          <p:nvPr/>
        </p:nvCxnSpPr>
        <p:spPr>
          <a:xfrm flipH="1" flipV="1">
            <a:off x="3659163" y="3727355"/>
            <a:ext cx="132185" cy="66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1FE34F81-1B5E-E8B1-B2B1-4953A9C1023C}"/>
              </a:ext>
            </a:extLst>
          </p:cNvPr>
          <p:cNvCxnSpPr>
            <a:cxnSpLocks/>
            <a:stCxn id="45" idx="3"/>
          </p:cNvCxnSpPr>
          <p:nvPr/>
        </p:nvCxnSpPr>
        <p:spPr>
          <a:xfrm flipV="1">
            <a:off x="2733794" y="4717650"/>
            <a:ext cx="1100573" cy="1041721"/>
          </a:xfrm>
          <a:prstGeom prst="line">
            <a:avLst/>
          </a:prstGeom>
        </p:spPr>
        <p:style>
          <a:lnRef idx="1">
            <a:schemeClr val="dk1"/>
          </a:lnRef>
          <a:fillRef idx="0">
            <a:schemeClr val="dk1"/>
          </a:fillRef>
          <a:effectRef idx="0">
            <a:schemeClr val="dk1"/>
          </a:effectRef>
          <a:fontRef idx="minor">
            <a:schemeClr val="tx1"/>
          </a:fontRef>
        </p:style>
      </p:cxnSp>
      <p:sp>
        <p:nvSpPr>
          <p:cNvPr id="43" name="文字方塊 42">
            <a:extLst>
              <a:ext uri="{FF2B5EF4-FFF2-40B4-BE49-F238E27FC236}">
                <a16:creationId xmlns:a16="http://schemas.microsoft.com/office/drawing/2014/main" id="{1B85B261-37EB-E46A-446C-8A67B252F66B}"/>
              </a:ext>
            </a:extLst>
          </p:cNvPr>
          <p:cNvSpPr txBox="1"/>
          <p:nvPr/>
        </p:nvSpPr>
        <p:spPr>
          <a:xfrm>
            <a:off x="5028395" y="4528831"/>
            <a:ext cx="298480" cy="338554"/>
          </a:xfrm>
          <a:prstGeom prst="rect">
            <a:avLst/>
          </a:prstGeom>
          <a:noFill/>
        </p:spPr>
        <p:txBody>
          <a:bodyPr wrap="none" rtlCol="0">
            <a:spAutoFit/>
          </a:bodyPr>
          <a:lstStyle/>
          <a:p>
            <a:r>
              <a:rPr lang="en-US" sz="1600" dirty="0"/>
              <a:t>8</a:t>
            </a:r>
          </a:p>
        </p:txBody>
      </p:sp>
      <p:sp>
        <p:nvSpPr>
          <p:cNvPr id="45" name="文字方塊 44">
            <a:extLst>
              <a:ext uri="{FF2B5EF4-FFF2-40B4-BE49-F238E27FC236}">
                <a16:creationId xmlns:a16="http://schemas.microsoft.com/office/drawing/2014/main" id="{B523DEF3-D7FD-0227-0808-03B7BBCE5045}"/>
              </a:ext>
            </a:extLst>
          </p:cNvPr>
          <p:cNvSpPr txBox="1"/>
          <p:nvPr/>
        </p:nvSpPr>
        <p:spPr>
          <a:xfrm>
            <a:off x="2435314" y="5590094"/>
            <a:ext cx="298480" cy="338554"/>
          </a:xfrm>
          <a:prstGeom prst="rect">
            <a:avLst/>
          </a:prstGeom>
          <a:noFill/>
        </p:spPr>
        <p:txBody>
          <a:bodyPr wrap="none" rtlCol="0">
            <a:spAutoFit/>
          </a:bodyPr>
          <a:lstStyle/>
          <a:p>
            <a:r>
              <a:rPr lang="en-US" sz="1600" dirty="0"/>
              <a:t>7</a:t>
            </a:r>
          </a:p>
        </p:txBody>
      </p:sp>
      <p:cxnSp>
        <p:nvCxnSpPr>
          <p:cNvPr id="47" name="直線接點 46">
            <a:extLst>
              <a:ext uri="{FF2B5EF4-FFF2-40B4-BE49-F238E27FC236}">
                <a16:creationId xmlns:a16="http://schemas.microsoft.com/office/drawing/2014/main" id="{E9F6311F-FD2C-4A72-2D1B-C79F3C32D7A7}"/>
              </a:ext>
            </a:extLst>
          </p:cNvPr>
          <p:cNvCxnSpPr>
            <a:cxnSpLocks/>
            <a:stCxn id="43" idx="1"/>
          </p:cNvCxnSpPr>
          <p:nvPr/>
        </p:nvCxnSpPr>
        <p:spPr>
          <a:xfrm flipH="1" flipV="1">
            <a:off x="3812686" y="4033616"/>
            <a:ext cx="1215709" cy="6644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235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3950169" y="6547587"/>
            <a:ext cx="58721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14</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2" name="群組 1">
            <a:extLst>
              <a:ext uri="{FF2B5EF4-FFF2-40B4-BE49-F238E27FC236}">
                <a16:creationId xmlns:a16="http://schemas.microsoft.com/office/drawing/2014/main" id="{AFB22A11-C405-7915-F0CF-22FD38865AAE}"/>
              </a:ext>
            </a:extLst>
          </p:cNvPr>
          <p:cNvGrpSpPr/>
          <p:nvPr/>
        </p:nvGrpSpPr>
        <p:grpSpPr>
          <a:xfrm>
            <a:off x="5604149" y="4966200"/>
            <a:ext cx="2698343" cy="980510"/>
            <a:chOff x="5889106" y="2636912"/>
            <a:chExt cx="2698343" cy="980510"/>
          </a:xfrm>
        </p:grpSpPr>
        <p:sp>
          <p:nvSpPr>
            <p:cNvPr id="3" name="矩形 2">
              <a:extLst>
                <a:ext uri="{FF2B5EF4-FFF2-40B4-BE49-F238E27FC236}">
                  <a16:creationId xmlns:a16="http://schemas.microsoft.com/office/drawing/2014/main" id="{842033D4-6A1B-6146-6773-59C238C46024}"/>
                </a:ext>
              </a:extLst>
            </p:cNvPr>
            <p:cNvSpPr/>
            <p:nvPr/>
          </p:nvSpPr>
          <p:spPr>
            <a:xfrm rot="16200000">
              <a:off x="6948303" y="2683674"/>
              <a:ext cx="124944"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013FC60F-3F3A-0EDF-0519-4FB06170B4F1}"/>
                </a:ext>
              </a:extLst>
            </p:cNvPr>
            <p:cNvSpPr/>
            <p:nvPr/>
          </p:nvSpPr>
          <p:spPr>
            <a:xfrm rot="16200000">
              <a:off x="6470715" y="2570448"/>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31557DC-A95C-4D93-A1DF-DEDE75BB6C29}"/>
                </a:ext>
              </a:extLst>
            </p:cNvPr>
            <p:cNvSpPr/>
            <p:nvPr/>
          </p:nvSpPr>
          <p:spPr>
            <a:xfrm rot="16200000">
              <a:off x="8368517" y="2890113"/>
              <a:ext cx="72733"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E145BA26-1B73-93D7-5A2C-17F8403B1343}"/>
                </a:ext>
              </a:extLst>
            </p:cNvPr>
            <p:cNvSpPr/>
            <p:nvPr/>
          </p:nvSpPr>
          <p:spPr>
            <a:xfrm rot="16200000">
              <a:off x="7960398" y="2627472"/>
              <a:ext cx="145480" cy="110862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a:extLst>
                <a:ext uri="{FF2B5EF4-FFF2-40B4-BE49-F238E27FC236}">
                  <a16:creationId xmlns:a16="http://schemas.microsoft.com/office/drawing/2014/main" id="{2B08A244-C342-8259-1553-F8C1F7855B06}"/>
                </a:ext>
              </a:extLst>
            </p:cNvPr>
            <p:cNvSpPr/>
            <p:nvPr/>
          </p:nvSpPr>
          <p:spPr>
            <a:xfrm>
              <a:off x="7480991" y="289162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AED54E53-A7A6-66C5-1F06-B1EB1A792093}"/>
                </a:ext>
              </a:extLst>
            </p:cNvPr>
            <p:cNvSpPr/>
            <p:nvPr/>
          </p:nvSpPr>
          <p:spPr>
            <a:xfrm rot="16200000">
              <a:off x="6621786" y="3048223"/>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F0854D67-F946-05F6-639F-5DA319466868}"/>
                </a:ext>
              </a:extLst>
            </p:cNvPr>
            <p:cNvSpPr/>
            <p:nvPr/>
          </p:nvSpPr>
          <p:spPr>
            <a:xfrm rot="16200000">
              <a:off x="6417255" y="3055855"/>
              <a:ext cx="338138"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57363B7F-1A2F-A84F-7170-8C206103E69A}"/>
                </a:ext>
              </a:extLst>
            </p:cNvPr>
            <p:cNvSpPr/>
            <p:nvPr/>
          </p:nvSpPr>
          <p:spPr>
            <a:xfrm rot="16200000">
              <a:off x="5841858" y="3301771"/>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線接點 10">
              <a:extLst>
                <a:ext uri="{FF2B5EF4-FFF2-40B4-BE49-F238E27FC236}">
                  <a16:creationId xmlns:a16="http://schemas.microsoft.com/office/drawing/2014/main" id="{2BF1971E-B521-542D-5B55-809E7BC1FB7B}"/>
                </a:ext>
              </a:extLst>
            </p:cNvPr>
            <p:cNvCxnSpPr>
              <a:cxnSpLocks/>
              <a:endCxn id="3" idx="2"/>
            </p:cNvCxnSpPr>
            <p:nvPr/>
          </p:nvCxnSpPr>
          <p:spPr>
            <a:xfrm flipV="1">
              <a:off x="6650735" y="3007710"/>
              <a:ext cx="684076" cy="609712"/>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A8D46227-76FD-A95A-E95D-CED8F3ADF085}"/>
                </a:ext>
              </a:extLst>
            </p:cNvPr>
            <p:cNvCxnSpPr>
              <a:cxnSpLocks/>
              <a:stCxn id="3" idx="0"/>
            </p:cNvCxnSpPr>
            <p:nvPr/>
          </p:nvCxnSpPr>
          <p:spPr>
            <a:xfrm>
              <a:off x="6686739" y="3007710"/>
              <a:ext cx="684075" cy="601690"/>
            </a:xfrm>
            <a:prstGeom prst="line">
              <a:avLst/>
            </a:prstGeom>
            <a:ln w="38100"/>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1CB9D829-CC89-02DF-61CD-855662975B29}"/>
                </a:ext>
              </a:extLst>
            </p:cNvPr>
            <p:cNvSpPr/>
            <p:nvPr/>
          </p:nvSpPr>
          <p:spPr>
            <a:xfrm rot="16200000">
              <a:off x="8225373" y="2673567"/>
              <a:ext cx="398729"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a:extLst>
                <a:ext uri="{FF2B5EF4-FFF2-40B4-BE49-F238E27FC236}">
                  <a16:creationId xmlns:a16="http://schemas.microsoft.com/office/drawing/2014/main" id="{B1BA1682-FDC1-728B-3F29-F925026FD237}"/>
                </a:ext>
              </a:extLst>
            </p:cNvPr>
            <p:cNvSpPr/>
            <p:nvPr/>
          </p:nvSpPr>
          <p:spPr>
            <a:xfrm>
              <a:off x="6216025" y="275504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號: 圓形 14">
              <a:extLst>
                <a:ext uri="{FF2B5EF4-FFF2-40B4-BE49-F238E27FC236}">
                  <a16:creationId xmlns:a16="http://schemas.microsoft.com/office/drawing/2014/main" id="{1A94800E-01CC-3299-5B72-81797C8F962B}"/>
                </a:ext>
              </a:extLst>
            </p:cNvPr>
            <p:cNvSpPr/>
            <p:nvPr/>
          </p:nvSpPr>
          <p:spPr>
            <a:xfrm rot="11437534">
              <a:off x="6300132" y="2796430"/>
              <a:ext cx="432048" cy="432048"/>
            </a:xfrm>
            <a:prstGeom prst="circularArrow">
              <a:avLst>
                <a:gd name="adj1" fmla="val 8381"/>
                <a:gd name="adj2" fmla="val 1078693"/>
                <a:gd name="adj3" fmla="val 20903261"/>
                <a:gd name="adj4" fmla="val 16279294"/>
                <a:gd name="adj5" fmla="val 12500"/>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矩形 15">
              <a:extLst>
                <a:ext uri="{FF2B5EF4-FFF2-40B4-BE49-F238E27FC236}">
                  <a16:creationId xmlns:a16="http://schemas.microsoft.com/office/drawing/2014/main" id="{5EA6F09E-1186-95F5-69CC-044670510496}"/>
                </a:ext>
              </a:extLst>
            </p:cNvPr>
            <p:cNvSpPr/>
            <p:nvPr/>
          </p:nvSpPr>
          <p:spPr>
            <a:xfrm rot="16200000">
              <a:off x="7738345" y="3123077"/>
              <a:ext cx="217173"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圓角 16">
              <a:extLst>
                <a:ext uri="{FF2B5EF4-FFF2-40B4-BE49-F238E27FC236}">
                  <a16:creationId xmlns:a16="http://schemas.microsoft.com/office/drawing/2014/main" id="{677F95D0-23C0-DE93-88B2-A92A55F21A04}"/>
                </a:ext>
              </a:extLst>
            </p:cNvPr>
            <p:cNvSpPr/>
            <p:nvPr/>
          </p:nvSpPr>
          <p:spPr>
            <a:xfrm>
              <a:off x="6052148" y="3145936"/>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文字方塊 37">
            <a:extLst>
              <a:ext uri="{FF2B5EF4-FFF2-40B4-BE49-F238E27FC236}">
                <a16:creationId xmlns:a16="http://schemas.microsoft.com/office/drawing/2014/main" id="{04C44AE0-48D1-98A5-C5DF-BD4D0547B99C}"/>
              </a:ext>
            </a:extLst>
          </p:cNvPr>
          <p:cNvSpPr txBox="1"/>
          <p:nvPr/>
        </p:nvSpPr>
        <p:spPr>
          <a:xfrm>
            <a:off x="5413167" y="6120719"/>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sz="1800" b="1" dirty="0">
                <a:latin typeface="STFangsong" panose="02010600040101010101" pitchFamily="2" charset="-122"/>
                <a:ea typeface="STFangsong" panose="02010600040101010101" pitchFamily="2" charset="-122"/>
              </a:rPr>
              <a:t>2 </a:t>
            </a:r>
            <a:r>
              <a:rPr lang="zh-CN" altLang="en-US" sz="1800" b="1" dirty="0">
                <a:latin typeface="STFangsong" panose="02010600040101010101" pitchFamily="2" charset="-122"/>
                <a:ea typeface="STFangsong" panose="02010600040101010101" pitchFamily="2" charset="-122"/>
              </a:rPr>
              <a:t>一次性紙板</a:t>
            </a:r>
            <a:r>
              <a:rPr lang="en-US" altLang="zh-CN" sz="1800" b="1" dirty="0">
                <a:latin typeface="STFangsong" panose="02010600040101010101" pitchFamily="2" charset="-122"/>
                <a:ea typeface="STFangsong" panose="02010600040101010101" pitchFamily="2" charset="-122"/>
              </a:rPr>
              <a:t>VTOL</a:t>
            </a:r>
            <a:r>
              <a:rPr lang="zh-CN" altLang="en-US" sz="1800" b="1" dirty="0">
                <a:latin typeface="STFangsong" panose="02010600040101010101" pitchFamily="2" charset="-122"/>
                <a:ea typeface="STFangsong" panose="02010600040101010101" pitchFamily="2" charset="-122"/>
              </a:rPr>
              <a:t>無人機</a:t>
            </a:r>
            <a:endParaRPr lang="zh-TW" altLang="en-US" sz="1800" b="1" dirty="0">
              <a:latin typeface="STFangsong" panose="02010600040101010101" pitchFamily="2" charset="-122"/>
              <a:ea typeface="STFangsong" panose="02010600040101010101" pitchFamily="2" charset="-122"/>
            </a:endParaRPr>
          </a:p>
        </p:txBody>
      </p:sp>
      <p:sp>
        <p:nvSpPr>
          <p:cNvPr id="17415" name="文字方塊 17414">
            <a:extLst>
              <a:ext uri="{FF2B5EF4-FFF2-40B4-BE49-F238E27FC236}">
                <a16:creationId xmlns:a16="http://schemas.microsoft.com/office/drawing/2014/main" id="{6B12E3F2-88F2-DDE2-E9F7-B3EE2854106E}"/>
              </a:ext>
            </a:extLst>
          </p:cNvPr>
          <p:cNvSpPr txBox="1"/>
          <p:nvPr/>
        </p:nvSpPr>
        <p:spPr>
          <a:xfrm>
            <a:off x="5994155" y="1719134"/>
            <a:ext cx="2153280" cy="3046988"/>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紙板機體</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紙板主翼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紙板尾翼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紙板方向舵</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紙板機艙 </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左右發動機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升降發動機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9 </a:t>
            </a:r>
            <a:r>
              <a:rPr lang="zh-CN" altLang="en-US" sz="1600" dirty="0">
                <a:latin typeface="STFangsong" panose="02010600040101010101" pitchFamily="2" charset="-122"/>
                <a:ea typeface="STFangsong" panose="02010600040101010101" pitchFamily="2" charset="-122"/>
              </a:rPr>
              <a:t>橡皮筋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10 </a:t>
            </a:r>
            <a:r>
              <a:rPr lang="zh-CN" altLang="en-US" sz="1600" dirty="0">
                <a:latin typeface="STFangsong" panose="02010600040101010101" pitchFamily="2" charset="-122"/>
                <a:ea typeface="STFangsong" panose="02010600040101010101" pitchFamily="2" charset="-122"/>
              </a:rPr>
              <a:t>鋰一元電池</a:t>
            </a:r>
            <a:endParaRPr lang="en-US" altLang="zh-TW"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11 </a:t>
            </a:r>
            <a:r>
              <a:rPr lang="zh-CN" altLang="en-US" sz="1600" dirty="0">
                <a:latin typeface="STFangsong" panose="02010600040101010101" pitchFamily="2" charset="-122"/>
                <a:ea typeface="STFangsong" panose="02010600040101010101" pitchFamily="2" charset="-122"/>
              </a:rPr>
              <a:t>視覺攝像頭</a:t>
            </a:r>
            <a:r>
              <a:rPr lang="en-US" altLang="zh-TW" sz="1600" dirty="0">
                <a:latin typeface="STFangsong" panose="02010600040101010101" pitchFamily="2" charset="-122"/>
                <a:ea typeface="STFangsong" panose="02010600040101010101" pitchFamily="2" charset="-122"/>
              </a:rPr>
              <a:t> </a:t>
            </a:r>
          </a:p>
          <a:p>
            <a:pPr eaLnBrk="1" hangingPunct="1"/>
            <a:r>
              <a:rPr lang="en-US" altLang="zh-TW" sz="1600" dirty="0">
                <a:latin typeface="STFangsong" panose="02010600040101010101" pitchFamily="2" charset="-122"/>
                <a:ea typeface="STFangsong" panose="02010600040101010101" pitchFamily="2" charset="-122"/>
              </a:rPr>
              <a:t>12 </a:t>
            </a:r>
            <a:r>
              <a:rPr lang="zh-CN" altLang="en-US" sz="1600" dirty="0">
                <a:latin typeface="STFangsong" panose="02010600040101010101" pitchFamily="2" charset="-122"/>
                <a:ea typeface="STFangsong" panose="02010600040101010101" pitchFamily="2" charset="-122"/>
              </a:rPr>
              <a:t>紅外廣角攝像頭</a:t>
            </a:r>
            <a:endParaRPr lang="zh-TW" altLang="en-US" sz="1600" dirty="0">
              <a:latin typeface="STFangsong" panose="02010600040101010101" pitchFamily="2" charset="-122"/>
              <a:ea typeface="STFangsong" panose="02010600040101010101" pitchFamily="2" charset="-122"/>
            </a:endParaRPr>
          </a:p>
        </p:txBody>
      </p:sp>
      <p:grpSp>
        <p:nvGrpSpPr>
          <p:cNvPr id="17464" name="群組 17463">
            <a:extLst>
              <a:ext uri="{FF2B5EF4-FFF2-40B4-BE49-F238E27FC236}">
                <a16:creationId xmlns:a16="http://schemas.microsoft.com/office/drawing/2014/main" id="{FB1FD843-4125-251C-F9D1-64AA80ABB0AD}"/>
              </a:ext>
            </a:extLst>
          </p:cNvPr>
          <p:cNvGrpSpPr/>
          <p:nvPr/>
        </p:nvGrpSpPr>
        <p:grpSpPr>
          <a:xfrm>
            <a:off x="169375" y="1844824"/>
            <a:ext cx="5017164" cy="4621315"/>
            <a:chOff x="423863" y="1673610"/>
            <a:chExt cx="5017164" cy="4621315"/>
          </a:xfrm>
        </p:grpSpPr>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21" name="矩形 20">
              <a:extLst>
                <a:ext uri="{FF2B5EF4-FFF2-40B4-BE49-F238E27FC236}">
                  <a16:creationId xmlns:a16="http://schemas.microsoft.com/office/drawing/2014/main" id="{344F79CE-B511-73D2-61C4-4AA62AD8855C}"/>
                </a:ext>
              </a:extLst>
            </p:cNvPr>
            <p:cNvSpPr/>
            <p:nvPr/>
          </p:nvSpPr>
          <p:spPr>
            <a:xfrm rot="16200000">
              <a:off x="929720" y="3613031"/>
              <a:ext cx="4032448"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00D754-9994-F0F4-CDEA-4299695CED6A}"/>
                </a:ext>
              </a:extLst>
            </p:cNvPr>
            <p:cNvSpPr/>
            <p:nvPr/>
          </p:nvSpPr>
          <p:spPr>
            <a:xfrm rot="16200000">
              <a:off x="3761792" y="3754504"/>
              <a:ext cx="1152128"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90506E0E-68FA-44CC-4884-B0677D88A4E2}"/>
                </a:ext>
              </a:extLst>
            </p:cNvPr>
            <p:cNvSpPr/>
            <p:nvPr/>
          </p:nvSpPr>
          <p:spPr>
            <a:xfrm rot="16200000">
              <a:off x="3712635" y="3566419"/>
              <a:ext cx="144016" cy="74129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a:extLst>
                <a:ext uri="{FF2B5EF4-FFF2-40B4-BE49-F238E27FC236}">
                  <a16:creationId xmlns:a16="http://schemas.microsoft.com/office/drawing/2014/main" id="{44BD0D5A-8C4A-6DD7-9F1F-99B567614DAA}"/>
                </a:ext>
              </a:extLst>
            </p:cNvPr>
            <p:cNvSpPr/>
            <p:nvPr/>
          </p:nvSpPr>
          <p:spPr>
            <a:xfrm rot="16200000">
              <a:off x="2108303" y="2730934"/>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橢圓 25">
              <a:extLst>
                <a:ext uri="{FF2B5EF4-FFF2-40B4-BE49-F238E27FC236}">
                  <a16:creationId xmlns:a16="http://schemas.microsoft.com/office/drawing/2014/main" id="{0468E114-259D-592B-EE29-409DBA37437F}"/>
                </a:ext>
              </a:extLst>
            </p:cNvPr>
            <p:cNvSpPr/>
            <p:nvPr/>
          </p:nvSpPr>
          <p:spPr>
            <a:xfrm rot="16200000">
              <a:off x="2129394" y="499918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37D8F6E-F371-249D-4F81-723DDD6CC1BF}"/>
                </a:ext>
              </a:extLst>
            </p:cNvPr>
            <p:cNvSpPr/>
            <p:nvPr/>
          </p:nvSpPr>
          <p:spPr>
            <a:xfrm rot="16200000">
              <a:off x="2556955" y="2694930"/>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6BEE2439-23CD-919F-B7B9-EEB711EDCFAC}"/>
                </a:ext>
              </a:extLst>
            </p:cNvPr>
            <p:cNvSpPr/>
            <p:nvPr/>
          </p:nvSpPr>
          <p:spPr>
            <a:xfrm rot="16200000">
              <a:off x="2574831" y="4963181"/>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橢圓 28">
              <a:extLst>
                <a:ext uri="{FF2B5EF4-FFF2-40B4-BE49-F238E27FC236}">
                  <a16:creationId xmlns:a16="http://schemas.microsoft.com/office/drawing/2014/main" id="{7B2066A1-F69E-5331-36BF-6D4A0687FAD4}"/>
                </a:ext>
              </a:extLst>
            </p:cNvPr>
            <p:cNvSpPr/>
            <p:nvPr/>
          </p:nvSpPr>
          <p:spPr>
            <a:xfrm rot="16200000">
              <a:off x="3426911" y="3606127"/>
              <a:ext cx="715467" cy="661881"/>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983FFDA0-375E-81E9-F57B-C8C32546C564}"/>
                </a:ext>
              </a:extLst>
            </p:cNvPr>
            <p:cNvSpPr/>
            <p:nvPr/>
          </p:nvSpPr>
          <p:spPr>
            <a:xfrm rot="16200000">
              <a:off x="1777027" y="3912307"/>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5993197D-88EF-0E6A-6231-55FA81E6B5FB}"/>
                </a:ext>
              </a:extLst>
            </p:cNvPr>
            <p:cNvCxnSpPr/>
            <p:nvPr/>
          </p:nvCxnSpPr>
          <p:spPr>
            <a:xfrm rot="16200000">
              <a:off x="2659065" y="3581038"/>
              <a:ext cx="573758" cy="72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FC739470-6F95-776F-7E9D-2FE0251475DA}"/>
                </a:ext>
              </a:extLst>
            </p:cNvPr>
            <p:cNvCxnSpPr>
              <a:cxnSpLocks/>
            </p:cNvCxnSpPr>
            <p:nvPr/>
          </p:nvCxnSpPr>
          <p:spPr>
            <a:xfrm rot="16200000" flipH="1">
              <a:off x="2659064" y="3573016"/>
              <a:ext cx="573758" cy="720080"/>
            </a:xfrm>
            <a:prstGeom prst="line">
              <a:avLst/>
            </a:prstGeom>
            <a:ln w="381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F03E59D-1D40-653B-5968-0F58DB600C90}"/>
                </a:ext>
              </a:extLst>
            </p:cNvPr>
            <p:cNvSpPr/>
            <p:nvPr/>
          </p:nvSpPr>
          <p:spPr>
            <a:xfrm rot="16200000">
              <a:off x="2484121" y="5023417"/>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1239915C-6696-AB53-286C-3B8C2BD231B7}"/>
                </a:ext>
              </a:extLst>
            </p:cNvPr>
            <p:cNvSpPr/>
            <p:nvPr/>
          </p:nvSpPr>
          <p:spPr>
            <a:xfrm rot="16200000">
              <a:off x="2484121" y="2735375"/>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B121972D-68B3-3B23-0395-5CEA56FA5E5F}"/>
                </a:ext>
              </a:extLst>
            </p:cNvPr>
            <p:cNvSpPr/>
            <p:nvPr/>
          </p:nvSpPr>
          <p:spPr>
            <a:xfrm rot="16200000">
              <a:off x="4017332" y="3876764"/>
              <a:ext cx="875046"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31DEA66B-707F-C8A4-5595-38860C3399CE}"/>
                </a:ext>
              </a:extLst>
            </p:cNvPr>
            <p:cNvSpPr/>
            <p:nvPr/>
          </p:nvSpPr>
          <p:spPr>
            <a:xfrm rot="16200000">
              <a:off x="4307197" y="3778369"/>
              <a:ext cx="61058"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線接點 39">
              <a:extLst>
                <a:ext uri="{FF2B5EF4-FFF2-40B4-BE49-F238E27FC236}">
                  <a16:creationId xmlns:a16="http://schemas.microsoft.com/office/drawing/2014/main" id="{E8B65580-407E-5AFE-E0FB-A25322D27805}"/>
                </a:ext>
              </a:extLst>
            </p:cNvPr>
            <p:cNvCxnSpPr>
              <a:cxnSpLocks/>
            </p:cNvCxnSpPr>
            <p:nvPr/>
          </p:nvCxnSpPr>
          <p:spPr>
            <a:xfrm flipH="1" flipV="1">
              <a:off x="1352600" y="3068960"/>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0CB0FC75-639D-C594-AFF5-E1F6386199FA}"/>
                </a:ext>
              </a:extLst>
            </p:cNvPr>
            <p:cNvCxnSpPr>
              <a:cxnSpLocks/>
            </p:cNvCxnSpPr>
            <p:nvPr/>
          </p:nvCxnSpPr>
          <p:spPr>
            <a:xfrm flipH="1" flipV="1">
              <a:off x="1810690" y="2204276"/>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3" name="直線接點 42">
              <a:extLst>
                <a:ext uri="{FF2B5EF4-FFF2-40B4-BE49-F238E27FC236}">
                  <a16:creationId xmlns:a16="http://schemas.microsoft.com/office/drawing/2014/main" id="{A707FF7C-55E2-C632-FC68-AAF68F6B083C}"/>
                </a:ext>
              </a:extLst>
            </p:cNvPr>
            <p:cNvCxnSpPr>
              <a:cxnSpLocks/>
            </p:cNvCxnSpPr>
            <p:nvPr/>
          </p:nvCxnSpPr>
          <p:spPr>
            <a:xfrm flipH="1" flipV="1">
              <a:off x="1193475" y="3956627"/>
              <a:ext cx="640628" cy="14917"/>
            </a:xfrm>
            <a:prstGeom prst="line">
              <a:avLst/>
            </a:prstGeom>
          </p:spPr>
          <p:style>
            <a:lnRef idx="1">
              <a:schemeClr val="dk1"/>
            </a:lnRef>
            <a:fillRef idx="0">
              <a:schemeClr val="dk1"/>
            </a:fillRef>
            <a:effectRef idx="0">
              <a:schemeClr val="dk1"/>
            </a:effectRef>
            <a:fontRef idx="minor">
              <a:schemeClr val="tx1"/>
            </a:fontRef>
          </p:style>
        </p:cxnSp>
        <p:cxnSp>
          <p:nvCxnSpPr>
            <p:cNvPr id="46" name="直線接點 45">
              <a:extLst>
                <a:ext uri="{FF2B5EF4-FFF2-40B4-BE49-F238E27FC236}">
                  <a16:creationId xmlns:a16="http://schemas.microsoft.com/office/drawing/2014/main" id="{8BDB3D75-B869-DF70-F611-7223664A34EB}"/>
                </a:ext>
              </a:extLst>
            </p:cNvPr>
            <p:cNvCxnSpPr>
              <a:cxnSpLocks/>
            </p:cNvCxnSpPr>
            <p:nvPr/>
          </p:nvCxnSpPr>
          <p:spPr>
            <a:xfrm flipH="1">
              <a:off x="2729063" y="214408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8" name="直線接點 47">
              <a:extLst>
                <a:ext uri="{FF2B5EF4-FFF2-40B4-BE49-F238E27FC236}">
                  <a16:creationId xmlns:a16="http://schemas.microsoft.com/office/drawing/2014/main" id="{861E4338-EF53-51D7-B1D9-DBCAB810748A}"/>
                </a:ext>
              </a:extLst>
            </p:cNvPr>
            <p:cNvCxnSpPr>
              <a:cxnSpLocks/>
            </p:cNvCxnSpPr>
            <p:nvPr/>
          </p:nvCxnSpPr>
          <p:spPr>
            <a:xfrm flipH="1">
              <a:off x="1636008" y="5063086"/>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7416B828-EFAE-94E7-F528-5EC68E30465F}"/>
                </a:ext>
              </a:extLst>
            </p:cNvPr>
            <p:cNvCxnSpPr>
              <a:cxnSpLocks/>
            </p:cNvCxnSpPr>
            <p:nvPr/>
          </p:nvCxnSpPr>
          <p:spPr>
            <a:xfrm flipH="1">
              <a:off x="2923343" y="2581074"/>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0" name="直線接點 49">
              <a:extLst>
                <a:ext uri="{FF2B5EF4-FFF2-40B4-BE49-F238E27FC236}">
                  <a16:creationId xmlns:a16="http://schemas.microsoft.com/office/drawing/2014/main" id="{EBE66530-9CF0-7972-534A-49EEA06FAF18}"/>
                </a:ext>
              </a:extLst>
            </p:cNvPr>
            <p:cNvCxnSpPr>
              <a:cxnSpLocks/>
            </p:cNvCxnSpPr>
            <p:nvPr/>
          </p:nvCxnSpPr>
          <p:spPr>
            <a:xfrm flipH="1">
              <a:off x="4282568" y="285013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1" name="直線接點 50">
              <a:extLst>
                <a:ext uri="{FF2B5EF4-FFF2-40B4-BE49-F238E27FC236}">
                  <a16:creationId xmlns:a16="http://schemas.microsoft.com/office/drawing/2014/main" id="{262E001E-A9C8-D87A-5D54-B71EDEC0EBEC}"/>
                </a:ext>
              </a:extLst>
            </p:cNvPr>
            <p:cNvCxnSpPr>
              <a:cxnSpLocks/>
            </p:cNvCxnSpPr>
            <p:nvPr/>
          </p:nvCxnSpPr>
          <p:spPr>
            <a:xfrm flipH="1" flipV="1">
              <a:off x="4302496" y="3977049"/>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2" name="直線接點 51">
              <a:extLst>
                <a:ext uri="{FF2B5EF4-FFF2-40B4-BE49-F238E27FC236}">
                  <a16:creationId xmlns:a16="http://schemas.microsoft.com/office/drawing/2014/main" id="{B56AF2C0-10F2-BCA8-38A0-4CDFF4DFD656}"/>
                </a:ext>
              </a:extLst>
            </p:cNvPr>
            <p:cNvCxnSpPr>
              <a:cxnSpLocks/>
              <a:stCxn id="62" idx="0"/>
            </p:cNvCxnSpPr>
            <p:nvPr/>
          </p:nvCxnSpPr>
          <p:spPr>
            <a:xfrm flipH="1" flipV="1">
              <a:off x="3801711" y="4100031"/>
              <a:ext cx="685255" cy="574591"/>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992CB0DB-4BB3-CC0B-2E29-D46F3AA5EC4B}"/>
                </a:ext>
              </a:extLst>
            </p:cNvPr>
            <p:cNvCxnSpPr>
              <a:cxnSpLocks/>
            </p:cNvCxnSpPr>
            <p:nvPr/>
          </p:nvCxnSpPr>
          <p:spPr>
            <a:xfrm flipH="1">
              <a:off x="3291447" y="2986892"/>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82326C2B-AC9E-A3D0-8AC8-06C7E227F754}"/>
                </a:ext>
              </a:extLst>
            </p:cNvPr>
            <p:cNvSpPr txBox="1"/>
            <p:nvPr/>
          </p:nvSpPr>
          <p:spPr>
            <a:xfrm>
              <a:off x="1056194" y="2791344"/>
              <a:ext cx="298480" cy="338554"/>
            </a:xfrm>
            <a:prstGeom prst="rect">
              <a:avLst/>
            </a:prstGeom>
            <a:noFill/>
          </p:spPr>
          <p:txBody>
            <a:bodyPr wrap="none" rtlCol="0">
              <a:spAutoFit/>
            </a:bodyPr>
            <a:lstStyle/>
            <a:p>
              <a:r>
                <a:rPr lang="en-US" sz="1600" dirty="0"/>
                <a:t>1</a:t>
              </a:r>
            </a:p>
          </p:txBody>
        </p:sp>
        <p:sp>
          <p:nvSpPr>
            <p:cNvPr id="57" name="文字方塊 56">
              <a:extLst>
                <a:ext uri="{FF2B5EF4-FFF2-40B4-BE49-F238E27FC236}">
                  <a16:creationId xmlns:a16="http://schemas.microsoft.com/office/drawing/2014/main" id="{DAC4BC4E-5331-F0B9-541F-8F5F192A9D27}"/>
                </a:ext>
              </a:extLst>
            </p:cNvPr>
            <p:cNvSpPr txBox="1"/>
            <p:nvPr/>
          </p:nvSpPr>
          <p:spPr>
            <a:xfrm>
              <a:off x="3710697" y="2339042"/>
              <a:ext cx="298480" cy="338554"/>
            </a:xfrm>
            <a:prstGeom prst="rect">
              <a:avLst/>
            </a:prstGeom>
            <a:noFill/>
          </p:spPr>
          <p:txBody>
            <a:bodyPr wrap="none" rtlCol="0">
              <a:spAutoFit/>
            </a:bodyPr>
            <a:lstStyle/>
            <a:p>
              <a:r>
                <a:rPr lang="en-US" sz="1600" dirty="0"/>
                <a:t>2</a:t>
              </a:r>
            </a:p>
          </p:txBody>
        </p:sp>
        <p:sp>
          <p:nvSpPr>
            <p:cNvPr id="58" name="文字方塊 57">
              <a:extLst>
                <a:ext uri="{FF2B5EF4-FFF2-40B4-BE49-F238E27FC236}">
                  <a16:creationId xmlns:a16="http://schemas.microsoft.com/office/drawing/2014/main" id="{BAACA935-47EC-18EB-7E04-ABBFBE825B97}"/>
                </a:ext>
              </a:extLst>
            </p:cNvPr>
            <p:cNvSpPr txBox="1"/>
            <p:nvPr/>
          </p:nvSpPr>
          <p:spPr>
            <a:xfrm>
              <a:off x="5142547" y="2556705"/>
              <a:ext cx="298480" cy="338554"/>
            </a:xfrm>
            <a:prstGeom prst="rect">
              <a:avLst/>
            </a:prstGeom>
            <a:noFill/>
          </p:spPr>
          <p:txBody>
            <a:bodyPr wrap="none" rtlCol="0">
              <a:spAutoFit/>
            </a:bodyPr>
            <a:lstStyle/>
            <a:p>
              <a:r>
                <a:rPr lang="en-US" sz="1600" dirty="0"/>
                <a:t>3</a:t>
              </a:r>
            </a:p>
          </p:txBody>
        </p:sp>
        <p:sp>
          <p:nvSpPr>
            <p:cNvPr id="59" name="文字方塊 58">
              <a:extLst>
                <a:ext uri="{FF2B5EF4-FFF2-40B4-BE49-F238E27FC236}">
                  <a16:creationId xmlns:a16="http://schemas.microsoft.com/office/drawing/2014/main" id="{F9F8BFFF-9F57-3B37-791E-19DC44518A57}"/>
                </a:ext>
              </a:extLst>
            </p:cNvPr>
            <p:cNvSpPr txBox="1"/>
            <p:nvPr/>
          </p:nvSpPr>
          <p:spPr>
            <a:xfrm>
              <a:off x="5131934" y="4570110"/>
              <a:ext cx="298480" cy="338554"/>
            </a:xfrm>
            <a:prstGeom prst="rect">
              <a:avLst/>
            </a:prstGeom>
            <a:noFill/>
          </p:spPr>
          <p:txBody>
            <a:bodyPr wrap="none" rtlCol="0">
              <a:spAutoFit/>
            </a:bodyPr>
            <a:lstStyle/>
            <a:p>
              <a:r>
                <a:rPr lang="en-US" sz="1600" dirty="0"/>
                <a:t>4</a:t>
              </a:r>
            </a:p>
          </p:txBody>
        </p:sp>
        <p:sp>
          <p:nvSpPr>
            <p:cNvPr id="60" name="文字方塊 59">
              <a:extLst>
                <a:ext uri="{FF2B5EF4-FFF2-40B4-BE49-F238E27FC236}">
                  <a16:creationId xmlns:a16="http://schemas.microsoft.com/office/drawing/2014/main" id="{90F0306F-2CB3-298B-2786-F07270B38833}"/>
                </a:ext>
              </a:extLst>
            </p:cNvPr>
            <p:cNvSpPr txBox="1"/>
            <p:nvPr/>
          </p:nvSpPr>
          <p:spPr>
            <a:xfrm>
              <a:off x="1541243" y="1936963"/>
              <a:ext cx="298480" cy="338554"/>
            </a:xfrm>
            <a:prstGeom prst="rect">
              <a:avLst/>
            </a:prstGeom>
            <a:noFill/>
          </p:spPr>
          <p:txBody>
            <a:bodyPr wrap="none" rtlCol="0">
              <a:spAutoFit/>
            </a:bodyPr>
            <a:lstStyle/>
            <a:p>
              <a:r>
                <a:rPr lang="en-US" sz="1600" dirty="0"/>
                <a:t>6</a:t>
              </a:r>
            </a:p>
          </p:txBody>
        </p:sp>
        <p:sp>
          <p:nvSpPr>
            <p:cNvPr id="61" name="文字方塊 60">
              <a:extLst>
                <a:ext uri="{FF2B5EF4-FFF2-40B4-BE49-F238E27FC236}">
                  <a16:creationId xmlns:a16="http://schemas.microsoft.com/office/drawing/2014/main" id="{E913F37F-AB6F-E47D-1599-1138BFBA007F}"/>
                </a:ext>
              </a:extLst>
            </p:cNvPr>
            <p:cNvSpPr txBox="1"/>
            <p:nvPr/>
          </p:nvSpPr>
          <p:spPr>
            <a:xfrm>
              <a:off x="1354674" y="5611516"/>
              <a:ext cx="298480" cy="338554"/>
            </a:xfrm>
            <a:prstGeom prst="rect">
              <a:avLst/>
            </a:prstGeom>
            <a:noFill/>
          </p:spPr>
          <p:txBody>
            <a:bodyPr wrap="none" rtlCol="0">
              <a:spAutoFit/>
            </a:bodyPr>
            <a:lstStyle/>
            <a:p>
              <a:r>
                <a:rPr lang="en-US" sz="1600" dirty="0"/>
                <a:t>6</a:t>
              </a:r>
            </a:p>
          </p:txBody>
        </p:sp>
        <p:sp>
          <p:nvSpPr>
            <p:cNvPr id="62" name="文字方塊 61">
              <a:extLst>
                <a:ext uri="{FF2B5EF4-FFF2-40B4-BE49-F238E27FC236}">
                  <a16:creationId xmlns:a16="http://schemas.microsoft.com/office/drawing/2014/main" id="{B36E7350-323A-75C2-F6A5-97D50773201F}"/>
                </a:ext>
              </a:extLst>
            </p:cNvPr>
            <p:cNvSpPr txBox="1"/>
            <p:nvPr/>
          </p:nvSpPr>
          <p:spPr>
            <a:xfrm>
              <a:off x="4337726" y="4674622"/>
              <a:ext cx="298480" cy="338554"/>
            </a:xfrm>
            <a:prstGeom prst="rect">
              <a:avLst/>
            </a:prstGeom>
            <a:noFill/>
          </p:spPr>
          <p:txBody>
            <a:bodyPr wrap="none" rtlCol="0">
              <a:spAutoFit/>
            </a:bodyPr>
            <a:lstStyle/>
            <a:p>
              <a:r>
                <a:rPr lang="en-US" sz="1600" dirty="0"/>
                <a:t>7</a:t>
              </a:r>
            </a:p>
          </p:txBody>
        </p:sp>
        <p:sp>
          <p:nvSpPr>
            <p:cNvPr id="63" name="文字方塊 62">
              <a:extLst>
                <a:ext uri="{FF2B5EF4-FFF2-40B4-BE49-F238E27FC236}">
                  <a16:creationId xmlns:a16="http://schemas.microsoft.com/office/drawing/2014/main" id="{841AB04B-4177-A3B6-F2EE-9D26E1D33271}"/>
                </a:ext>
              </a:extLst>
            </p:cNvPr>
            <p:cNvSpPr txBox="1"/>
            <p:nvPr/>
          </p:nvSpPr>
          <p:spPr>
            <a:xfrm>
              <a:off x="1300472" y="4570110"/>
              <a:ext cx="298480" cy="338554"/>
            </a:xfrm>
            <a:prstGeom prst="rect">
              <a:avLst/>
            </a:prstGeom>
            <a:noFill/>
          </p:spPr>
          <p:txBody>
            <a:bodyPr wrap="none" rtlCol="0">
              <a:spAutoFit/>
            </a:bodyPr>
            <a:lstStyle/>
            <a:p>
              <a:r>
                <a:rPr lang="en-US" sz="1600" dirty="0"/>
                <a:t>5</a:t>
              </a:r>
            </a:p>
          </p:txBody>
        </p:sp>
        <p:sp>
          <p:nvSpPr>
            <p:cNvPr id="17408" name="文字方塊 17407">
              <a:extLst>
                <a:ext uri="{FF2B5EF4-FFF2-40B4-BE49-F238E27FC236}">
                  <a16:creationId xmlns:a16="http://schemas.microsoft.com/office/drawing/2014/main" id="{052CEBA8-2F17-5AA7-3EF6-A68E84FD8DF4}"/>
                </a:ext>
              </a:extLst>
            </p:cNvPr>
            <p:cNvSpPr txBox="1"/>
            <p:nvPr/>
          </p:nvSpPr>
          <p:spPr>
            <a:xfrm>
              <a:off x="4156375" y="2662303"/>
              <a:ext cx="298480" cy="338554"/>
            </a:xfrm>
            <a:prstGeom prst="rect">
              <a:avLst/>
            </a:prstGeom>
            <a:noFill/>
          </p:spPr>
          <p:txBody>
            <a:bodyPr wrap="none" rtlCol="0">
              <a:spAutoFit/>
            </a:bodyPr>
            <a:lstStyle/>
            <a:p>
              <a:r>
                <a:rPr lang="en-US" sz="1600" dirty="0"/>
                <a:t>9</a:t>
              </a:r>
            </a:p>
          </p:txBody>
        </p:sp>
        <p:sp>
          <p:nvSpPr>
            <p:cNvPr id="17409" name="文字方塊 17408">
              <a:extLst>
                <a:ext uri="{FF2B5EF4-FFF2-40B4-BE49-F238E27FC236}">
                  <a16:creationId xmlns:a16="http://schemas.microsoft.com/office/drawing/2014/main" id="{3BD63FFF-76C7-E301-5DDA-C077B17D23F6}"/>
                </a:ext>
              </a:extLst>
            </p:cNvPr>
            <p:cNvSpPr txBox="1"/>
            <p:nvPr/>
          </p:nvSpPr>
          <p:spPr>
            <a:xfrm>
              <a:off x="3505542" y="1913175"/>
              <a:ext cx="298480" cy="338554"/>
            </a:xfrm>
            <a:prstGeom prst="rect">
              <a:avLst/>
            </a:prstGeom>
            <a:noFill/>
          </p:spPr>
          <p:txBody>
            <a:bodyPr wrap="none" rtlCol="0">
              <a:spAutoFit/>
            </a:bodyPr>
            <a:lstStyle/>
            <a:p>
              <a:r>
                <a:rPr lang="en-US" sz="1600" dirty="0"/>
                <a:t>8</a:t>
              </a:r>
            </a:p>
          </p:txBody>
        </p:sp>
        <p:sp>
          <p:nvSpPr>
            <p:cNvPr id="17414" name="文字方塊 17413">
              <a:extLst>
                <a:ext uri="{FF2B5EF4-FFF2-40B4-BE49-F238E27FC236}">
                  <a16:creationId xmlns:a16="http://schemas.microsoft.com/office/drawing/2014/main" id="{7F83C4AF-F033-9BD8-EE09-8C9B03A77344}"/>
                </a:ext>
              </a:extLst>
            </p:cNvPr>
            <p:cNvSpPr txBox="1"/>
            <p:nvPr/>
          </p:nvSpPr>
          <p:spPr>
            <a:xfrm>
              <a:off x="831255" y="3799307"/>
              <a:ext cx="397032" cy="338554"/>
            </a:xfrm>
            <a:prstGeom prst="rect">
              <a:avLst/>
            </a:prstGeom>
            <a:noFill/>
          </p:spPr>
          <p:txBody>
            <a:bodyPr wrap="none" rtlCol="0">
              <a:spAutoFit/>
            </a:bodyPr>
            <a:lstStyle/>
            <a:p>
              <a:r>
                <a:rPr lang="en-US" sz="1600" dirty="0"/>
                <a:t>11</a:t>
              </a:r>
            </a:p>
          </p:txBody>
        </p:sp>
        <p:cxnSp>
          <p:nvCxnSpPr>
            <p:cNvPr id="17429" name="直線接點 17428">
              <a:extLst>
                <a:ext uri="{FF2B5EF4-FFF2-40B4-BE49-F238E27FC236}">
                  <a16:creationId xmlns:a16="http://schemas.microsoft.com/office/drawing/2014/main" id="{6CC314EE-096A-9DB1-3473-6699BF6E726D}"/>
                </a:ext>
              </a:extLst>
            </p:cNvPr>
            <p:cNvCxnSpPr>
              <a:cxnSpLocks/>
              <a:stCxn id="17432" idx="0"/>
              <a:endCxn id="17430" idx="3"/>
            </p:cNvCxnSpPr>
            <p:nvPr/>
          </p:nvCxnSpPr>
          <p:spPr>
            <a:xfrm flipH="1" flipV="1">
              <a:off x="2391607" y="1842887"/>
              <a:ext cx="180113" cy="153722"/>
            </a:xfrm>
            <a:prstGeom prst="line">
              <a:avLst/>
            </a:prstGeom>
          </p:spPr>
          <p:style>
            <a:lnRef idx="1">
              <a:schemeClr val="dk1"/>
            </a:lnRef>
            <a:fillRef idx="0">
              <a:schemeClr val="dk1"/>
            </a:fillRef>
            <a:effectRef idx="0">
              <a:schemeClr val="dk1"/>
            </a:effectRef>
            <a:fontRef idx="minor">
              <a:schemeClr val="tx1"/>
            </a:fontRef>
          </p:style>
        </p:cxnSp>
        <p:sp>
          <p:nvSpPr>
            <p:cNvPr id="17430" name="文字方塊 17429">
              <a:extLst>
                <a:ext uri="{FF2B5EF4-FFF2-40B4-BE49-F238E27FC236}">
                  <a16:creationId xmlns:a16="http://schemas.microsoft.com/office/drawing/2014/main" id="{AE29805E-3D27-9060-229D-0C7D8B05674E}"/>
                </a:ext>
              </a:extLst>
            </p:cNvPr>
            <p:cNvSpPr txBox="1"/>
            <p:nvPr/>
          </p:nvSpPr>
          <p:spPr>
            <a:xfrm>
              <a:off x="1979315" y="1673610"/>
              <a:ext cx="412292" cy="338554"/>
            </a:xfrm>
            <a:prstGeom prst="rect">
              <a:avLst/>
            </a:prstGeom>
            <a:noFill/>
          </p:spPr>
          <p:txBody>
            <a:bodyPr wrap="square" rtlCol="0">
              <a:spAutoFit/>
            </a:bodyPr>
            <a:lstStyle/>
            <a:p>
              <a:r>
                <a:rPr lang="en-US" sz="1600" dirty="0"/>
                <a:t>12</a:t>
              </a:r>
            </a:p>
          </p:txBody>
        </p:sp>
        <p:sp>
          <p:nvSpPr>
            <p:cNvPr id="17432" name="矩形 17431">
              <a:extLst>
                <a:ext uri="{FF2B5EF4-FFF2-40B4-BE49-F238E27FC236}">
                  <a16:creationId xmlns:a16="http://schemas.microsoft.com/office/drawing/2014/main" id="{15883BCC-EEF5-76E9-633B-121CBAEBD207}"/>
                </a:ext>
              </a:extLst>
            </p:cNvPr>
            <p:cNvSpPr/>
            <p:nvPr/>
          </p:nvSpPr>
          <p:spPr>
            <a:xfrm rot="16200000">
              <a:off x="2524472" y="1957833"/>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33" name="直線接點 17432">
              <a:extLst>
                <a:ext uri="{FF2B5EF4-FFF2-40B4-BE49-F238E27FC236}">
                  <a16:creationId xmlns:a16="http://schemas.microsoft.com/office/drawing/2014/main" id="{3B82652C-5A94-84DF-B827-6A25AC4342F0}"/>
                </a:ext>
              </a:extLst>
            </p:cNvPr>
            <p:cNvCxnSpPr>
              <a:cxnSpLocks/>
              <a:stCxn id="17435" idx="0"/>
              <a:endCxn id="17434" idx="3"/>
            </p:cNvCxnSpPr>
            <p:nvPr/>
          </p:nvCxnSpPr>
          <p:spPr>
            <a:xfrm flipH="1">
              <a:off x="2390401" y="5875290"/>
              <a:ext cx="195307" cy="250358"/>
            </a:xfrm>
            <a:prstGeom prst="line">
              <a:avLst/>
            </a:prstGeom>
          </p:spPr>
          <p:style>
            <a:lnRef idx="1">
              <a:schemeClr val="dk1"/>
            </a:lnRef>
            <a:fillRef idx="0">
              <a:schemeClr val="dk1"/>
            </a:fillRef>
            <a:effectRef idx="0">
              <a:schemeClr val="dk1"/>
            </a:effectRef>
            <a:fontRef idx="minor">
              <a:schemeClr val="tx1"/>
            </a:fontRef>
          </p:style>
        </p:cxnSp>
        <p:sp>
          <p:nvSpPr>
            <p:cNvPr id="17434" name="文字方塊 17433">
              <a:extLst>
                <a:ext uri="{FF2B5EF4-FFF2-40B4-BE49-F238E27FC236}">
                  <a16:creationId xmlns:a16="http://schemas.microsoft.com/office/drawing/2014/main" id="{87094B83-89EE-EBA1-D46A-36577E7656FB}"/>
                </a:ext>
              </a:extLst>
            </p:cNvPr>
            <p:cNvSpPr txBox="1"/>
            <p:nvPr/>
          </p:nvSpPr>
          <p:spPr>
            <a:xfrm>
              <a:off x="1978109" y="5956371"/>
              <a:ext cx="412292" cy="338554"/>
            </a:xfrm>
            <a:prstGeom prst="rect">
              <a:avLst/>
            </a:prstGeom>
            <a:noFill/>
          </p:spPr>
          <p:txBody>
            <a:bodyPr wrap="square" rtlCol="0">
              <a:spAutoFit/>
            </a:bodyPr>
            <a:lstStyle/>
            <a:p>
              <a:r>
                <a:rPr lang="en-US" sz="1600" dirty="0"/>
                <a:t>12</a:t>
              </a:r>
            </a:p>
          </p:txBody>
        </p:sp>
        <p:sp>
          <p:nvSpPr>
            <p:cNvPr id="17435" name="矩形 17434">
              <a:extLst>
                <a:ext uri="{FF2B5EF4-FFF2-40B4-BE49-F238E27FC236}">
                  <a16:creationId xmlns:a16="http://schemas.microsoft.com/office/drawing/2014/main" id="{B605FB23-C70A-25CC-E620-98BB507ACB28}"/>
                </a:ext>
              </a:extLst>
            </p:cNvPr>
            <p:cNvSpPr/>
            <p:nvPr/>
          </p:nvSpPr>
          <p:spPr>
            <a:xfrm rot="16200000">
              <a:off x="2538460" y="5836514"/>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1BDB2820-C2A7-2A02-6118-37E85495A608}"/>
                </a:ext>
              </a:extLst>
            </p:cNvPr>
            <p:cNvSpPr/>
            <p:nvPr/>
          </p:nvSpPr>
          <p:spPr>
            <a:xfrm rot="16200000">
              <a:off x="2405884" y="3180983"/>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圓角 19">
              <a:extLst>
                <a:ext uri="{FF2B5EF4-FFF2-40B4-BE49-F238E27FC236}">
                  <a16:creationId xmlns:a16="http://schemas.microsoft.com/office/drawing/2014/main" id="{99B9047C-12A7-E073-3EB0-24D5AFFB1CB0}"/>
                </a:ext>
              </a:extLst>
            </p:cNvPr>
            <p:cNvSpPr/>
            <p:nvPr/>
          </p:nvSpPr>
          <p:spPr>
            <a:xfrm>
              <a:off x="1990181" y="3765929"/>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9" name="矩形: 圓角 17458">
              <a:extLst>
                <a:ext uri="{FF2B5EF4-FFF2-40B4-BE49-F238E27FC236}">
                  <a16:creationId xmlns:a16="http://schemas.microsoft.com/office/drawing/2014/main" id="{218A5074-7073-EDB6-DBCF-E1C6EE38F8CA}"/>
                </a:ext>
              </a:extLst>
            </p:cNvPr>
            <p:cNvSpPr/>
            <p:nvPr/>
          </p:nvSpPr>
          <p:spPr>
            <a:xfrm>
              <a:off x="3002034" y="3771462"/>
              <a:ext cx="325841" cy="355072"/>
            </a:xfrm>
            <a:prstGeom prst="roundRect">
              <a:avLst/>
            </a:prstGeom>
            <a:pattFill prst="pct20">
              <a:fgClr>
                <a:schemeClr val="bg1">
                  <a:lumMod val="85000"/>
                </a:schemeClr>
              </a:fgClr>
              <a:bgClr>
                <a:schemeClr val="bg1">
                  <a:lumMod val="75000"/>
                </a:schemeClr>
              </a:bgClr>
            </a:patt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62" name="直線接點 17461">
              <a:extLst>
                <a:ext uri="{FF2B5EF4-FFF2-40B4-BE49-F238E27FC236}">
                  <a16:creationId xmlns:a16="http://schemas.microsoft.com/office/drawing/2014/main" id="{E2ED4B03-BC83-F23D-2FE4-7CC78D375BAF}"/>
                </a:ext>
              </a:extLst>
            </p:cNvPr>
            <p:cNvCxnSpPr>
              <a:cxnSpLocks/>
              <a:stCxn id="17463" idx="0"/>
            </p:cNvCxnSpPr>
            <p:nvPr/>
          </p:nvCxnSpPr>
          <p:spPr>
            <a:xfrm flipH="1" flipV="1">
              <a:off x="3218330" y="4088719"/>
              <a:ext cx="742161" cy="574591"/>
            </a:xfrm>
            <a:prstGeom prst="line">
              <a:avLst/>
            </a:prstGeom>
          </p:spPr>
          <p:style>
            <a:lnRef idx="1">
              <a:schemeClr val="dk1"/>
            </a:lnRef>
            <a:fillRef idx="0">
              <a:schemeClr val="dk1"/>
            </a:fillRef>
            <a:effectRef idx="0">
              <a:schemeClr val="dk1"/>
            </a:effectRef>
            <a:fontRef idx="minor">
              <a:schemeClr val="tx1"/>
            </a:fontRef>
          </p:style>
        </p:cxnSp>
        <p:sp>
          <p:nvSpPr>
            <p:cNvPr id="17463" name="文字方塊 17462">
              <a:extLst>
                <a:ext uri="{FF2B5EF4-FFF2-40B4-BE49-F238E27FC236}">
                  <a16:creationId xmlns:a16="http://schemas.microsoft.com/office/drawing/2014/main" id="{0AC4E2FD-3364-AE14-7E34-2E7CA5EF6277}"/>
                </a:ext>
              </a:extLst>
            </p:cNvPr>
            <p:cNvSpPr txBox="1"/>
            <p:nvPr/>
          </p:nvSpPr>
          <p:spPr>
            <a:xfrm>
              <a:off x="3754345" y="4663310"/>
              <a:ext cx="412292" cy="338554"/>
            </a:xfrm>
            <a:prstGeom prst="rect">
              <a:avLst/>
            </a:prstGeom>
            <a:noFill/>
          </p:spPr>
          <p:txBody>
            <a:bodyPr wrap="none" rtlCol="0">
              <a:spAutoFit/>
            </a:bodyPr>
            <a:lstStyle/>
            <a:p>
              <a:r>
                <a:rPr lang="en-US" sz="1600" dirty="0"/>
                <a:t>10</a:t>
              </a:r>
            </a:p>
          </p:txBody>
        </p:sp>
        <p:cxnSp>
          <p:nvCxnSpPr>
            <p:cNvPr id="45" name="直線接點 44">
              <a:extLst>
                <a:ext uri="{FF2B5EF4-FFF2-40B4-BE49-F238E27FC236}">
                  <a16:creationId xmlns:a16="http://schemas.microsoft.com/office/drawing/2014/main" id="{A4D907A8-BD24-E424-4EC0-B6C2E6B36BB1}"/>
                </a:ext>
              </a:extLst>
            </p:cNvPr>
            <p:cNvCxnSpPr>
              <a:cxnSpLocks/>
            </p:cNvCxnSpPr>
            <p:nvPr/>
          </p:nvCxnSpPr>
          <p:spPr>
            <a:xfrm flipH="1">
              <a:off x="1608256" y="4123490"/>
              <a:ext cx="675767" cy="585239"/>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203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1733872" y="5887906"/>
            <a:ext cx="2936777"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3 </a:t>
            </a:r>
            <a:r>
              <a:rPr lang="zh-CN" altLang="en-US" b="1" dirty="0">
                <a:latin typeface="STFangsong" panose="02010600040101010101" pitchFamily="2" charset="-122"/>
                <a:ea typeface="STFangsong" panose="02010600040101010101" pitchFamily="2" charset="-122"/>
              </a:rPr>
              <a:t>嵌入式系統方塊圖</a:t>
            </a:r>
            <a:endParaRPr lang="zh-TW" altLang="en-US" sz="1800" b="1" dirty="0">
              <a:latin typeface="STFangsong" panose="02010600040101010101" pitchFamily="2" charset="-122"/>
              <a:ea typeface="STFangsong" panose="02010600040101010101" pitchFamily="2" charset="-122"/>
            </a:endParaRPr>
          </a:p>
        </p:txBody>
      </p:sp>
      <p:grpSp>
        <p:nvGrpSpPr>
          <p:cNvPr id="17539" name="群組 17538">
            <a:extLst>
              <a:ext uri="{FF2B5EF4-FFF2-40B4-BE49-F238E27FC236}">
                <a16:creationId xmlns:a16="http://schemas.microsoft.com/office/drawing/2014/main" id="{D30EEC87-4C6E-D0EE-A4CF-8E862FC7C688}"/>
              </a:ext>
            </a:extLst>
          </p:cNvPr>
          <p:cNvGrpSpPr/>
          <p:nvPr/>
        </p:nvGrpSpPr>
        <p:grpSpPr>
          <a:xfrm>
            <a:off x="866752" y="2578794"/>
            <a:ext cx="3827039" cy="2309436"/>
            <a:chOff x="848543" y="2771770"/>
            <a:chExt cx="3827039" cy="2309436"/>
          </a:xfrm>
        </p:grpSpPr>
        <p:sp>
          <p:nvSpPr>
            <p:cNvPr id="17424" name="矩形 17423">
              <a:extLst>
                <a:ext uri="{FF2B5EF4-FFF2-40B4-BE49-F238E27FC236}">
                  <a16:creationId xmlns:a16="http://schemas.microsoft.com/office/drawing/2014/main" id="{32F8518D-4256-09FC-326B-6D47587B432C}"/>
                </a:ext>
              </a:extLst>
            </p:cNvPr>
            <p:cNvSpPr/>
            <p:nvPr/>
          </p:nvSpPr>
          <p:spPr>
            <a:xfrm>
              <a:off x="2432720" y="2771770"/>
              <a:ext cx="648072" cy="22414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FCU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5" name="矩形 17424">
              <a:extLst>
                <a:ext uri="{FF2B5EF4-FFF2-40B4-BE49-F238E27FC236}">
                  <a16:creationId xmlns:a16="http://schemas.microsoft.com/office/drawing/2014/main" id="{6E06B96A-DA5B-CF76-E9A1-23F846E2A148}"/>
                </a:ext>
              </a:extLst>
            </p:cNvPr>
            <p:cNvSpPr/>
            <p:nvPr/>
          </p:nvSpPr>
          <p:spPr>
            <a:xfrm>
              <a:off x="3375256" y="3380554"/>
              <a:ext cx="792088" cy="447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 Air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6" name="矩形 17425">
              <a:extLst>
                <a:ext uri="{FF2B5EF4-FFF2-40B4-BE49-F238E27FC236}">
                  <a16:creationId xmlns:a16="http://schemas.microsoft.com/office/drawing/2014/main" id="{62987746-BBA4-2AE0-84CD-1B60F80E3875}"/>
                </a:ext>
              </a:extLst>
            </p:cNvPr>
            <p:cNvSpPr/>
            <p:nvPr/>
          </p:nvSpPr>
          <p:spPr>
            <a:xfrm>
              <a:off x="2530671" y="4480319"/>
              <a:ext cx="452170" cy="2798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IMU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7" name="矩形 17426">
              <a:extLst>
                <a:ext uri="{FF2B5EF4-FFF2-40B4-BE49-F238E27FC236}">
                  <a16:creationId xmlns:a16="http://schemas.microsoft.com/office/drawing/2014/main" id="{2B0BB496-5CA1-3EC2-575F-D1A8B398550F}"/>
                </a:ext>
              </a:extLst>
            </p:cNvPr>
            <p:cNvSpPr/>
            <p:nvPr/>
          </p:nvSpPr>
          <p:spPr>
            <a:xfrm>
              <a:off x="3375256" y="2777857"/>
              <a:ext cx="792088" cy="3631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GNSS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8" name="矩形 17427">
              <a:extLst>
                <a:ext uri="{FF2B5EF4-FFF2-40B4-BE49-F238E27FC236}">
                  <a16:creationId xmlns:a16="http://schemas.microsoft.com/office/drawing/2014/main" id="{F9F9FDF6-CCFB-862D-FDB4-C67FCA8A6EB7}"/>
                </a:ext>
              </a:extLst>
            </p:cNvPr>
            <p:cNvSpPr/>
            <p:nvPr/>
          </p:nvSpPr>
          <p:spPr>
            <a:xfrm>
              <a:off x="3368824" y="4082599"/>
              <a:ext cx="798130" cy="2785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VO</a:t>
              </a:r>
            </a:p>
          </p:txBody>
        </p:sp>
        <p:sp>
          <p:nvSpPr>
            <p:cNvPr id="17429" name="矩形 17428">
              <a:extLst>
                <a:ext uri="{FF2B5EF4-FFF2-40B4-BE49-F238E27FC236}">
                  <a16:creationId xmlns:a16="http://schemas.microsoft.com/office/drawing/2014/main" id="{92972494-66D9-E530-C0C3-185C1CDDB206}"/>
                </a:ext>
              </a:extLst>
            </p:cNvPr>
            <p:cNvSpPr/>
            <p:nvPr/>
          </p:nvSpPr>
          <p:spPr>
            <a:xfrm>
              <a:off x="3368824" y="4584830"/>
              <a:ext cx="798519" cy="419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Camera </a:t>
              </a:r>
              <a:r>
                <a:rPr lang="en-US" altLang="zh-CN" sz="1200" dirty="0">
                  <a:solidFill>
                    <a:schemeClr val="tx1"/>
                  </a:solidFill>
                  <a:latin typeface="Times New Roman" panose="02020603050405020304" pitchFamily="18" charset="0"/>
                  <a:cs typeface="Times New Roman" panose="02020603050405020304" pitchFamily="18" charset="0"/>
                </a:rPr>
                <a:t>System</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0" name="矩形 17429">
              <a:extLst>
                <a:ext uri="{FF2B5EF4-FFF2-40B4-BE49-F238E27FC236}">
                  <a16:creationId xmlns:a16="http://schemas.microsoft.com/office/drawing/2014/main" id="{BBBEA611-0A99-C7F3-89B1-407F526AEB33}"/>
                </a:ext>
              </a:extLst>
            </p:cNvPr>
            <p:cNvSpPr/>
            <p:nvPr/>
          </p:nvSpPr>
          <p:spPr>
            <a:xfrm>
              <a:off x="1568624" y="4280951"/>
              <a:ext cx="576064" cy="7341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LPB</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1" name="矩形 17430">
              <a:extLst>
                <a:ext uri="{FF2B5EF4-FFF2-40B4-BE49-F238E27FC236}">
                  <a16:creationId xmlns:a16="http://schemas.microsoft.com/office/drawing/2014/main" id="{42B3E524-C349-F0B7-DF45-E53EA1847D9C}"/>
                </a:ext>
              </a:extLst>
            </p:cNvPr>
            <p:cNvSpPr/>
            <p:nvPr/>
          </p:nvSpPr>
          <p:spPr>
            <a:xfrm>
              <a:off x="1568624" y="2771770"/>
              <a:ext cx="576064" cy="13753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ESC</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7433" name="圖片 17432">
              <a:extLst>
                <a:ext uri="{FF2B5EF4-FFF2-40B4-BE49-F238E27FC236}">
                  <a16:creationId xmlns:a16="http://schemas.microsoft.com/office/drawing/2014/main" id="{565116C8-16F9-5E01-0571-4C47EBE0B4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4" y="2874856"/>
              <a:ext cx="296057" cy="190879"/>
            </a:xfrm>
            <a:prstGeom prst="rect">
              <a:avLst/>
            </a:prstGeom>
          </p:spPr>
        </p:pic>
        <p:pic>
          <p:nvPicPr>
            <p:cNvPr id="17434" name="圖片 17433">
              <a:extLst>
                <a:ext uri="{FF2B5EF4-FFF2-40B4-BE49-F238E27FC236}">
                  <a16:creationId xmlns:a16="http://schemas.microsoft.com/office/drawing/2014/main" id="{FE774EFE-CDCC-3DAA-CC3F-D1DACB255D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3" y="3124471"/>
              <a:ext cx="296057" cy="190879"/>
            </a:xfrm>
            <a:prstGeom prst="rect">
              <a:avLst/>
            </a:prstGeom>
          </p:spPr>
        </p:pic>
        <p:pic>
          <p:nvPicPr>
            <p:cNvPr id="17435" name="圖片 17434">
              <a:extLst>
                <a:ext uri="{FF2B5EF4-FFF2-40B4-BE49-F238E27FC236}">
                  <a16:creationId xmlns:a16="http://schemas.microsoft.com/office/drawing/2014/main" id="{EB39B3CA-B8C1-628C-220F-FF116950C3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543" y="3374086"/>
              <a:ext cx="296057" cy="190879"/>
            </a:xfrm>
            <a:prstGeom prst="rect">
              <a:avLst/>
            </a:prstGeom>
          </p:spPr>
        </p:pic>
        <p:pic>
          <p:nvPicPr>
            <p:cNvPr id="17436" name="圖片 17435">
              <a:extLst>
                <a:ext uri="{FF2B5EF4-FFF2-40B4-BE49-F238E27FC236}">
                  <a16:creationId xmlns:a16="http://schemas.microsoft.com/office/drawing/2014/main" id="{51B5BE21-2392-DC1F-7C38-6E099400F9DB}"/>
                </a:ext>
              </a:extLst>
            </p:cNvPr>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48543" y="3620082"/>
              <a:ext cx="296057" cy="190879"/>
            </a:xfrm>
            <a:prstGeom prst="rect">
              <a:avLst/>
            </a:prstGeom>
          </p:spPr>
        </p:pic>
        <p:pic>
          <p:nvPicPr>
            <p:cNvPr id="17437" name="圖片 17436">
              <a:extLst>
                <a:ext uri="{FF2B5EF4-FFF2-40B4-BE49-F238E27FC236}">
                  <a16:creationId xmlns:a16="http://schemas.microsoft.com/office/drawing/2014/main" id="{F8AEE8A2-9224-8529-AD7B-01AA09B3DC93}"/>
                </a:ext>
              </a:extLst>
            </p:cNvPr>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48543" y="3869697"/>
              <a:ext cx="296057" cy="190879"/>
            </a:xfrm>
            <a:prstGeom prst="rect">
              <a:avLst/>
            </a:prstGeom>
          </p:spPr>
        </p:pic>
        <p:grpSp>
          <p:nvGrpSpPr>
            <p:cNvPr id="17443" name="群組 17442">
              <a:extLst>
                <a:ext uri="{FF2B5EF4-FFF2-40B4-BE49-F238E27FC236}">
                  <a16:creationId xmlns:a16="http://schemas.microsoft.com/office/drawing/2014/main" id="{CA38CAC4-F56F-FC74-452C-5C806722FAC4}"/>
                </a:ext>
              </a:extLst>
            </p:cNvPr>
            <p:cNvGrpSpPr/>
            <p:nvPr/>
          </p:nvGrpSpPr>
          <p:grpSpPr>
            <a:xfrm>
              <a:off x="4441276" y="2780928"/>
              <a:ext cx="148629" cy="183186"/>
              <a:chOff x="4592960" y="2788621"/>
              <a:chExt cx="148629" cy="183186"/>
            </a:xfrm>
          </p:grpSpPr>
          <p:sp>
            <p:nvSpPr>
              <p:cNvPr id="17440" name="等腰三角形 17439">
                <a:extLst>
                  <a:ext uri="{FF2B5EF4-FFF2-40B4-BE49-F238E27FC236}">
                    <a16:creationId xmlns:a16="http://schemas.microsoft.com/office/drawing/2014/main" id="{476781C8-F917-BCAA-C385-94D6CC0DE435}"/>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2" name="直線接點 17441">
                <a:extLst>
                  <a:ext uri="{FF2B5EF4-FFF2-40B4-BE49-F238E27FC236}">
                    <a16:creationId xmlns:a16="http://schemas.microsoft.com/office/drawing/2014/main" id="{69B46E58-66CA-0F9A-FF64-4921D2E997B1}"/>
                  </a:ext>
                </a:extLst>
              </p:cNvPr>
              <p:cNvCxnSpPr>
                <a:cxnSpLocks/>
              </p:cNvCxnSpPr>
              <p:nvPr/>
            </p:nvCxnSpPr>
            <p:spPr>
              <a:xfrm flipH="1">
                <a:off x="4661096"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444" name="群組 17443">
              <a:extLst>
                <a:ext uri="{FF2B5EF4-FFF2-40B4-BE49-F238E27FC236}">
                  <a16:creationId xmlns:a16="http://schemas.microsoft.com/office/drawing/2014/main" id="{1344144C-EA51-237B-6CD5-8B63FAF18D38}"/>
                </a:ext>
              </a:extLst>
            </p:cNvPr>
            <p:cNvGrpSpPr/>
            <p:nvPr/>
          </p:nvGrpSpPr>
          <p:grpSpPr>
            <a:xfrm>
              <a:off x="4441277" y="3343570"/>
              <a:ext cx="148629" cy="183186"/>
              <a:chOff x="4592960" y="2788621"/>
              <a:chExt cx="148629" cy="183186"/>
            </a:xfrm>
          </p:grpSpPr>
          <p:sp>
            <p:nvSpPr>
              <p:cNvPr id="17445" name="等腰三角形 17444">
                <a:extLst>
                  <a:ext uri="{FF2B5EF4-FFF2-40B4-BE49-F238E27FC236}">
                    <a16:creationId xmlns:a16="http://schemas.microsoft.com/office/drawing/2014/main" id="{BDC96464-20A6-2FB8-ADA2-8329DFABF8EB}"/>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6" name="直線接點 17445">
                <a:extLst>
                  <a:ext uri="{FF2B5EF4-FFF2-40B4-BE49-F238E27FC236}">
                    <a16:creationId xmlns:a16="http://schemas.microsoft.com/office/drawing/2014/main" id="{6DD61663-D741-288B-7E7B-EADE31AEAA56}"/>
                  </a:ext>
                </a:extLst>
              </p:cNvPr>
              <p:cNvCxnSpPr>
                <a:stCxn id="17445" idx="3"/>
              </p:cNvCxnSpPr>
              <p:nvPr/>
            </p:nvCxnSpPr>
            <p:spPr>
              <a:xfrm flipH="1">
                <a:off x="4664968"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pic>
          <p:nvPicPr>
            <p:cNvPr id="17448" name="圖片 17447">
              <a:extLst>
                <a:ext uri="{FF2B5EF4-FFF2-40B4-BE49-F238E27FC236}">
                  <a16:creationId xmlns:a16="http://schemas.microsoft.com/office/drawing/2014/main" id="{D145BA51-BDA2-C2D5-0D79-2A2867C6AFE2}"/>
                </a:ext>
              </a:extLst>
            </p:cNvPr>
            <p:cNvPicPr>
              <a:picLocks noChangeAspect="1"/>
            </p:cNvPicPr>
            <p:nvPr/>
          </p:nvPicPr>
          <p:blipFill>
            <a:blip r:embed="rId3" cstate="screen">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flipH="1">
              <a:off x="4396686" y="4882508"/>
              <a:ext cx="278896" cy="198698"/>
            </a:xfrm>
            <a:prstGeom prst="rect">
              <a:avLst/>
            </a:prstGeom>
          </p:spPr>
        </p:pic>
        <p:grpSp>
          <p:nvGrpSpPr>
            <p:cNvPr id="17455" name="群組 17454">
              <a:extLst>
                <a:ext uri="{FF2B5EF4-FFF2-40B4-BE49-F238E27FC236}">
                  <a16:creationId xmlns:a16="http://schemas.microsoft.com/office/drawing/2014/main" id="{533A1DF5-4F59-5FA7-6CEA-4AFD1FA0D617}"/>
                </a:ext>
              </a:extLst>
            </p:cNvPr>
            <p:cNvGrpSpPr/>
            <p:nvPr/>
          </p:nvGrpSpPr>
          <p:grpSpPr>
            <a:xfrm>
              <a:off x="4180664" y="3510006"/>
              <a:ext cx="332621" cy="90375"/>
              <a:chOff x="4147592" y="2950772"/>
              <a:chExt cx="345941" cy="93044"/>
            </a:xfrm>
          </p:grpSpPr>
          <p:cxnSp>
            <p:nvCxnSpPr>
              <p:cNvPr id="17456" name="直線接點 17455">
                <a:extLst>
                  <a:ext uri="{FF2B5EF4-FFF2-40B4-BE49-F238E27FC236}">
                    <a16:creationId xmlns:a16="http://schemas.microsoft.com/office/drawing/2014/main" id="{6C762E6D-DE61-FFC5-CD27-AC78805F05A8}"/>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57" name="直線接點 17456">
                <a:extLst>
                  <a:ext uri="{FF2B5EF4-FFF2-40B4-BE49-F238E27FC236}">
                    <a16:creationId xmlns:a16="http://schemas.microsoft.com/office/drawing/2014/main" id="{ADB49BB5-E43F-36AC-6D20-5DA3ACA2B189}"/>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58" name="群組 17457">
              <a:extLst>
                <a:ext uri="{FF2B5EF4-FFF2-40B4-BE49-F238E27FC236}">
                  <a16:creationId xmlns:a16="http://schemas.microsoft.com/office/drawing/2014/main" id="{1B570820-CAD0-018E-AA6C-80F006C9DA8D}"/>
                </a:ext>
              </a:extLst>
            </p:cNvPr>
            <p:cNvGrpSpPr/>
            <p:nvPr/>
          </p:nvGrpSpPr>
          <p:grpSpPr>
            <a:xfrm flipV="1">
              <a:off x="4186412" y="4797758"/>
              <a:ext cx="345941" cy="93044"/>
              <a:chOff x="4147592" y="2950772"/>
              <a:chExt cx="345941" cy="93044"/>
            </a:xfrm>
          </p:grpSpPr>
          <p:cxnSp>
            <p:nvCxnSpPr>
              <p:cNvPr id="17459" name="直線接點 17458">
                <a:extLst>
                  <a:ext uri="{FF2B5EF4-FFF2-40B4-BE49-F238E27FC236}">
                    <a16:creationId xmlns:a16="http://schemas.microsoft.com/office/drawing/2014/main" id="{53F96B43-4355-4A10-38AB-FE205BC0295D}"/>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0" name="直線接點 17459">
                <a:extLst>
                  <a:ext uri="{FF2B5EF4-FFF2-40B4-BE49-F238E27FC236}">
                    <a16:creationId xmlns:a16="http://schemas.microsoft.com/office/drawing/2014/main" id="{67D6AD3E-7F9A-E0D9-11E5-6AA86BFA49FC}"/>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65" name="直線接點 17464">
              <a:extLst>
                <a:ext uri="{FF2B5EF4-FFF2-40B4-BE49-F238E27FC236}">
                  <a16:creationId xmlns:a16="http://schemas.microsoft.com/office/drawing/2014/main" id="{5733AB8A-C443-6B69-8E9F-990AE0237463}"/>
                </a:ext>
              </a:extLst>
            </p:cNvPr>
            <p:cNvCxnSpPr>
              <a:cxnSpLocks/>
            </p:cNvCxnSpPr>
            <p:nvPr/>
          </p:nvCxnSpPr>
          <p:spPr>
            <a:xfrm>
              <a:off x="1138522" y="2972467"/>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8" name="直線接點 17467">
              <a:extLst>
                <a:ext uri="{FF2B5EF4-FFF2-40B4-BE49-F238E27FC236}">
                  <a16:creationId xmlns:a16="http://schemas.microsoft.com/office/drawing/2014/main" id="{EEB1C531-32CD-CE7B-BB2B-448C3A092E1F}"/>
                </a:ext>
              </a:extLst>
            </p:cNvPr>
            <p:cNvCxnSpPr>
              <a:cxnSpLocks/>
            </p:cNvCxnSpPr>
            <p:nvPr/>
          </p:nvCxnSpPr>
          <p:spPr>
            <a:xfrm>
              <a:off x="1138522" y="322537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9" name="直線接點 17468">
              <a:extLst>
                <a:ext uri="{FF2B5EF4-FFF2-40B4-BE49-F238E27FC236}">
                  <a16:creationId xmlns:a16="http://schemas.microsoft.com/office/drawing/2014/main" id="{FC504F91-2EDB-4302-470E-8BF2BD622E56}"/>
                </a:ext>
              </a:extLst>
            </p:cNvPr>
            <p:cNvCxnSpPr>
              <a:cxnSpLocks/>
            </p:cNvCxnSpPr>
            <p:nvPr/>
          </p:nvCxnSpPr>
          <p:spPr>
            <a:xfrm>
              <a:off x="1138522" y="3468065"/>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0" name="直線接點 17469">
              <a:extLst>
                <a:ext uri="{FF2B5EF4-FFF2-40B4-BE49-F238E27FC236}">
                  <a16:creationId xmlns:a16="http://schemas.microsoft.com/office/drawing/2014/main" id="{3E0B9D28-F106-8D07-AB77-AD509B453FDE}"/>
                </a:ext>
              </a:extLst>
            </p:cNvPr>
            <p:cNvCxnSpPr>
              <a:cxnSpLocks/>
            </p:cNvCxnSpPr>
            <p:nvPr/>
          </p:nvCxnSpPr>
          <p:spPr>
            <a:xfrm>
              <a:off x="1133908" y="371552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1" name="直線接點 17470">
              <a:extLst>
                <a:ext uri="{FF2B5EF4-FFF2-40B4-BE49-F238E27FC236}">
                  <a16:creationId xmlns:a16="http://schemas.microsoft.com/office/drawing/2014/main" id="{FE6F7D7B-01A1-3D72-9A5D-FDC6C7EF2068}"/>
                </a:ext>
              </a:extLst>
            </p:cNvPr>
            <p:cNvCxnSpPr>
              <a:cxnSpLocks/>
            </p:cNvCxnSpPr>
            <p:nvPr/>
          </p:nvCxnSpPr>
          <p:spPr>
            <a:xfrm>
              <a:off x="1133908" y="3965136"/>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2" name="直線接點 17471">
              <a:extLst>
                <a:ext uri="{FF2B5EF4-FFF2-40B4-BE49-F238E27FC236}">
                  <a16:creationId xmlns:a16="http://schemas.microsoft.com/office/drawing/2014/main" id="{E0044A17-0D8D-2EE9-0C85-DC294287C04C}"/>
                </a:ext>
              </a:extLst>
            </p:cNvPr>
            <p:cNvCxnSpPr>
              <a:cxnSpLocks/>
            </p:cNvCxnSpPr>
            <p:nvPr/>
          </p:nvCxnSpPr>
          <p:spPr>
            <a:xfrm>
              <a:off x="2144688" y="4637051"/>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7" name="直線接點 17476">
              <a:extLst>
                <a:ext uri="{FF2B5EF4-FFF2-40B4-BE49-F238E27FC236}">
                  <a16:creationId xmlns:a16="http://schemas.microsoft.com/office/drawing/2014/main" id="{A107E087-9753-E6D3-D60A-86B931426A63}"/>
                </a:ext>
              </a:extLst>
            </p:cNvPr>
            <p:cNvCxnSpPr>
              <a:cxnSpLocks/>
              <a:stCxn id="17428" idx="2"/>
              <a:endCxn id="17429" idx="0"/>
            </p:cNvCxnSpPr>
            <p:nvPr/>
          </p:nvCxnSpPr>
          <p:spPr>
            <a:xfrm>
              <a:off x="3767889" y="4361125"/>
              <a:ext cx="195" cy="223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1" name="直線接點 17480">
              <a:extLst>
                <a:ext uri="{FF2B5EF4-FFF2-40B4-BE49-F238E27FC236}">
                  <a16:creationId xmlns:a16="http://schemas.microsoft.com/office/drawing/2014/main" id="{ED74E6EE-38C8-E143-3559-D7B4625D47D2}"/>
                </a:ext>
              </a:extLst>
            </p:cNvPr>
            <p:cNvCxnSpPr>
              <a:cxnSpLocks/>
            </p:cNvCxnSpPr>
            <p:nvPr/>
          </p:nvCxnSpPr>
          <p:spPr>
            <a:xfrm>
              <a:off x="2144688" y="3374137"/>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2" name="直線接點 17481">
              <a:extLst>
                <a:ext uri="{FF2B5EF4-FFF2-40B4-BE49-F238E27FC236}">
                  <a16:creationId xmlns:a16="http://schemas.microsoft.com/office/drawing/2014/main" id="{3C9AD2F9-545D-C08D-F8B8-A83499480517}"/>
                </a:ext>
              </a:extLst>
            </p:cNvPr>
            <p:cNvCxnSpPr>
              <a:cxnSpLocks/>
              <a:stCxn id="17430" idx="0"/>
              <a:endCxn id="17431" idx="2"/>
            </p:cNvCxnSpPr>
            <p:nvPr/>
          </p:nvCxnSpPr>
          <p:spPr>
            <a:xfrm flipV="1">
              <a:off x="1856656" y="4147163"/>
              <a:ext cx="0" cy="1337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5" name="直線接點 17484">
              <a:extLst>
                <a:ext uri="{FF2B5EF4-FFF2-40B4-BE49-F238E27FC236}">
                  <a16:creationId xmlns:a16="http://schemas.microsoft.com/office/drawing/2014/main" id="{385BE121-0FB1-CDCF-4272-B31722EDD3E9}"/>
                </a:ext>
              </a:extLst>
            </p:cNvPr>
            <p:cNvCxnSpPr>
              <a:cxnSpLocks/>
              <a:endCxn id="17427" idx="1"/>
            </p:cNvCxnSpPr>
            <p:nvPr/>
          </p:nvCxnSpPr>
          <p:spPr>
            <a:xfrm>
              <a:off x="3080792" y="2959413"/>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6" name="直線接點 17485">
              <a:extLst>
                <a:ext uri="{FF2B5EF4-FFF2-40B4-BE49-F238E27FC236}">
                  <a16:creationId xmlns:a16="http://schemas.microsoft.com/office/drawing/2014/main" id="{ED195C5E-56A8-7F9B-5ACE-5E593E6C5D7B}"/>
                </a:ext>
              </a:extLst>
            </p:cNvPr>
            <p:cNvCxnSpPr>
              <a:cxnSpLocks/>
              <a:endCxn id="17425" idx="1"/>
            </p:cNvCxnSpPr>
            <p:nvPr/>
          </p:nvCxnSpPr>
          <p:spPr>
            <a:xfrm flipV="1">
              <a:off x="3080792" y="3604261"/>
              <a:ext cx="29446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95" name="直線接點 17494">
              <a:extLst>
                <a:ext uri="{FF2B5EF4-FFF2-40B4-BE49-F238E27FC236}">
                  <a16:creationId xmlns:a16="http://schemas.microsoft.com/office/drawing/2014/main" id="{6061A642-8A5D-D5BB-5D82-D4AD4C788A1D}"/>
                </a:ext>
              </a:extLst>
            </p:cNvPr>
            <p:cNvCxnSpPr>
              <a:cxnSpLocks/>
            </p:cNvCxnSpPr>
            <p:nvPr/>
          </p:nvCxnSpPr>
          <p:spPr>
            <a:xfrm flipH="1">
              <a:off x="3090326" y="4224769"/>
              <a:ext cx="2784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25" name="直線接點 17524">
              <a:extLst>
                <a:ext uri="{FF2B5EF4-FFF2-40B4-BE49-F238E27FC236}">
                  <a16:creationId xmlns:a16="http://schemas.microsoft.com/office/drawing/2014/main" id="{F8E429C0-3249-B5AC-2F26-E59E336E7209}"/>
                </a:ext>
              </a:extLst>
            </p:cNvPr>
            <p:cNvCxnSpPr>
              <a:cxnSpLocks/>
              <a:stCxn id="17427" idx="3"/>
            </p:cNvCxnSpPr>
            <p:nvPr/>
          </p:nvCxnSpPr>
          <p:spPr>
            <a:xfrm>
              <a:off x="4167344" y="2959413"/>
              <a:ext cx="3420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548" name="群組 17547">
            <a:extLst>
              <a:ext uri="{FF2B5EF4-FFF2-40B4-BE49-F238E27FC236}">
                <a16:creationId xmlns:a16="http://schemas.microsoft.com/office/drawing/2014/main" id="{8C8F0E8D-AFE1-AD77-375A-2D16032E0F51}"/>
              </a:ext>
            </a:extLst>
          </p:cNvPr>
          <p:cNvGrpSpPr/>
          <p:nvPr/>
        </p:nvGrpSpPr>
        <p:grpSpPr>
          <a:xfrm>
            <a:off x="4880992" y="3856606"/>
            <a:ext cx="985464" cy="1325837"/>
            <a:chOff x="6681192" y="3564965"/>
            <a:chExt cx="985464" cy="1325837"/>
          </a:xfrm>
        </p:grpSpPr>
        <p:sp>
          <p:nvSpPr>
            <p:cNvPr id="17540" name="矩形 17539">
              <a:extLst>
                <a:ext uri="{FF2B5EF4-FFF2-40B4-BE49-F238E27FC236}">
                  <a16:creationId xmlns:a16="http://schemas.microsoft.com/office/drawing/2014/main" id="{0F16CAF8-81D5-3A7F-B137-7DED40054618}"/>
                </a:ext>
              </a:extLst>
            </p:cNvPr>
            <p:cNvSpPr/>
            <p:nvPr/>
          </p:nvSpPr>
          <p:spPr>
            <a:xfrm>
              <a:off x="6681192" y="3833480"/>
              <a:ext cx="985464" cy="10573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en-US" altLang="zh-CN" sz="1200" dirty="0">
                  <a:solidFill>
                    <a:schemeClr val="tx1"/>
                  </a:solidFill>
                  <a:latin typeface="Times New Roman" panose="02020603050405020304" pitchFamily="18" charset="0"/>
                  <a:cs typeface="Times New Roman" panose="02020603050405020304" pitchFamily="18" charset="0"/>
                </a:rPr>
                <a:t>GCS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541" name="矩形 17540">
              <a:extLst>
                <a:ext uri="{FF2B5EF4-FFF2-40B4-BE49-F238E27FC236}">
                  <a16:creationId xmlns:a16="http://schemas.microsoft.com/office/drawing/2014/main" id="{395C4740-16E2-FF68-4690-616396FDFF70}"/>
                </a:ext>
              </a:extLst>
            </p:cNvPr>
            <p:cNvSpPr/>
            <p:nvPr/>
          </p:nvSpPr>
          <p:spPr>
            <a:xfrm>
              <a:off x="6802177" y="3975293"/>
              <a:ext cx="743112" cy="4715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a:t>
              </a:r>
            </a:p>
            <a:p>
              <a:pPr algn="ctr"/>
              <a:r>
                <a:rPr lang="en-US" altLang="zh-CN" sz="1200" dirty="0" err="1">
                  <a:solidFill>
                    <a:schemeClr val="tx1"/>
                  </a:solidFill>
                  <a:latin typeface="Times New Roman" panose="02020603050405020304" pitchFamily="18" charset="0"/>
                  <a:cs typeface="Times New Roman" panose="02020603050405020304" pitchFamily="18" charset="0"/>
                </a:rPr>
                <a:t>Gnd</a:t>
              </a:r>
              <a:endParaRPr lang="en-US" sz="1200" dirty="0">
                <a:solidFill>
                  <a:schemeClr val="tx1"/>
                </a:solidFill>
                <a:latin typeface="Times New Roman" panose="02020603050405020304" pitchFamily="18" charset="0"/>
                <a:cs typeface="Times New Roman" panose="02020603050405020304" pitchFamily="18" charset="0"/>
              </a:endParaRPr>
            </a:p>
          </p:txBody>
        </p:sp>
        <p:grpSp>
          <p:nvGrpSpPr>
            <p:cNvPr id="17545" name="群組 17544">
              <a:extLst>
                <a:ext uri="{FF2B5EF4-FFF2-40B4-BE49-F238E27FC236}">
                  <a16:creationId xmlns:a16="http://schemas.microsoft.com/office/drawing/2014/main" id="{AFB31268-BF27-1CD7-7F82-5445AF6E9ED3}"/>
                </a:ext>
              </a:extLst>
            </p:cNvPr>
            <p:cNvGrpSpPr/>
            <p:nvPr/>
          </p:nvGrpSpPr>
          <p:grpSpPr>
            <a:xfrm>
              <a:off x="7099418" y="3564965"/>
              <a:ext cx="148629" cy="263002"/>
              <a:chOff x="6969223" y="3564965"/>
              <a:chExt cx="148629" cy="263002"/>
            </a:xfrm>
          </p:grpSpPr>
          <p:sp>
            <p:nvSpPr>
              <p:cNvPr id="17542" name="等腰三角形 17541">
                <a:extLst>
                  <a:ext uri="{FF2B5EF4-FFF2-40B4-BE49-F238E27FC236}">
                    <a16:creationId xmlns:a16="http://schemas.microsoft.com/office/drawing/2014/main" id="{3ECAF239-65B8-D667-EA2B-B75737F8B185}"/>
                  </a:ext>
                </a:extLst>
              </p:cNvPr>
              <p:cNvSpPr/>
              <p:nvPr/>
            </p:nvSpPr>
            <p:spPr>
              <a:xfrm flipV="1">
                <a:off x="6969223" y="3564965"/>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44" name="直線接點 17543">
                <a:extLst>
                  <a:ext uri="{FF2B5EF4-FFF2-40B4-BE49-F238E27FC236}">
                    <a16:creationId xmlns:a16="http://schemas.microsoft.com/office/drawing/2014/main" id="{E0D98477-4DBB-7515-3746-E20967029320}"/>
                  </a:ext>
                </a:extLst>
              </p:cNvPr>
              <p:cNvCxnSpPr>
                <a:stCxn id="17542" idx="3"/>
              </p:cNvCxnSpPr>
              <p:nvPr/>
            </p:nvCxnSpPr>
            <p:spPr>
              <a:xfrm flipH="1">
                <a:off x="7041232" y="3564965"/>
                <a:ext cx="2306" cy="263002"/>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17546" name="直線接點 17545">
            <a:extLst>
              <a:ext uri="{FF2B5EF4-FFF2-40B4-BE49-F238E27FC236}">
                <a16:creationId xmlns:a16="http://schemas.microsoft.com/office/drawing/2014/main" id="{82F587AF-260C-2C43-A430-0B6E05B0D4A1}"/>
              </a:ext>
            </a:extLst>
          </p:cNvPr>
          <p:cNvCxnSpPr>
            <a:cxnSpLocks/>
          </p:cNvCxnSpPr>
          <p:nvPr/>
        </p:nvCxnSpPr>
        <p:spPr>
          <a:xfrm flipH="1" flipV="1">
            <a:off x="4670649" y="3275089"/>
            <a:ext cx="609966" cy="53050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555" name="文字方塊 17554">
            <a:extLst>
              <a:ext uri="{FF2B5EF4-FFF2-40B4-BE49-F238E27FC236}">
                <a16:creationId xmlns:a16="http://schemas.microsoft.com/office/drawing/2014/main" id="{9C2542F3-138B-9E63-ACED-3D97429112B4}"/>
              </a:ext>
            </a:extLst>
          </p:cNvPr>
          <p:cNvSpPr txBox="1"/>
          <p:nvPr/>
        </p:nvSpPr>
        <p:spPr>
          <a:xfrm>
            <a:off x="2019623" y="4967850"/>
            <a:ext cx="1552382" cy="246221"/>
          </a:xfrm>
          <a:prstGeom prst="rect">
            <a:avLst/>
          </a:prstGeom>
          <a:noFill/>
        </p:spPr>
        <p:txBody>
          <a:bodyPr wrap="square" lIns="0" tIns="0" rIns="0" bIns="0">
            <a:spAutoFit/>
          </a:bodyPr>
          <a:lstStyle>
            <a:defPPr>
              <a:defRPr lang="zh-TW"/>
            </a:defPPr>
            <a:lvl1pPr eaLnBrk="1" hangingPunct="1">
              <a:defRPr sz="1600">
                <a:latin typeface="STFangsong" panose="02010600040101010101" pitchFamily="2" charset="-122"/>
                <a:ea typeface="STFangsong" panose="02010600040101010101" pitchFamily="2" charset="-122"/>
              </a:defRPr>
            </a:lvl1pPr>
          </a:lstStyle>
          <a:p>
            <a:pPr algn="ctr"/>
            <a:r>
              <a:rPr lang="zh-CN" altLang="en-US" dirty="0"/>
              <a:t>無人機</a:t>
            </a:r>
            <a:endParaRPr lang="en-US" dirty="0"/>
          </a:p>
        </p:txBody>
      </p:sp>
      <p:sp>
        <p:nvSpPr>
          <p:cNvPr id="17556" name="文字方塊 17555">
            <a:extLst>
              <a:ext uri="{FF2B5EF4-FFF2-40B4-BE49-F238E27FC236}">
                <a16:creationId xmlns:a16="http://schemas.microsoft.com/office/drawing/2014/main" id="{5BD4D53D-5F3A-AFB3-BC44-D9B701FA4B96}"/>
              </a:ext>
            </a:extLst>
          </p:cNvPr>
          <p:cNvSpPr txBox="1"/>
          <p:nvPr/>
        </p:nvSpPr>
        <p:spPr>
          <a:xfrm>
            <a:off x="4608114" y="5227946"/>
            <a:ext cx="1552382" cy="246221"/>
          </a:xfrm>
          <a:prstGeom prst="rect">
            <a:avLst/>
          </a:prstGeom>
          <a:noFill/>
        </p:spPr>
        <p:txBody>
          <a:bodyPr wrap="square" lIns="0" tIns="0" rIns="0" bIns="0">
            <a:spAutoFit/>
          </a:bodyPr>
          <a:lstStyle>
            <a:defPPr>
              <a:defRPr lang="zh-TW"/>
            </a:defPPr>
            <a:lvl1pPr algn="ctr" eaLnBrk="1" hangingPunct="1">
              <a:defRPr sz="1600">
                <a:latin typeface="STFangsong" panose="02010600040101010101" pitchFamily="2" charset="-122"/>
                <a:ea typeface="STFangsong" panose="02010600040101010101" pitchFamily="2" charset="-122"/>
              </a:defRPr>
            </a:lvl1pPr>
          </a:lstStyle>
          <a:p>
            <a:r>
              <a:rPr lang="zh-CN" altLang="en-US" dirty="0"/>
              <a:t>地面控制器</a:t>
            </a:r>
            <a:endParaRPr lang="en-US" dirty="0"/>
          </a:p>
        </p:txBody>
      </p:sp>
      <p:sp>
        <p:nvSpPr>
          <p:cNvPr id="17557" name="文字方塊 17556">
            <a:extLst>
              <a:ext uri="{FF2B5EF4-FFF2-40B4-BE49-F238E27FC236}">
                <a16:creationId xmlns:a16="http://schemas.microsoft.com/office/drawing/2014/main" id="{9661CEBD-B86D-6456-B532-02B7822A1A62}"/>
              </a:ext>
            </a:extLst>
          </p:cNvPr>
          <p:cNvSpPr txBox="1"/>
          <p:nvPr/>
        </p:nvSpPr>
        <p:spPr>
          <a:xfrm>
            <a:off x="6091246" y="1893739"/>
            <a:ext cx="3479024" cy="3454792"/>
          </a:xfrm>
          <a:prstGeom prst="rect">
            <a:avLst/>
          </a:prstGeom>
          <a:noFill/>
        </p:spPr>
        <p:txBody>
          <a:bodyPr wrap="square">
            <a:spAutoFit/>
          </a:bodyPr>
          <a:lstStyle/>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FCU: Flight Control Unit,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飛行控制單元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IMU: Inertial Measurement Unit,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慣性測量單元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ESC: Electr</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onic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Speed Contro</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ler,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電子速度控制器</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LPB</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Lithium Primary</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Battery,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鋰一元電池電池</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GNSS: Global Navigation Satellite System,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全球導航衛星系統</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Datalink-Air: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天空端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Datalink-</a:t>
            </a:r>
            <a:r>
              <a:rPr lang="en-US" altLang="zh-CN" sz="1400" dirty="0" err="1">
                <a:latin typeface="Times New Roman" panose="02020603050405020304" pitchFamily="18" charset="0"/>
                <a:ea typeface="STFangsong" panose="02010600040101010101" pitchFamily="2" charset="-122"/>
                <a:cs typeface="Times New Roman" panose="02020603050405020304" pitchFamily="18" charset="0"/>
              </a:rPr>
              <a:t>Gnd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O: Visual Odometry,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視覺</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測距</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Camera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攝像系統</a:t>
            </a:r>
            <a:endParaRPr lang="en-US" altLang="zh-TW"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GCS: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Ground Control</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地面控制器</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7559" name="文字方塊 17558">
            <a:extLst>
              <a:ext uri="{FF2B5EF4-FFF2-40B4-BE49-F238E27FC236}">
                <a16:creationId xmlns:a16="http://schemas.microsoft.com/office/drawing/2014/main" id="{FCAF155F-40CC-8343-456B-03594134410E}"/>
              </a:ext>
            </a:extLst>
          </p:cNvPr>
          <p:cNvSpPr txBox="1"/>
          <p:nvPr/>
        </p:nvSpPr>
        <p:spPr>
          <a:xfrm>
            <a:off x="218426" y="2220467"/>
            <a:ext cx="883947" cy="338554"/>
          </a:xfrm>
          <a:prstGeom prst="rect">
            <a:avLst/>
          </a:prstGeom>
          <a:noFill/>
        </p:spPr>
        <p:txBody>
          <a:bodyPr wrap="square">
            <a:spAutoFit/>
          </a:bodyPr>
          <a:lstStyle/>
          <a:p>
            <a:pPr algn="ctr"/>
            <a:r>
              <a:rPr lang="zh-CN" altLang="en-US" sz="1600" dirty="0">
                <a:latin typeface="STFangsong" panose="02010600040101010101" pitchFamily="2" charset="-122"/>
                <a:ea typeface="STFangsong" panose="02010600040101010101" pitchFamily="2" charset="-122"/>
              </a:rPr>
              <a:t>發動機</a:t>
            </a:r>
            <a:endParaRPr lang="en-US" sz="1600" dirty="0"/>
          </a:p>
        </p:txBody>
      </p:sp>
      <p:sp>
        <p:nvSpPr>
          <p:cNvPr id="17560" name="文字方塊 17559">
            <a:extLst>
              <a:ext uri="{FF2B5EF4-FFF2-40B4-BE49-F238E27FC236}">
                <a16:creationId xmlns:a16="http://schemas.microsoft.com/office/drawing/2014/main" id="{9B6AAF3E-3D24-DCBF-7A2E-02A6D72FA644}"/>
              </a:ext>
            </a:extLst>
          </p:cNvPr>
          <p:cNvSpPr txBox="1"/>
          <p:nvPr/>
        </p:nvSpPr>
        <p:spPr>
          <a:xfrm>
            <a:off x="400769" y="4104348"/>
            <a:ext cx="869811" cy="246221"/>
          </a:xfrm>
          <a:prstGeom prst="rect">
            <a:avLst/>
          </a:prstGeom>
          <a:noFill/>
        </p:spPr>
        <p:txBody>
          <a:bodyPr wrap="square" lIns="0" tIns="0" rIns="0" bIns="0">
            <a:spAutoFit/>
          </a:bodyPr>
          <a:lstStyle/>
          <a:p>
            <a:pPr eaLnBrk="1" hangingPunct="1"/>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p:txBody>
      </p:sp>
      <p:sp>
        <p:nvSpPr>
          <p:cNvPr id="17561" name="左大括弧 17560">
            <a:extLst>
              <a:ext uri="{FF2B5EF4-FFF2-40B4-BE49-F238E27FC236}">
                <a16:creationId xmlns:a16="http://schemas.microsoft.com/office/drawing/2014/main" id="{7E58183C-3DD6-DCDA-4A1E-EC771A61D028}"/>
              </a:ext>
            </a:extLst>
          </p:cNvPr>
          <p:cNvSpPr/>
          <p:nvPr/>
        </p:nvSpPr>
        <p:spPr>
          <a:xfrm>
            <a:off x="717826" y="2766437"/>
            <a:ext cx="68136" cy="5086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2" name="左大括弧 17561">
            <a:extLst>
              <a:ext uri="{FF2B5EF4-FFF2-40B4-BE49-F238E27FC236}">
                <a16:creationId xmlns:a16="http://schemas.microsoft.com/office/drawing/2014/main" id="{159413C9-031D-8E60-E3B9-72780C939F29}"/>
              </a:ext>
            </a:extLst>
          </p:cNvPr>
          <p:cNvSpPr/>
          <p:nvPr/>
        </p:nvSpPr>
        <p:spPr>
          <a:xfrm>
            <a:off x="717826" y="3478739"/>
            <a:ext cx="78439" cy="3566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7" name="手繪多邊形: 圖案 17566">
            <a:extLst>
              <a:ext uri="{FF2B5EF4-FFF2-40B4-BE49-F238E27FC236}">
                <a16:creationId xmlns:a16="http://schemas.microsoft.com/office/drawing/2014/main" id="{13498DDD-8353-00A8-1D69-5E8BED26B500}"/>
              </a:ext>
            </a:extLst>
          </p:cNvPr>
          <p:cNvSpPr/>
          <p:nvPr/>
        </p:nvSpPr>
        <p:spPr>
          <a:xfrm>
            <a:off x="240131" y="3648548"/>
            <a:ext cx="375505" cy="519602"/>
          </a:xfrm>
          <a:custGeom>
            <a:avLst/>
            <a:gdLst>
              <a:gd name="connsiteX0" fmla="*/ 375505 w 375505"/>
              <a:gd name="connsiteY0" fmla="*/ 0 h 588475"/>
              <a:gd name="connsiteX1" fmla="*/ 13366 w 375505"/>
              <a:gd name="connsiteY1" fmla="*/ 334978 h 588475"/>
              <a:gd name="connsiteX2" fmla="*/ 112954 w 375505"/>
              <a:gd name="connsiteY2" fmla="*/ 588475 h 588475"/>
            </a:gdLst>
            <a:ahLst/>
            <a:cxnLst>
              <a:cxn ang="0">
                <a:pos x="connsiteX0" y="connsiteY0"/>
              </a:cxn>
              <a:cxn ang="0">
                <a:pos x="connsiteX1" y="connsiteY1"/>
              </a:cxn>
              <a:cxn ang="0">
                <a:pos x="connsiteX2" y="connsiteY2"/>
              </a:cxn>
            </a:cxnLst>
            <a:rect l="l" t="t" r="r" b="b"/>
            <a:pathLst>
              <a:path w="375505" h="588475">
                <a:moveTo>
                  <a:pt x="375505" y="0"/>
                </a:moveTo>
                <a:cubicBezTo>
                  <a:pt x="216314" y="118449"/>
                  <a:pt x="57124" y="236899"/>
                  <a:pt x="13366" y="334978"/>
                </a:cubicBezTo>
                <a:cubicBezTo>
                  <a:pt x="-30392" y="433057"/>
                  <a:pt x="41281" y="510766"/>
                  <a:pt x="112954" y="58847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8" name="手繪多邊形: 圖案 17567">
            <a:extLst>
              <a:ext uri="{FF2B5EF4-FFF2-40B4-BE49-F238E27FC236}">
                <a16:creationId xmlns:a16="http://schemas.microsoft.com/office/drawing/2014/main" id="{4561299C-1670-8C9D-26BE-551E2F90F434}"/>
              </a:ext>
            </a:extLst>
          </p:cNvPr>
          <p:cNvSpPr/>
          <p:nvPr/>
        </p:nvSpPr>
        <p:spPr>
          <a:xfrm>
            <a:off x="240131" y="2513307"/>
            <a:ext cx="384558" cy="519603"/>
          </a:xfrm>
          <a:custGeom>
            <a:avLst/>
            <a:gdLst>
              <a:gd name="connsiteX0" fmla="*/ 403451 w 403451"/>
              <a:gd name="connsiteY0" fmla="*/ 606582 h 606582"/>
              <a:gd name="connsiteX1" fmla="*/ 14152 w 403451"/>
              <a:gd name="connsiteY1" fmla="*/ 316871 h 606582"/>
              <a:gd name="connsiteX2" fmla="*/ 122794 w 403451"/>
              <a:gd name="connsiteY2" fmla="*/ 0 h 606582"/>
            </a:gdLst>
            <a:ahLst/>
            <a:cxnLst>
              <a:cxn ang="0">
                <a:pos x="connsiteX0" y="connsiteY0"/>
              </a:cxn>
              <a:cxn ang="0">
                <a:pos x="connsiteX1" y="connsiteY1"/>
              </a:cxn>
              <a:cxn ang="0">
                <a:pos x="connsiteX2" y="connsiteY2"/>
              </a:cxn>
            </a:cxnLst>
            <a:rect l="l" t="t" r="r" b="b"/>
            <a:pathLst>
              <a:path w="403451" h="606582">
                <a:moveTo>
                  <a:pt x="403451" y="606582"/>
                </a:moveTo>
                <a:cubicBezTo>
                  <a:pt x="232189" y="512275"/>
                  <a:pt x="60928" y="417968"/>
                  <a:pt x="14152" y="316871"/>
                </a:cubicBezTo>
                <a:cubicBezTo>
                  <a:pt x="-32624" y="215774"/>
                  <a:pt x="45085" y="107887"/>
                  <a:pt x="12279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xfrm>
            <a:off x="5169024" y="6446837"/>
            <a:ext cx="49944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16</a:t>
            </a:fld>
            <a:endParaRPr lang="en-US" altLang="zh-TW" sz="1400" dirty="0">
              <a:solidFill>
                <a:schemeClr val="tx2"/>
              </a:solidFill>
              <a:latin typeface="Arial" panose="020B0604020202020204" pitchFamily="34" charset="0"/>
              <a:ea typeface="新細明體" panose="02020500000000000000" pitchFamily="18" charset="-120"/>
            </a:endParaRPr>
          </a:p>
        </p:txBody>
      </p:sp>
      <p:grpSp>
        <p:nvGrpSpPr>
          <p:cNvPr id="17550" name="群組 17549">
            <a:extLst>
              <a:ext uri="{FF2B5EF4-FFF2-40B4-BE49-F238E27FC236}">
                <a16:creationId xmlns:a16="http://schemas.microsoft.com/office/drawing/2014/main" id="{E3741AAF-ED99-A62F-3C4C-C4693F74DB0B}"/>
              </a:ext>
            </a:extLst>
          </p:cNvPr>
          <p:cNvGrpSpPr/>
          <p:nvPr/>
        </p:nvGrpSpPr>
        <p:grpSpPr>
          <a:xfrm>
            <a:off x="5062707" y="1916832"/>
            <a:ext cx="3620854" cy="4395225"/>
            <a:chOff x="1358109" y="1977833"/>
            <a:chExt cx="3620854" cy="4395225"/>
          </a:xfrm>
        </p:grpSpPr>
        <p:sp>
          <p:nvSpPr>
            <p:cNvPr id="62" name="文字方塊 61">
              <a:extLst>
                <a:ext uri="{FF2B5EF4-FFF2-40B4-BE49-F238E27FC236}">
                  <a16:creationId xmlns:a16="http://schemas.microsoft.com/office/drawing/2014/main" id="{62701EB5-2AE1-E86E-0316-EAA633039A33}"/>
                </a:ext>
              </a:extLst>
            </p:cNvPr>
            <p:cNvSpPr txBox="1"/>
            <p:nvPr/>
          </p:nvSpPr>
          <p:spPr>
            <a:xfrm>
              <a:off x="1466121" y="6003726"/>
              <a:ext cx="3404829"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5</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飛行路徑方法實現流程圖</a:t>
              </a:r>
              <a:endParaRPr lang="zh-TW" altLang="en-US" sz="1800" b="1" dirty="0">
                <a:latin typeface="STFangsong" panose="02010600040101010101" pitchFamily="2" charset="-122"/>
                <a:ea typeface="STFangsong" panose="02010600040101010101" pitchFamily="2" charset="-122"/>
              </a:endParaRPr>
            </a:p>
          </p:txBody>
        </p:sp>
        <p:sp>
          <p:nvSpPr>
            <p:cNvPr id="2" name="矩形 1">
              <a:extLst>
                <a:ext uri="{FF2B5EF4-FFF2-40B4-BE49-F238E27FC236}">
                  <a16:creationId xmlns:a16="http://schemas.microsoft.com/office/drawing/2014/main" id="{A9F64678-37C7-227E-1FEE-1317E707D32A}"/>
                </a:ext>
              </a:extLst>
            </p:cNvPr>
            <p:cNvSpPr/>
            <p:nvPr/>
          </p:nvSpPr>
          <p:spPr>
            <a:xfrm>
              <a:off x="3584341" y="1977834"/>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攝像系統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6FBAF5E-43A0-D8A0-863B-2CE01D216008}"/>
                </a:ext>
              </a:extLst>
            </p:cNvPr>
            <p:cNvSpPr/>
            <p:nvPr/>
          </p:nvSpPr>
          <p:spPr>
            <a:xfrm>
              <a:off x="1358109" y="1977833"/>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水鳥飛行路徑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6332B17E-7133-5356-D076-E5F1AB8A8B1F}"/>
                </a:ext>
              </a:extLst>
            </p:cNvPr>
            <p:cNvSpPr/>
            <p:nvPr/>
          </p:nvSpPr>
          <p:spPr>
            <a:xfrm>
              <a:off x="1358109" y="3312282"/>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a:t>
              </a:r>
              <a:r>
                <a:rPr lang="en-US" altLang="zh-CN" sz="1200" dirty="0">
                  <a:solidFill>
                    <a:schemeClr val="tx1"/>
                  </a:solidFill>
                  <a:latin typeface="Times New Roman" panose="02020603050405020304" pitchFamily="18" charset="0"/>
                  <a:cs typeface="Times New Roman" panose="02020603050405020304" pitchFamily="18" charset="0"/>
                </a:rPr>
                <a:t>UNITY</a:t>
              </a:r>
              <a:r>
                <a:rPr lang="zh-CN" altLang="en-US" sz="1200" dirty="0">
                  <a:solidFill>
                    <a:schemeClr val="tx1"/>
                  </a:solidFill>
                  <a:latin typeface="Times New Roman" panose="02020603050405020304" pitchFamily="18" charset="0"/>
                  <a:cs typeface="Times New Roman" panose="02020603050405020304" pitchFamily="18" charset="0"/>
                </a:rPr>
                <a:t>模擬環境</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120D920-CC7C-8241-18DB-BEFF62868B07}"/>
                </a:ext>
              </a:extLst>
            </p:cNvPr>
            <p:cNvSpPr/>
            <p:nvPr/>
          </p:nvSpPr>
          <p:spPr>
            <a:xfrm>
              <a:off x="2671005" y="1977835"/>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環境偵測</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6A536E8-39A4-3182-2701-DF37C96CD056}"/>
                </a:ext>
              </a:extLst>
            </p:cNvPr>
            <p:cNvSpPr/>
            <p:nvPr/>
          </p:nvSpPr>
          <p:spPr>
            <a:xfrm>
              <a:off x="3584341" y="2639625"/>
              <a:ext cx="1394622"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YOLO</a:t>
              </a: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BA2548BA-0B92-9BF0-1F0B-B167BD238A83}"/>
                </a:ext>
              </a:extLst>
            </p:cNvPr>
            <p:cNvCxnSpPr>
              <a:stCxn id="2" idx="2"/>
              <a:endCxn id="6" idx="0"/>
            </p:cNvCxnSpPr>
            <p:nvPr/>
          </p:nvCxnSpPr>
          <p:spPr>
            <a:xfrm>
              <a:off x="4281652" y="2342959"/>
              <a:ext cx="0" cy="296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BDB64DCE-FA85-FAAA-5A35-FAA32746A4A1}"/>
                </a:ext>
              </a:extLst>
            </p:cNvPr>
            <p:cNvCxnSpPr>
              <a:cxnSpLocks/>
              <a:stCxn id="5" idx="2"/>
              <a:endCxn id="20" idx="0"/>
            </p:cNvCxnSpPr>
            <p:nvPr/>
          </p:nvCxnSpPr>
          <p:spPr>
            <a:xfrm>
              <a:off x="3044280" y="2342960"/>
              <a:ext cx="0" cy="281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C9D73CEE-82D1-6C4D-62B6-2FEDB6FC8F87}"/>
                </a:ext>
              </a:extLst>
            </p:cNvPr>
            <p:cNvCxnSpPr>
              <a:cxnSpLocks/>
              <a:stCxn id="3" idx="2"/>
              <a:endCxn id="17484" idx="0"/>
            </p:cNvCxnSpPr>
            <p:nvPr/>
          </p:nvCxnSpPr>
          <p:spPr>
            <a:xfrm>
              <a:off x="1931165" y="2342958"/>
              <a:ext cx="0" cy="290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383917AB-6D6D-8243-8841-612315BC212E}"/>
                </a:ext>
              </a:extLst>
            </p:cNvPr>
            <p:cNvCxnSpPr>
              <a:cxnSpLocks/>
              <a:stCxn id="6" idx="2"/>
            </p:cNvCxnSpPr>
            <p:nvPr/>
          </p:nvCxnSpPr>
          <p:spPr>
            <a:xfrm>
              <a:off x="4281652" y="3004750"/>
              <a:ext cx="0" cy="307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E4749285-0C11-4F35-9AF2-4238C1E8AC4E}"/>
                </a:ext>
              </a:extLst>
            </p:cNvPr>
            <p:cNvSpPr/>
            <p:nvPr/>
          </p:nvSpPr>
          <p:spPr>
            <a:xfrm>
              <a:off x="2671005" y="2624616"/>
              <a:ext cx="746550"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環境參數</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CE895DC-F5D0-E26A-3001-A669D3CA7BE5}"/>
                </a:ext>
              </a:extLst>
            </p:cNvPr>
            <p:cNvSpPr/>
            <p:nvPr/>
          </p:nvSpPr>
          <p:spPr>
            <a:xfrm>
              <a:off x="1358109" y="3984611"/>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建構無人機飛行路徑策略的混合式强化學習模型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22" name="直線單箭頭接點 21">
              <a:extLst>
                <a:ext uri="{FF2B5EF4-FFF2-40B4-BE49-F238E27FC236}">
                  <a16:creationId xmlns:a16="http://schemas.microsoft.com/office/drawing/2014/main" id="{C0D8E1D0-66F9-9AF2-2429-C7E5284325CC}"/>
                </a:ext>
              </a:extLst>
            </p:cNvPr>
            <p:cNvCxnSpPr>
              <a:cxnSpLocks/>
              <a:stCxn id="4" idx="2"/>
              <a:endCxn id="21" idx="0"/>
            </p:cNvCxnSpPr>
            <p:nvPr/>
          </p:nvCxnSpPr>
          <p:spPr>
            <a:xfrm>
              <a:off x="3168536" y="3677407"/>
              <a:ext cx="0" cy="307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6CE529A7-2E64-1646-4B05-43A0C465A2D6}"/>
                </a:ext>
              </a:extLst>
            </p:cNvPr>
            <p:cNvCxnSpPr>
              <a:cxnSpLocks/>
              <a:stCxn id="20" idx="2"/>
            </p:cNvCxnSpPr>
            <p:nvPr/>
          </p:nvCxnSpPr>
          <p:spPr>
            <a:xfrm>
              <a:off x="3044280" y="2989741"/>
              <a:ext cx="0" cy="32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3" name="矩形 17472">
              <a:extLst>
                <a:ext uri="{FF2B5EF4-FFF2-40B4-BE49-F238E27FC236}">
                  <a16:creationId xmlns:a16="http://schemas.microsoft.com/office/drawing/2014/main" id="{19341D6F-6D41-B52F-FB52-9348067F49B9}"/>
                </a:ext>
              </a:extLst>
            </p:cNvPr>
            <p:cNvSpPr/>
            <p:nvPr/>
          </p:nvSpPr>
          <p:spPr>
            <a:xfrm>
              <a:off x="1358109" y="4633395"/>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訓練模型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4" name="直線單箭頭接點 17473">
              <a:extLst>
                <a:ext uri="{FF2B5EF4-FFF2-40B4-BE49-F238E27FC236}">
                  <a16:creationId xmlns:a16="http://schemas.microsoft.com/office/drawing/2014/main" id="{E6E78B93-2E55-7E26-7021-3526550632DC}"/>
                </a:ext>
              </a:extLst>
            </p:cNvPr>
            <p:cNvCxnSpPr>
              <a:cxnSpLocks/>
              <a:stCxn id="21" idx="2"/>
              <a:endCxn id="17473" idx="0"/>
            </p:cNvCxnSpPr>
            <p:nvPr/>
          </p:nvCxnSpPr>
          <p:spPr>
            <a:xfrm>
              <a:off x="3168536" y="4349736"/>
              <a:ext cx="0" cy="28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78" name="矩形 17477">
              <a:extLst>
                <a:ext uri="{FF2B5EF4-FFF2-40B4-BE49-F238E27FC236}">
                  <a16:creationId xmlns:a16="http://schemas.microsoft.com/office/drawing/2014/main" id="{67585094-621A-4DA8-076D-EDA05E6213A7}"/>
                </a:ext>
              </a:extLst>
            </p:cNvPr>
            <p:cNvSpPr/>
            <p:nvPr/>
          </p:nvSpPr>
          <p:spPr>
            <a:xfrm>
              <a:off x="1358109" y="5301208"/>
              <a:ext cx="3620854"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模型部署至無人機嵌入式系統</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79" name="直線單箭頭接點 17478">
              <a:extLst>
                <a:ext uri="{FF2B5EF4-FFF2-40B4-BE49-F238E27FC236}">
                  <a16:creationId xmlns:a16="http://schemas.microsoft.com/office/drawing/2014/main" id="{3449CF53-B2DE-9BF4-6C56-E949A743AD26}"/>
                </a:ext>
              </a:extLst>
            </p:cNvPr>
            <p:cNvCxnSpPr>
              <a:cxnSpLocks/>
              <a:stCxn id="17473" idx="2"/>
              <a:endCxn id="17478" idx="0"/>
            </p:cNvCxnSpPr>
            <p:nvPr/>
          </p:nvCxnSpPr>
          <p:spPr>
            <a:xfrm>
              <a:off x="3168536" y="4998520"/>
              <a:ext cx="0" cy="30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484" name="矩形 17483">
              <a:extLst>
                <a:ext uri="{FF2B5EF4-FFF2-40B4-BE49-F238E27FC236}">
                  <a16:creationId xmlns:a16="http://schemas.microsoft.com/office/drawing/2014/main" id="{6F5CA6C7-D70E-96FB-EC7B-9E6DEC237CCF}"/>
                </a:ext>
              </a:extLst>
            </p:cNvPr>
            <p:cNvSpPr/>
            <p:nvPr/>
          </p:nvSpPr>
          <p:spPr>
            <a:xfrm>
              <a:off x="1358109" y="2633120"/>
              <a:ext cx="1146111"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飛行路徑模型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488" name="直線單箭頭接點 17487">
              <a:extLst>
                <a:ext uri="{FF2B5EF4-FFF2-40B4-BE49-F238E27FC236}">
                  <a16:creationId xmlns:a16="http://schemas.microsoft.com/office/drawing/2014/main" id="{EAF629B4-2A29-3773-6C2C-CD8F67E9922A}"/>
                </a:ext>
              </a:extLst>
            </p:cNvPr>
            <p:cNvCxnSpPr>
              <a:cxnSpLocks/>
              <a:stCxn id="17484" idx="2"/>
            </p:cNvCxnSpPr>
            <p:nvPr/>
          </p:nvCxnSpPr>
          <p:spPr>
            <a:xfrm flipH="1">
              <a:off x="1931164" y="2998245"/>
              <a:ext cx="1" cy="314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547" name="文字方塊 17546">
            <a:extLst>
              <a:ext uri="{FF2B5EF4-FFF2-40B4-BE49-F238E27FC236}">
                <a16:creationId xmlns:a16="http://schemas.microsoft.com/office/drawing/2014/main" id="{45D035E5-B3DA-976D-F0A4-8176AC55338B}"/>
              </a:ext>
            </a:extLst>
          </p:cNvPr>
          <p:cNvSpPr txBox="1"/>
          <p:nvPr/>
        </p:nvSpPr>
        <p:spPr>
          <a:xfrm>
            <a:off x="1160941" y="6020605"/>
            <a:ext cx="2664296" cy="369332"/>
          </a:xfrm>
          <a:prstGeom prst="rect">
            <a:avLst/>
          </a:prstGeom>
          <a:noFill/>
        </p:spPr>
        <p:txBody>
          <a:bodyPr wrap="square">
            <a:spAutoFit/>
          </a:bodyPr>
          <a:lstStyle/>
          <a:p>
            <a:pPr algn="ct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4</a:t>
            </a:r>
            <a:r>
              <a:rPr lang="en-US" altLang="zh-CN" sz="1800" b="1" dirty="0">
                <a:latin typeface="STFangsong" panose="02010600040101010101" pitchFamily="2" charset="-122"/>
                <a:ea typeface="STFangsong" panose="02010600040101010101" pitchFamily="2" charset="-122"/>
              </a:rPr>
              <a:t> </a:t>
            </a:r>
            <a:r>
              <a:rPr lang="zh-CN" altLang="en-US" sz="1800" b="1" dirty="0">
                <a:latin typeface="STFangsong" panose="02010600040101010101" pitchFamily="2" charset="-122"/>
                <a:ea typeface="STFangsong" panose="02010600040101010101" pitchFamily="2" charset="-122"/>
              </a:rPr>
              <a:t>任務流程圖</a:t>
            </a:r>
            <a:endParaRPr lang="zh-TW" altLang="en-US" sz="1800" b="1" dirty="0">
              <a:latin typeface="STFangsong" panose="02010600040101010101" pitchFamily="2" charset="-122"/>
              <a:ea typeface="STFangsong" panose="02010600040101010101" pitchFamily="2" charset="-122"/>
            </a:endParaRPr>
          </a:p>
        </p:txBody>
      </p:sp>
      <p:grpSp>
        <p:nvGrpSpPr>
          <p:cNvPr id="17565" name="群組 17564">
            <a:extLst>
              <a:ext uri="{FF2B5EF4-FFF2-40B4-BE49-F238E27FC236}">
                <a16:creationId xmlns:a16="http://schemas.microsoft.com/office/drawing/2014/main" id="{BEF24B63-8206-D350-7CA5-F0041011B114}"/>
              </a:ext>
            </a:extLst>
          </p:cNvPr>
          <p:cNvGrpSpPr/>
          <p:nvPr/>
        </p:nvGrpSpPr>
        <p:grpSpPr>
          <a:xfrm>
            <a:off x="1319680" y="1829211"/>
            <a:ext cx="2722915" cy="3947588"/>
            <a:chOff x="1319680" y="1829211"/>
            <a:chExt cx="2722915" cy="3947588"/>
          </a:xfrm>
        </p:grpSpPr>
        <p:sp>
          <p:nvSpPr>
            <p:cNvPr id="17491" name="矩形 17490">
              <a:extLst>
                <a:ext uri="{FF2B5EF4-FFF2-40B4-BE49-F238E27FC236}">
                  <a16:creationId xmlns:a16="http://schemas.microsoft.com/office/drawing/2014/main" id="{5C1A562F-57D5-57F8-DEE3-0BB23BC8FF99}"/>
                </a:ext>
              </a:extLst>
            </p:cNvPr>
            <p:cNvSpPr/>
            <p:nvPr/>
          </p:nvSpPr>
          <p:spPr>
            <a:xfrm>
              <a:off x="1966013" y="1829211"/>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設定防禦目標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2" name="矩形 17491">
              <a:extLst>
                <a:ext uri="{FF2B5EF4-FFF2-40B4-BE49-F238E27FC236}">
                  <a16:creationId xmlns:a16="http://schemas.microsoft.com/office/drawing/2014/main" id="{85251CB4-D51F-AF71-87DD-DDCC13AB143A}"/>
                </a:ext>
              </a:extLst>
            </p:cNvPr>
            <p:cNvSpPr/>
            <p:nvPr/>
          </p:nvSpPr>
          <p:spPr>
            <a:xfrm>
              <a:off x="1966013" y="2387330"/>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初始環境狀態</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4" name="矩形 17493">
              <a:extLst>
                <a:ext uri="{FF2B5EF4-FFF2-40B4-BE49-F238E27FC236}">
                  <a16:creationId xmlns:a16="http://schemas.microsoft.com/office/drawing/2014/main" id="{75CB20AF-D422-B6C8-A575-450879BB4D0E}"/>
                </a:ext>
              </a:extLst>
            </p:cNvPr>
            <p:cNvSpPr/>
            <p:nvPr/>
          </p:nvSpPr>
          <p:spPr>
            <a:xfrm>
              <a:off x="1966011" y="4196814"/>
              <a:ext cx="105415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威脅判斷</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6" name="矩形 17495">
              <a:extLst>
                <a:ext uri="{FF2B5EF4-FFF2-40B4-BE49-F238E27FC236}">
                  <a16:creationId xmlns:a16="http://schemas.microsoft.com/office/drawing/2014/main" id="{6AE1B2A9-36A3-2ED2-F0B5-5E72227E7057}"/>
                </a:ext>
              </a:extLst>
            </p:cNvPr>
            <p:cNvSpPr/>
            <p:nvPr/>
          </p:nvSpPr>
          <p:spPr>
            <a:xfrm>
              <a:off x="1966012" y="2945449"/>
              <a:ext cx="1054156" cy="5002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無人機決策</a:t>
              </a: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zh-CN" altLang="en-US" sz="1200" dirty="0">
                  <a:solidFill>
                    <a:schemeClr val="tx1"/>
                  </a:solidFill>
                  <a:latin typeface="Times New Roman" panose="02020603050405020304" pitchFamily="18" charset="0"/>
                  <a:cs typeface="Times New Roman" panose="02020603050405020304" pitchFamily="18" charset="0"/>
                </a:rPr>
                <a:t>飛行路徑</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7" name="矩形 17496">
              <a:extLst>
                <a:ext uri="{FF2B5EF4-FFF2-40B4-BE49-F238E27FC236}">
                  <a16:creationId xmlns:a16="http://schemas.microsoft.com/office/drawing/2014/main" id="{01E7A8E2-192B-F773-6453-A5CC21092BE7}"/>
                </a:ext>
              </a:extLst>
            </p:cNvPr>
            <p:cNvSpPr/>
            <p:nvPr/>
          </p:nvSpPr>
          <p:spPr>
            <a:xfrm>
              <a:off x="1966013" y="485355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執行任務</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7498" name="矩形 17497">
              <a:extLst>
                <a:ext uri="{FF2B5EF4-FFF2-40B4-BE49-F238E27FC236}">
                  <a16:creationId xmlns:a16="http://schemas.microsoft.com/office/drawing/2014/main" id="{0E0B3EFF-D3F8-739B-A053-0DA7DA0271C9}"/>
                </a:ext>
              </a:extLst>
            </p:cNvPr>
            <p:cNvSpPr/>
            <p:nvPr/>
          </p:nvSpPr>
          <p:spPr>
            <a:xfrm>
              <a:off x="1966013" y="5411674"/>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任務結束</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00" name="直線單箭頭接點 17499">
              <a:extLst>
                <a:ext uri="{FF2B5EF4-FFF2-40B4-BE49-F238E27FC236}">
                  <a16:creationId xmlns:a16="http://schemas.microsoft.com/office/drawing/2014/main" id="{C608DE78-04B8-58C4-267A-EA2128704C8B}"/>
                </a:ext>
              </a:extLst>
            </p:cNvPr>
            <p:cNvCxnSpPr>
              <a:stCxn id="17491" idx="2"/>
              <a:endCxn id="17492" idx="0"/>
            </p:cNvCxnSpPr>
            <p:nvPr/>
          </p:nvCxnSpPr>
          <p:spPr>
            <a:xfrm>
              <a:off x="2493091" y="2194336"/>
              <a:ext cx="0"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01" name="直線單箭頭接點 17500">
              <a:extLst>
                <a:ext uri="{FF2B5EF4-FFF2-40B4-BE49-F238E27FC236}">
                  <a16:creationId xmlns:a16="http://schemas.microsoft.com/office/drawing/2014/main" id="{EBFCA329-7DD2-8D59-ED90-B36133AE7D3F}"/>
                </a:ext>
              </a:extLst>
            </p:cNvPr>
            <p:cNvCxnSpPr>
              <a:cxnSpLocks/>
              <a:stCxn id="17492" idx="2"/>
              <a:endCxn id="17496" idx="0"/>
            </p:cNvCxnSpPr>
            <p:nvPr/>
          </p:nvCxnSpPr>
          <p:spPr>
            <a:xfrm flipH="1">
              <a:off x="2493090" y="2752455"/>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06EA50DD-15C1-4C60-42F0-5E3FA9CECDBF}"/>
                </a:ext>
              </a:extLst>
            </p:cNvPr>
            <p:cNvCxnSpPr>
              <a:cxnSpLocks/>
              <a:stCxn id="17496" idx="2"/>
              <a:endCxn id="17511" idx="0"/>
            </p:cNvCxnSpPr>
            <p:nvPr/>
          </p:nvCxnSpPr>
          <p:spPr>
            <a:xfrm>
              <a:off x="2493090" y="3445701"/>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2BD89788-669C-507F-DB3D-7E8526732F2B}"/>
                </a:ext>
              </a:extLst>
            </p:cNvPr>
            <p:cNvCxnSpPr>
              <a:cxnSpLocks/>
              <a:stCxn id="17511" idx="2"/>
              <a:endCxn id="17494" idx="0"/>
            </p:cNvCxnSpPr>
            <p:nvPr/>
          </p:nvCxnSpPr>
          <p:spPr>
            <a:xfrm flipH="1">
              <a:off x="2493090" y="4003820"/>
              <a:ext cx="1" cy="1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F0FC5C99-153B-6591-243B-C6925A37EB7E}"/>
                </a:ext>
              </a:extLst>
            </p:cNvPr>
            <p:cNvCxnSpPr>
              <a:cxnSpLocks/>
              <a:stCxn id="17494" idx="2"/>
              <a:endCxn id="17497" idx="0"/>
            </p:cNvCxnSpPr>
            <p:nvPr/>
          </p:nvCxnSpPr>
          <p:spPr>
            <a:xfrm>
              <a:off x="2493090" y="4561939"/>
              <a:ext cx="1" cy="29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9393731E-5AFE-19D5-FD9A-FA55A1364C6C}"/>
                </a:ext>
              </a:extLst>
            </p:cNvPr>
            <p:cNvCxnSpPr>
              <a:cxnSpLocks/>
              <a:stCxn id="17497" idx="2"/>
              <a:endCxn id="17498" idx="0"/>
            </p:cNvCxnSpPr>
            <p:nvPr/>
          </p:nvCxnSpPr>
          <p:spPr>
            <a:xfrm>
              <a:off x="2493091" y="5218679"/>
              <a:ext cx="0" cy="192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11" name="矩形 17510">
              <a:extLst>
                <a:ext uri="{FF2B5EF4-FFF2-40B4-BE49-F238E27FC236}">
                  <a16:creationId xmlns:a16="http://schemas.microsoft.com/office/drawing/2014/main" id="{CA79EC67-6630-7DB0-1194-8F8D305B4E9C}"/>
                </a:ext>
              </a:extLst>
            </p:cNvPr>
            <p:cNvSpPr/>
            <p:nvPr/>
          </p:nvSpPr>
          <p:spPr>
            <a:xfrm>
              <a:off x="1966013" y="3638695"/>
              <a:ext cx="1054156"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zh-CN" altLang="en-US" sz="1200" dirty="0">
                  <a:solidFill>
                    <a:schemeClr val="tx1"/>
                  </a:solidFill>
                  <a:latin typeface="Times New Roman" panose="02020603050405020304" pitchFamily="18" charset="0"/>
                  <a:cs typeface="Times New Roman" panose="02020603050405020304" pitchFamily="18" charset="0"/>
                </a:rPr>
                <a:t>圖像辨識</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7523" name="接點: 肘形 17522">
              <a:extLst>
                <a:ext uri="{FF2B5EF4-FFF2-40B4-BE49-F238E27FC236}">
                  <a16:creationId xmlns:a16="http://schemas.microsoft.com/office/drawing/2014/main" id="{A8337BC3-BFB0-B5CE-3792-E1648FF46C37}"/>
                </a:ext>
              </a:extLst>
            </p:cNvPr>
            <p:cNvCxnSpPr>
              <a:cxnSpLocks/>
              <a:stCxn id="17494" idx="3"/>
              <a:endCxn id="17496" idx="3"/>
            </p:cNvCxnSpPr>
            <p:nvPr/>
          </p:nvCxnSpPr>
          <p:spPr>
            <a:xfrm flipV="1">
              <a:off x="3020168" y="3195575"/>
              <a:ext cx="12700" cy="118380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7532" name="接點: 肘形 17531">
              <a:extLst>
                <a:ext uri="{FF2B5EF4-FFF2-40B4-BE49-F238E27FC236}">
                  <a16:creationId xmlns:a16="http://schemas.microsoft.com/office/drawing/2014/main" id="{ED2B70AD-B3B1-DD2D-8A35-874521C43A71}"/>
                </a:ext>
              </a:extLst>
            </p:cNvPr>
            <p:cNvCxnSpPr>
              <a:stCxn id="17497" idx="1"/>
              <a:endCxn id="17496" idx="1"/>
            </p:cNvCxnSpPr>
            <p:nvPr/>
          </p:nvCxnSpPr>
          <p:spPr>
            <a:xfrm rot="10800000">
              <a:off x="1966013" y="3195575"/>
              <a:ext cx="1" cy="1840542"/>
            </a:xfrm>
            <a:prstGeom prst="bentConnector3">
              <a:avLst>
                <a:gd name="adj1" fmla="val 22860100000"/>
              </a:avLst>
            </a:prstGeom>
            <a:ln>
              <a:tailEnd type="triangle"/>
            </a:ln>
          </p:spPr>
          <p:style>
            <a:lnRef idx="1">
              <a:schemeClr val="dk1"/>
            </a:lnRef>
            <a:fillRef idx="0">
              <a:schemeClr val="dk1"/>
            </a:fillRef>
            <a:effectRef idx="0">
              <a:schemeClr val="dk1"/>
            </a:effectRef>
            <a:fontRef idx="minor">
              <a:schemeClr val="tx1"/>
            </a:fontRef>
          </p:style>
        </p:cxnSp>
        <p:sp>
          <p:nvSpPr>
            <p:cNvPr id="17551" name="文字方塊 17550">
              <a:extLst>
                <a:ext uri="{FF2B5EF4-FFF2-40B4-BE49-F238E27FC236}">
                  <a16:creationId xmlns:a16="http://schemas.microsoft.com/office/drawing/2014/main" id="{00850775-CBA0-D013-0FC2-02D83E55E6AD}"/>
                </a:ext>
              </a:extLst>
            </p:cNvPr>
            <p:cNvSpPr txBox="1"/>
            <p:nvPr/>
          </p:nvSpPr>
          <p:spPr>
            <a:xfrm>
              <a:off x="3242376" y="4102377"/>
              <a:ext cx="800219"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高威脅性</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2" name="文字方塊 17551">
              <a:extLst>
                <a:ext uri="{FF2B5EF4-FFF2-40B4-BE49-F238E27FC236}">
                  <a16:creationId xmlns:a16="http://schemas.microsoft.com/office/drawing/2014/main" id="{9CCACA90-F371-24FC-2CBF-B55E27B3F06D}"/>
                </a:ext>
              </a:extLst>
            </p:cNvPr>
            <p:cNvSpPr txBox="1"/>
            <p:nvPr/>
          </p:nvSpPr>
          <p:spPr>
            <a:xfrm>
              <a:off x="1319680" y="5040302"/>
              <a:ext cx="646331"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未完成</a:t>
              </a:r>
              <a:endParaRPr lang="zh-TW" altLang="en-US" sz="1200" dirty="0">
                <a:latin typeface="Times New Roman" panose="02020603050405020304" pitchFamily="18" charset="0"/>
                <a:ea typeface="+mn-ea"/>
                <a:cs typeface="Times New Roman" panose="02020603050405020304" pitchFamily="18" charset="0"/>
              </a:endParaRPr>
            </a:p>
          </p:txBody>
        </p:sp>
        <p:sp>
          <p:nvSpPr>
            <p:cNvPr id="17553" name="文字方塊 17552">
              <a:extLst>
                <a:ext uri="{FF2B5EF4-FFF2-40B4-BE49-F238E27FC236}">
                  <a16:creationId xmlns:a16="http://schemas.microsoft.com/office/drawing/2014/main" id="{C5A801AB-7602-DD9F-EA78-63698D76B135}"/>
                </a:ext>
              </a:extLst>
            </p:cNvPr>
            <p:cNvSpPr txBox="1"/>
            <p:nvPr/>
          </p:nvSpPr>
          <p:spPr>
            <a:xfrm>
              <a:off x="2539526" y="4569247"/>
              <a:ext cx="954107" cy="276999"/>
            </a:xfrm>
            <a:prstGeom prst="rect">
              <a:avLst/>
            </a:prstGeom>
            <a:noFill/>
          </p:spPr>
          <p:txBody>
            <a:bodyPr wrap="none" rtlCol="0">
              <a:spAutoFit/>
            </a:bodyPr>
            <a:lstStyle/>
            <a:p>
              <a:r>
                <a:rPr lang="zh-CN" altLang="en-US" sz="1200" dirty="0">
                  <a:latin typeface="Times New Roman" panose="02020603050405020304" pitchFamily="18" charset="0"/>
                  <a:ea typeface="+mn-ea"/>
                  <a:cs typeface="Times New Roman" panose="02020603050405020304" pitchFamily="18" charset="0"/>
                </a:rPr>
                <a:t>低高威脅性</a:t>
              </a:r>
              <a:endParaRPr lang="zh-TW" altLang="en-US" sz="1200" dirty="0">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2453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055C8F-D470-A9EC-BB0F-62F42AF824A5}"/>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技術範圍定義－所屬</a:t>
            </a:r>
            <a:r>
              <a:rPr lang="en-US" altLang="zh-TW" sz="3600" b="1" dirty="0">
                <a:solidFill>
                  <a:srgbClr val="002060"/>
                </a:solidFill>
              </a:rPr>
              <a:t>IPC</a:t>
            </a:r>
            <a:r>
              <a:rPr lang="zh-TW" altLang="en-US" sz="3600" b="1" dirty="0">
                <a:solidFill>
                  <a:srgbClr val="002060"/>
                </a:solidFill>
              </a:rPr>
              <a:t>技術領域</a:t>
            </a:r>
          </a:p>
        </p:txBody>
      </p:sp>
      <p:sp>
        <p:nvSpPr>
          <p:cNvPr id="19459" name="頁尾版面配置區 4">
            <a:extLst>
              <a:ext uri="{FF2B5EF4-FFF2-40B4-BE49-F238E27FC236}">
                <a16:creationId xmlns:a16="http://schemas.microsoft.com/office/drawing/2014/main" id="{181DD07F-31B9-CACA-1331-8C7BFFB5D6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6B75D9-4B40-428D-9FC6-D5033B7D25C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9460" name="Rectangle 3">
            <a:extLst>
              <a:ext uri="{FF2B5EF4-FFF2-40B4-BE49-F238E27FC236}">
                <a16:creationId xmlns:a16="http://schemas.microsoft.com/office/drawing/2014/main" id="{7A37333D-0D07-1BE1-F37D-826EFF1DEF0C}"/>
              </a:ext>
            </a:extLst>
          </p:cNvPr>
          <p:cNvSpPr>
            <a:spLocks noGrp="1"/>
          </p:cNvSpPr>
          <p:nvPr>
            <p:ph sz="quarter" idx="1"/>
          </p:nvPr>
        </p:nvSpPr>
        <p:spPr>
          <a:xfrm>
            <a:off x="663575" y="1600200"/>
            <a:ext cx="8832850" cy="4495800"/>
          </a:xfrm>
        </p:spPr>
        <p:txBody>
          <a:bodyPr/>
          <a:lstStyle/>
          <a:p>
            <a:pPr eaLnBrk="1" hangingPunct="1"/>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技術關鍵字</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結構：紙板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Cardboard</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飛行模式：垂直起降</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VTOL</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軍事任務：小口徑火炮</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Small Caliber Artillery</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；炮彈攻擊</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Artillery Attack</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嵌入式系統：物件辨識</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Object Detection</a:t>
            </a:r>
          </a:p>
          <a:p>
            <a:pPr lvl="1" eaLnBrk="1" hangingPunct="1"/>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飛行路徑：路徑決策</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Route Decision; </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機動規避</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Evasive Maneuvers</a:t>
            </a:r>
            <a:r>
              <a:rPr lang="zh-CN" altLang="en-US" sz="1800" dirty="0">
                <a:latin typeface="Times New Roman" panose="02020603050405020304" pitchFamily="18" charset="0"/>
                <a:ea typeface="STFangsong" panose="02010600040101010101" pitchFamily="2" charset="-122"/>
                <a:cs typeface="Times New Roman" panose="02020603050405020304" pitchFamily="18" charset="0"/>
              </a:rPr>
              <a:t>；混合强化學習</a:t>
            </a:r>
            <a:r>
              <a:rPr lang="en-US" altLang="zh-CN" sz="1800" dirty="0">
                <a:latin typeface="Times New Roman" panose="02020603050405020304" pitchFamily="18" charset="0"/>
                <a:ea typeface="STFangsong" panose="02010600040101010101" pitchFamily="2" charset="-122"/>
                <a:cs typeface="Times New Roman" panose="02020603050405020304" pitchFamily="18" charset="0"/>
              </a:rPr>
              <a:t>, Hybrid Reinforcement Learning</a:t>
            </a:r>
          </a:p>
          <a:p>
            <a:pPr lvl="1" eaLnBrk="1" hangingPunct="1"/>
            <a:endParaRPr lang="en-US" altLang="zh-TW" sz="1600" dirty="0">
              <a:latin typeface="Times New Roman" panose="02020603050405020304" pitchFamily="18" charset="0"/>
              <a:ea typeface="STFangsong" panose="02010600040101010101" pitchFamily="2" charset="-122"/>
              <a:cs typeface="Times New Roman" panose="02020603050405020304" pitchFamily="18" charset="0"/>
            </a:endParaRPr>
          </a:p>
          <a:p>
            <a:pPr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IPC</a:t>
            </a:r>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國際專利分類</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B64C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飛機；直升飛機</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B64D </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用於與飛機配合或裝至飛機上之設備；飛行衣；降落傘；飛機的動力裝置或推進傳動裝置之配置或安裝</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1800" dirty="0">
                <a:latin typeface="Times New Roman" panose="02020603050405020304" pitchFamily="18" charset="0"/>
                <a:ea typeface="STFangsong" panose="02010600040101010101" pitchFamily="2" charset="-122"/>
                <a:cs typeface="Times New Roman" panose="02020603050405020304" pitchFamily="18" charset="0"/>
              </a:rPr>
              <a:t>G05D 1</a:t>
            </a:r>
            <a:r>
              <a:rPr lang="zh-TW" altLang="en-US" sz="1800" dirty="0">
                <a:latin typeface="Times New Roman" panose="02020603050405020304" pitchFamily="18" charset="0"/>
                <a:ea typeface="STFangsong" panose="02010600040101010101" pitchFamily="2" charset="-122"/>
                <a:cs typeface="Times New Roman" panose="02020603050405020304" pitchFamily="18" charset="0"/>
              </a:rPr>
              <a:t>陸地、水上、空中之運載工具的位置，路程、高度或姿態之控制</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9461" name="Text Box 4">
            <a:extLst>
              <a:ext uri="{FF2B5EF4-FFF2-40B4-BE49-F238E27FC236}">
                <a16:creationId xmlns:a16="http://schemas.microsoft.com/office/drawing/2014/main" id="{21ABFA0C-0277-3631-E58F-51E4FEAEA7E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32520" y="1633220"/>
            <a:ext cx="8832850" cy="4495800"/>
          </a:xfrm>
        </p:spPr>
        <p:txBody>
          <a:body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49572466"/>
              </p:ext>
            </p:extLst>
          </p:nvPr>
        </p:nvGraphicFramePr>
        <p:xfrm>
          <a:off x="1208584" y="2250440"/>
          <a:ext cx="8136903" cy="1630680"/>
        </p:xfrm>
        <a:graphic>
          <a:graphicData uri="http://schemas.openxmlformats.org/drawingml/2006/table">
            <a:tbl>
              <a:tblPr firstRow="1" bandRow="1">
                <a:tableStyleId>{9D7B26C5-4107-4FEC-AEDC-1716B250A1EF}</a:tableStyleId>
              </a:tblPr>
              <a:tblGrid>
                <a:gridCol w="2808312">
                  <a:extLst>
                    <a:ext uri="{9D8B030D-6E8A-4147-A177-3AD203B41FA5}">
                      <a16:colId xmlns:a16="http://schemas.microsoft.com/office/drawing/2014/main" val="396535932"/>
                    </a:ext>
                  </a:extLst>
                </a:gridCol>
                <a:gridCol w="4176464">
                  <a:extLst>
                    <a:ext uri="{9D8B030D-6E8A-4147-A177-3AD203B41FA5}">
                      <a16:colId xmlns:a16="http://schemas.microsoft.com/office/drawing/2014/main" val="9811919"/>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資料庫</a:t>
                      </a:r>
                    </a:p>
                  </a:txBody>
                  <a:tcPr/>
                </a:tc>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AND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“VTOL” </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a:txBody>
                  <a:tcPr/>
                </a:tc>
                <a:tc>
                  <a:txBody>
                    <a:bodyPr/>
                    <a:lstStyle/>
                    <a:p>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(VTOL) AND (IC=B64C* OR IC=B64D*)</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27</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bl>
          </a:graphicData>
        </a:graphic>
      </p:graphicFrame>
      <p:pic>
        <p:nvPicPr>
          <p:cNvPr id="9" name="圖片 8">
            <a:extLst>
              <a:ext uri="{FF2B5EF4-FFF2-40B4-BE49-F238E27FC236}">
                <a16:creationId xmlns:a16="http://schemas.microsoft.com/office/drawing/2014/main" id="{3729EE1E-F03A-081F-9F39-C13E05778A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409" y="4027115"/>
            <a:ext cx="4657891" cy="2499416"/>
          </a:xfrm>
          <a:prstGeom prst="rect">
            <a:avLst/>
          </a:prstGeom>
        </p:spPr>
      </p:pic>
      <p:pic>
        <p:nvPicPr>
          <p:cNvPr id="8" name="圖片 7">
            <a:extLst>
              <a:ext uri="{FF2B5EF4-FFF2-40B4-BE49-F238E27FC236}">
                <a16:creationId xmlns:a16="http://schemas.microsoft.com/office/drawing/2014/main" id="{4255DA19-6201-DA34-5955-3F5D489D7A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4027115"/>
            <a:ext cx="4592960" cy="2664470"/>
          </a:xfrm>
          <a:prstGeom prst="rect">
            <a:avLst/>
          </a:prstGeom>
        </p:spPr>
      </p:pic>
    </p:spTree>
    <p:extLst>
      <p:ext uri="{BB962C8B-B14F-4D97-AF65-F5344CB8AC3E}">
        <p14:creationId xmlns:p14="http://schemas.microsoft.com/office/powerpoint/2010/main" val="246813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19</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樣品</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採集探針</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位於</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機身前端</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農業揮發性有機化合物</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(VOC)</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進行採樣。</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具有著陸支撐件</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可調式蝶形襟翼</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使用紙板管作為機身</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主翼由輕木製成，前緣由碳纖維管加固。</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機身</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主翼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尾翼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方向舵等用紙板製成</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未組裝時體積小</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運輸便利</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，成本較低</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同時，紙板對雷達波具有極低的電磁波反射率（與鳥類相似）。</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3086318245"/>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a:t>
                      </a: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(VTOL)</a:t>
                      </a:r>
                      <a:r>
                        <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“Cardboard”</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14</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a:t>
            </a:r>
            <a:r>
              <a:rPr lang="en-US" altLang="zh-CN" dirty="0">
                <a:solidFill>
                  <a:schemeClr val="tx1"/>
                </a:solidFill>
              </a:rPr>
              <a:t>US2023/0221733A1</a:t>
            </a:r>
            <a:endParaRPr lang="zh-TW" altLang="en-US" dirty="0">
              <a:solidFill>
                <a:schemeClr val="tx1"/>
              </a:solidFill>
            </a:endParaRPr>
          </a:p>
        </p:txBody>
      </p:sp>
    </p:spTree>
    <p:extLst>
      <p:ext uri="{BB962C8B-B14F-4D97-AF65-F5344CB8AC3E}">
        <p14:creationId xmlns:p14="http://schemas.microsoft.com/office/powerpoint/2010/main" val="31309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53ACD1D-F1BF-7AB5-DBF8-96334A14CD4E}"/>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簡報大綱</a:t>
            </a:r>
          </a:p>
        </p:txBody>
      </p:sp>
      <p:sp>
        <p:nvSpPr>
          <p:cNvPr id="12291" name="頁尾版面配置區 4">
            <a:extLst>
              <a:ext uri="{FF2B5EF4-FFF2-40B4-BE49-F238E27FC236}">
                <a16:creationId xmlns:a16="http://schemas.microsoft.com/office/drawing/2014/main" id="{8C99619E-7C5A-B72E-F024-D91EE29FD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C91E052-9E24-48D7-BE28-497039EAFE3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E111E787-28A2-934E-5B5A-A2909CE7D1AA}"/>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技術領域專利分析</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技術揭露</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技術範圍定義</a:t>
            </a:r>
            <a:endParaRPr lang="en-US" altLang="zh-TW"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實施方式</a:t>
            </a:r>
            <a:endParaRPr lang="en-US" altLang="zh-CN"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所屬技術領域</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新穎性比較</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進步性比對與分析</a:t>
            </a:r>
            <a:r>
              <a:rPr lang="en-US" altLang="zh-TW" sz="2000" dirty="0">
                <a:solidFill>
                  <a:srgbClr val="002060"/>
                </a:solidFill>
                <a:latin typeface="Times New Roman" panose="02020603050405020304" pitchFamily="18" charset="0"/>
                <a:ea typeface="STFangsong" panose="02010600040101010101" pitchFamily="2" charset="-122"/>
                <a:cs typeface="Times New Roman" panose="02020603050405020304" pitchFamily="18" charset="0"/>
              </a:rPr>
              <a:t>(Non obvious)</a:t>
            </a: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endParaRPr lang="zh-TW" altLang="en-US"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p"/>
            </a:pPr>
            <a:endParaRPr lang="en-US" altLang="zh-TW" sz="2000" b="1" dirty="0">
              <a:solidFill>
                <a:srgbClr val="002060"/>
              </a:solidFill>
              <a:latin typeface="STFangsong" panose="02010600040101010101" pitchFamily="2" charset="-122"/>
              <a:ea typeface="STFangsong"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Art)_1</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20</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US2023/0221733A1</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2" name="圖片 1">
            <a:extLst>
              <a:ext uri="{FF2B5EF4-FFF2-40B4-BE49-F238E27FC236}">
                <a16:creationId xmlns:a16="http://schemas.microsoft.com/office/drawing/2014/main" id="{48EF0E44-6686-F71A-48C6-FFF0BAC57B50}"/>
              </a:ext>
            </a:extLst>
          </p:cNvPr>
          <p:cNvPicPr>
            <a:picLocks noChangeAspect="1"/>
          </p:cNvPicPr>
          <p:nvPr/>
        </p:nvPicPr>
        <p:blipFill>
          <a:blip r:embed="rId2"/>
          <a:stretch>
            <a:fillRect/>
          </a:stretch>
        </p:blipFill>
        <p:spPr>
          <a:xfrm>
            <a:off x="1750616" y="2119206"/>
            <a:ext cx="6658768" cy="4738794"/>
          </a:xfrm>
          <a:prstGeom prst="rect">
            <a:avLst/>
          </a:prstGeom>
        </p:spPr>
      </p:pic>
    </p:spTree>
    <p:extLst>
      <p:ext uri="{BB962C8B-B14F-4D97-AF65-F5344CB8AC3E}">
        <p14:creationId xmlns:p14="http://schemas.microsoft.com/office/powerpoint/2010/main" val="347086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2" name="Rectangle 3">
            <a:extLst>
              <a:ext uri="{FF2B5EF4-FFF2-40B4-BE49-F238E27FC236}">
                <a16:creationId xmlns:a16="http://schemas.microsoft.com/office/drawing/2014/main" id="{B5F5816C-1B68-ACBB-4101-0588F21B9462}"/>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無人機</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對無人機的空空</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機動規避決策方法。</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，混合海洋水鳥的飛行行爲數據和空海戰場數據，無人機對船艦的空海機動規避，提高無人機對船艦的適應性和戰場存活率。</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BAD7ED3C-1A03-4323-A0B1-43C826E052C0}"/>
              </a:ext>
            </a:extLst>
          </p:cNvPr>
          <p:cNvGraphicFramePr>
            <a:graphicFrameLocks noGrp="1"/>
          </p:cNvGraphicFramePr>
          <p:nvPr>
            <p:extLst>
              <p:ext uri="{D42A27DB-BD31-4B8C-83A1-F6EECF244321}">
                <p14:modId xmlns:p14="http://schemas.microsoft.com/office/powerpoint/2010/main" val="1933773410"/>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(drone) and (route) and (military) and (Evasive Maneuvers)</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242</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78E7A0C1-7283-5BB3-4AD0-1DAA33DED236}"/>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CN</a:t>
            </a:r>
            <a:r>
              <a:rPr lang="zh-TW" altLang="en-US" dirty="0">
                <a:solidFill>
                  <a:schemeClr val="tx1"/>
                </a:solidFill>
              </a:rPr>
              <a:t>一篇內容相似：</a:t>
            </a:r>
            <a:r>
              <a:rPr lang="en-US" altLang="zh-CN" dirty="0">
                <a:solidFill>
                  <a:schemeClr val="tx1"/>
                </a:solidFill>
              </a:rPr>
              <a:t>CN2022/10144676.2A</a:t>
            </a:r>
            <a:endParaRPr lang="zh-TW" altLang="en-US" dirty="0">
              <a:solidFill>
                <a:schemeClr val="tx1"/>
              </a:solidFill>
            </a:endParaRPr>
          </a:p>
        </p:txBody>
      </p:sp>
    </p:spTree>
    <p:extLst>
      <p:ext uri="{BB962C8B-B14F-4D97-AF65-F5344CB8AC3E}">
        <p14:creationId xmlns:p14="http://schemas.microsoft.com/office/powerpoint/2010/main" val="4831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Art)_2</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22</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CN2022/10144676.2A</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10" name="圖片 9">
            <a:extLst>
              <a:ext uri="{FF2B5EF4-FFF2-40B4-BE49-F238E27FC236}">
                <a16:creationId xmlns:a16="http://schemas.microsoft.com/office/drawing/2014/main" id="{FBD1D17E-64F7-2D5A-9A6F-29F3EF8751D2}"/>
              </a:ext>
            </a:extLst>
          </p:cNvPr>
          <p:cNvPicPr>
            <a:picLocks noChangeAspect="1"/>
          </p:cNvPicPr>
          <p:nvPr/>
        </p:nvPicPr>
        <p:blipFill>
          <a:blip r:embed="rId2"/>
          <a:stretch>
            <a:fillRect/>
          </a:stretch>
        </p:blipFill>
        <p:spPr>
          <a:xfrm>
            <a:off x="164334" y="2295484"/>
            <a:ext cx="4932682" cy="4138327"/>
          </a:xfrm>
          <a:prstGeom prst="rect">
            <a:avLst/>
          </a:prstGeom>
        </p:spPr>
      </p:pic>
      <p:pic>
        <p:nvPicPr>
          <p:cNvPr id="12" name="圖片 11">
            <a:extLst>
              <a:ext uri="{FF2B5EF4-FFF2-40B4-BE49-F238E27FC236}">
                <a16:creationId xmlns:a16="http://schemas.microsoft.com/office/drawing/2014/main" id="{E2602C93-7CC3-6C12-7320-345E2719B229}"/>
              </a:ext>
            </a:extLst>
          </p:cNvPr>
          <p:cNvPicPr>
            <a:picLocks noChangeAspect="1"/>
          </p:cNvPicPr>
          <p:nvPr/>
        </p:nvPicPr>
        <p:blipFill>
          <a:blip r:embed="rId3"/>
          <a:stretch>
            <a:fillRect/>
          </a:stretch>
        </p:blipFill>
        <p:spPr>
          <a:xfrm>
            <a:off x="4832967" y="2348880"/>
            <a:ext cx="4917808" cy="3816424"/>
          </a:xfrm>
          <a:prstGeom prst="rect">
            <a:avLst/>
          </a:prstGeom>
        </p:spPr>
      </p:pic>
    </p:spTree>
    <p:extLst>
      <p:ext uri="{BB962C8B-B14F-4D97-AF65-F5344CB8AC3E}">
        <p14:creationId xmlns:p14="http://schemas.microsoft.com/office/powerpoint/2010/main" val="88692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23</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2" name="Rectangle 3">
            <a:extLst>
              <a:ext uri="{FF2B5EF4-FFF2-40B4-BE49-F238E27FC236}">
                <a16:creationId xmlns:a16="http://schemas.microsoft.com/office/drawing/2014/main" id="{CD3BFE56-FE0C-42DC-BF74-ADD0973CB21A}"/>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無人機</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對無人機的空空</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機動規避決策方法。</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基於深度強化學習</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，混合海洋水鳥的飛行行爲數據和空海戰場數據，無人機對船艦的空海機動規避，提高無人機對船艦的適應性和戰場存活率。</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30B86EA0-6D9F-B46A-0922-36DB5717FCA8}"/>
              </a:ext>
            </a:extLst>
          </p:cNvPr>
          <p:cNvGraphicFramePr>
            <a:graphicFrameLocks noGrp="1"/>
          </p:cNvGraphicFramePr>
          <p:nvPr>
            <p:extLst>
              <p:ext uri="{D42A27DB-BD31-4B8C-83A1-F6EECF244321}">
                <p14:modId xmlns:p14="http://schemas.microsoft.com/office/powerpoint/2010/main" val="1098194552"/>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OR G05D)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13,566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OR G05D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 AND (military) AND (attack) and (camera)</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277</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5" name="語音泡泡: 矩形 4">
            <a:extLst>
              <a:ext uri="{FF2B5EF4-FFF2-40B4-BE49-F238E27FC236}">
                <a16:creationId xmlns:a16="http://schemas.microsoft.com/office/drawing/2014/main" id="{9FBAFDA5-0A68-990C-C77F-7B04EC4AC078}"/>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CN" dirty="0">
                <a:solidFill>
                  <a:schemeClr val="tx1"/>
                </a:solidFill>
              </a:rPr>
              <a:t>AU</a:t>
            </a:r>
            <a:r>
              <a:rPr lang="zh-TW" altLang="en-US" dirty="0">
                <a:solidFill>
                  <a:schemeClr val="tx1"/>
                </a:solidFill>
              </a:rPr>
              <a:t>一篇內容相似：</a:t>
            </a:r>
            <a:r>
              <a:rPr lang="en-US" altLang="zh-CN" dirty="0">
                <a:solidFill>
                  <a:schemeClr val="tx1"/>
                </a:solidFill>
              </a:rPr>
              <a:t>AU2022/252842 A1</a:t>
            </a:r>
            <a:endParaRPr lang="zh-TW" altLang="en-US" dirty="0">
              <a:solidFill>
                <a:schemeClr val="tx1"/>
              </a:solidFill>
            </a:endParaRPr>
          </a:p>
        </p:txBody>
      </p:sp>
    </p:spTree>
    <p:extLst>
      <p:ext uri="{BB962C8B-B14F-4D97-AF65-F5344CB8AC3E}">
        <p14:creationId xmlns:p14="http://schemas.microsoft.com/office/powerpoint/2010/main" val="238894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200" b="1" dirty="0">
                <a:solidFill>
                  <a:srgbClr val="002060"/>
                </a:solidFill>
              </a:rPr>
              <a:t>先前技術檢索－先前相近的技術</a:t>
            </a:r>
            <a:r>
              <a:rPr lang="en-US" altLang="zh-TW" sz="3200" b="1" dirty="0">
                <a:solidFill>
                  <a:srgbClr val="002060"/>
                </a:solidFill>
              </a:rPr>
              <a:t>(Prior Art)_3</a:t>
            </a:r>
            <a:endParaRPr lang="zh-TW" altLang="en-US" sz="3200" b="1" dirty="0">
              <a:solidFill>
                <a:srgbClr val="002060"/>
              </a:solidFill>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p:txBody>
      </p:sp>
      <p:sp>
        <p:nvSpPr>
          <p:cNvPr id="8" name="文字方塊 7">
            <a:extLst>
              <a:ext uri="{FF2B5EF4-FFF2-40B4-BE49-F238E27FC236}">
                <a16:creationId xmlns:a16="http://schemas.microsoft.com/office/drawing/2014/main" id="{EC3551A9-A90E-8899-11CC-9F358D880A43}"/>
              </a:ext>
            </a:extLst>
          </p:cNvPr>
          <p:cNvSpPr txBox="1"/>
          <p:nvPr/>
        </p:nvSpPr>
        <p:spPr>
          <a:xfrm>
            <a:off x="7545288" y="2276872"/>
            <a:ext cx="2160240" cy="3416320"/>
          </a:xfrm>
          <a:prstGeom prst="rect">
            <a:avLst/>
          </a:prstGeom>
          <a:noFill/>
        </p:spPr>
        <p:txBody>
          <a:bodyPr wrap="square">
            <a:spAutoFit/>
          </a:bodyPr>
          <a:lstStyle/>
          <a:p>
            <a:r>
              <a:rPr lang="en-US" altLang="zh-TW" sz="1200" dirty="0"/>
              <a:t>5 first upper end portion</a:t>
            </a:r>
          </a:p>
          <a:p>
            <a:r>
              <a:rPr lang="en-US" altLang="zh-TW" sz="1200" dirty="0"/>
              <a:t>6 second lower end portion</a:t>
            </a:r>
          </a:p>
          <a:p>
            <a:r>
              <a:rPr lang="en-US" altLang="zh-TW" sz="1200" dirty="0"/>
              <a:t>11 second coupling</a:t>
            </a:r>
          </a:p>
          <a:p>
            <a:r>
              <a:rPr lang="en-US" altLang="zh-TW" sz="1200" dirty="0"/>
              <a:t>20 first coupling</a:t>
            </a:r>
          </a:p>
          <a:p>
            <a:r>
              <a:rPr lang="en-US" altLang="zh-TW" sz="1200" dirty="0"/>
              <a:t>36 transceiver </a:t>
            </a:r>
          </a:p>
          <a:p>
            <a:r>
              <a:rPr lang="en-US" altLang="zh-TW" sz="1200" dirty="0"/>
              <a:t>37 gear shaft</a:t>
            </a:r>
          </a:p>
          <a:p>
            <a:r>
              <a:rPr lang="en-US" altLang="zh-TW" sz="1200" dirty="0"/>
              <a:t>38 propeller</a:t>
            </a:r>
          </a:p>
          <a:p>
            <a:r>
              <a:rPr lang="en-US" altLang="zh-TW" sz="1200" dirty="0"/>
              <a:t>39 pin</a:t>
            </a:r>
          </a:p>
          <a:p>
            <a:r>
              <a:rPr lang="en-US" altLang="zh-TW" sz="1200" dirty="0"/>
              <a:t>40 spring device</a:t>
            </a:r>
          </a:p>
          <a:p>
            <a:r>
              <a:rPr lang="en-US" altLang="zh-TW" sz="1200" dirty="0"/>
              <a:t>41 upper case</a:t>
            </a:r>
          </a:p>
          <a:p>
            <a:r>
              <a:rPr lang="en-US" altLang="zh-TW" sz="1200" dirty="0"/>
              <a:t>43 lower case</a:t>
            </a:r>
          </a:p>
          <a:p>
            <a:r>
              <a:rPr lang="en-US" altLang="zh-TW" sz="1200" dirty="0"/>
              <a:t>45 motor shaft</a:t>
            </a:r>
          </a:p>
          <a:p>
            <a:r>
              <a:rPr lang="en-US" altLang="zh-TW" sz="1200" dirty="0"/>
              <a:t>46 motor</a:t>
            </a:r>
          </a:p>
          <a:p>
            <a:r>
              <a:rPr lang="en-US" altLang="zh-TW" sz="1200" dirty="0"/>
              <a:t>47 battery unit</a:t>
            </a:r>
          </a:p>
          <a:p>
            <a:r>
              <a:rPr lang="en-US" altLang="zh-TW" sz="1200" dirty="0"/>
              <a:t>48 explosive component</a:t>
            </a:r>
          </a:p>
          <a:p>
            <a:r>
              <a:rPr lang="en-US" altLang="zh-TW" sz="1200" dirty="0"/>
              <a:t>49 impact fuse</a:t>
            </a:r>
          </a:p>
          <a:p>
            <a:r>
              <a:rPr lang="en-US" altLang="zh-TW" sz="1200" dirty="0"/>
              <a:t>50 microprocessor system</a:t>
            </a:r>
          </a:p>
          <a:p>
            <a:r>
              <a:rPr lang="en-US" altLang="zh-TW" sz="1200" dirty="0"/>
              <a:t>52 camera</a:t>
            </a:r>
            <a:endParaRPr lang="zh-TW" altLang="en-US" sz="1200" dirty="0"/>
          </a:p>
        </p:txBody>
      </p:sp>
      <p:pic>
        <p:nvPicPr>
          <p:cNvPr id="14" name="圖片 13">
            <a:extLst>
              <a:ext uri="{FF2B5EF4-FFF2-40B4-BE49-F238E27FC236}">
                <a16:creationId xmlns:a16="http://schemas.microsoft.com/office/drawing/2014/main" id="{1167EE24-2EBD-1AD7-FEEF-A77870F7E5A9}"/>
              </a:ext>
            </a:extLst>
          </p:cNvPr>
          <p:cNvPicPr>
            <a:picLocks noChangeAspect="1"/>
          </p:cNvPicPr>
          <p:nvPr/>
        </p:nvPicPr>
        <p:blipFill>
          <a:blip r:embed="rId2"/>
          <a:stretch>
            <a:fillRect/>
          </a:stretch>
        </p:blipFill>
        <p:spPr>
          <a:xfrm>
            <a:off x="632520" y="2204864"/>
            <a:ext cx="3712786" cy="4212701"/>
          </a:xfrm>
          <a:prstGeom prst="rect">
            <a:avLst/>
          </a:prstGeom>
        </p:spPr>
      </p:pic>
      <p:pic>
        <p:nvPicPr>
          <p:cNvPr id="30" name="圖片 29">
            <a:extLst>
              <a:ext uri="{FF2B5EF4-FFF2-40B4-BE49-F238E27FC236}">
                <a16:creationId xmlns:a16="http://schemas.microsoft.com/office/drawing/2014/main" id="{0FE1AE35-33F3-3242-892B-213117E794F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0952" y="2112218"/>
            <a:ext cx="2672288" cy="4437112"/>
          </a:xfrm>
          <a:prstGeom prst="rect">
            <a:avLst/>
          </a:prstGeom>
        </p:spPr>
      </p:pic>
    </p:spTree>
    <p:extLst>
      <p:ext uri="{BB962C8B-B14F-4D97-AF65-F5344CB8AC3E}">
        <p14:creationId xmlns:p14="http://schemas.microsoft.com/office/powerpoint/2010/main" val="301406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F03CAB85-06A1-A11D-0ABE-FDE0563FCA4D}"/>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新穎性比對</a:t>
            </a:r>
          </a:p>
        </p:txBody>
      </p:sp>
      <p:graphicFrame>
        <p:nvGraphicFramePr>
          <p:cNvPr id="2" name="表格 4">
            <a:extLst>
              <a:ext uri="{FF2B5EF4-FFF2-40B4-BE49-F238E27FC236}">
                <a16:creationId xmlns:a16="http://schemas.microsoft.com/office/drawing/2014/main" id="{BFBCACFD-C766-D3AF-C779-E3BFFE640FF4}"/>
              </a:ext>
            </a:extLst>
          </p:cNvPr>
          <p:cNvGraphicFramePr>
            <a:graphicFrameLocks noGrp="1"/>
          </p:cNvGraphicFramePr>
          <p:nvPr>
            <p:ph sz="quarter" idx="1"/>
            <p:extLst>
              <p:ext uri="{D42A27DB-BD31-4B8C-83A1-F6EECF244321}">
                <p14:modId xmlns:p14="http://schemas.microsoft.com/office/powerpoint/2010/main" val="2828975069"/>
              </p:ext>
            </p:extLst>
          </p:nvPr>
        </p:nvGraphicFramePr>
        <p:xfrm>
          <a:off x="164468" y="1700808"/>
          <a:ext cx="9612002" cy="4048080"/>
        </p:xfrm>
        <a:graphic>
          <a:graphicData uri="http://schemas.openxmlformats.org/drawingml/2006/table">
            <a:tbl>
              <a:tblPr firstRow="1" bandRow="1">
                <a:tableStyleId>{5C22544A-7EE6-4342-B048-85BDC9FD1C3A}</a:tableStyleId>
              </a:tblPr>
              <a:tblGrid>
                <a:gridCol w="1463478">
                  <a:extLst>
                    <a:ext uri="{9D8B030D-6E8A-4147-A177-3AD203B41FA5}">
                      <a16:colId xmlns:a16="http://schemas.microsoft.com/office/drawing/2014/main" val="20000"/>
                    </a:ext>
                  </a:extLst>
                </a:gridCol>
                <a:gridCol w="2037131">
                  <a:extLst>
                    <a:ext uri="{9D8B030D-6E8A-4147-A177-3AD203B41FA5}">
                      <a16:colId xmlns:a16="http://schemas.microsoft.com/office/drawing/2014/main" val="20001"/>
                    </a:ext>
                  </a:extLst>
                </a:gridCol>
                <a:gridCol w="2037131">
                  <a:extLst>
                    <a:ext uri="{9D8B030D-6E8A-4147-A177-3AD203B41FA5}">
                      <a16:colId xmlns:a16="http://schemas.microsoft.com/office/drawing/2014/main" val="20002"/>
                    </a:ext>
                  </a:extLst>
                </a:gridCol>
                <a:gridCol w="2037131">
                  <a:extLst>
                    <a:ext uri="{9D8B030D-6E8A-4147-A177-3AD203B41FA5}">
                      <a16:colId xmlns:a16="http://schemas.microsoft.com/office/drawing/2014/main" val="20003"/>
                    </a:ext>
                  </a:extLst>
                </a:gridCol>
                <a:gridCol w="2037131">
                  <a:extLst>
                    <a:ext uri="{9D8B030D-6E8A-4147-A177-3AD203B41FA5}">
                      <a16:colId xmlns:a16="http://schemas.microsoft.com/office/drawing/2014/main" val="4017218172"/>
                    </a:ext>
                  </a:extLst>
                </a:gridCol>
              </a:tblGrid>
              <a:tr h="489312">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182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結構</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紙板管</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輕木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碳纖維</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558899811"/>
                  </a:ext>
                </a:extLst>
              </a:tr>
              <a:tr h="18224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2(</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飛行模式</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垂直落下</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3(</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軍事任務</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規避小口徑火炮</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 </a:t>
                      </a: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主動炮彈攻擊</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規避導彈威脅</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4(</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嵌入式系統</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視覺和紅外廣角攝像系統、嵌入式系統</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使用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GPS</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定位</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成像設備、微處理器系統</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5(</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混合强化學習的飛行路徑決策方法</a:t>
                      </a:r>
                      <a:endParaRPr lang="en-US" altLang="zh-CN"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强化學習機動規避的決策方法</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人員遙控引導落點</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marT="36000" marB="36000"/>
                </a:tc>
                <a:extLst>
                  <a:ext uri="{0D108BD9-81ED-4DB2-BD59-A6C34878D82A}">
                    <a16:rowId xmlns:a16="http://schemas.microsoft.com/office/drawing/2014/main" val="38540651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CBE1070C-83C3-BB38-3859-06F580800CD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進步性比對與分析</a:t>
            </a:r>
            <a:r>
              <a:rPr lang="en-US" altLang="zh-TW" sz="3600" b="1" dirty="0">
                <a:solidFill>
                  <a:srgbClr val="002060"/>
                </a:solidFill>
              </a:rPr>
              <a:t>(Non-obvious)</a:t>
            </a:r>
            <a:endParaRPr lang="zh-TW" altLang="en-US" sz="3600" b="1" dirty="0">
              <a:solidFill>
                <a:srgbClr val="002060"/>
              </a:solidFill>
            </a:endParaRPr>
          </a:p>
        </p:txBody>
      </p:sp>
      <p:graphicFrame>
        <p:nvGraphicFramePr>
          <p:cNvPr id="2" name="表格 4">
            <a:extLst>
              <a:ext uri="{FF2B5EF4-FFF2-40B4-BE49-F238E27FC236}">
                <a16:creationId xmlns:a16="http://schemas.microsoft.com/office/drawing/2014/main" id="{0CE7B545-8B22-B780-A935-5F057C3F0319}"/>
              </a:ext>
            </a:extLst>
          </p:cNvPr>
          <p:cNvGraphicFramePr>
            <a:graphicFrameLocks noGrp="1"/>
          </p:cNvGraphicFramePr>
          <p:nvPr>
            <p:ph sz="quarter" idx="1"/>
            <p:extLst>
              <p:ext uri="{D42A27DB-BD31-4B8C-83A1-F6EECF244321}">
                <p14:modId xmlns:p14="http://schemas.microsoft.com/office/powerpoint/2010/main" val="553723627"/>
              </p:ext>
            </p:extLst>
          </p:nvPr>
        </p:nvGraphicFramePr>
        <p:xfrm>
          <a:off x="200472" y="1772816"/>
          <a:ext cx="9577063" cy="4442440"/>
        </p:xfrm>
        <a:graphic>
          <a:graphicData uri="http://schemas.openxmlformats.org/drawingml/2006/table">
            <a:tbl>
              <a:tblPr firstRow="1" bandRow="1">
                <a:tableStyleId>{5C22544A-7EE6-4342-B048-85BDC9FD1C3A}</a:tableStyleId>
              </a:tblPr>
              <a:tblGrid>
                <a:gridCol w="1463641">
                  <a:extLst>
                    <a:ext uri="{9D8B030D-6E8A-4147-A177-3AD203B41FA5}">
                      <a16:colId xmlns:a16="http://schemas.microsoft.com/office/drawing/2014/main" val="20000"/>
                    </a:ext>
                  </a:extLst>
                </a:gridCol>
                <a:gridCol w="1668053">
                  <a:extLst>
                    <a:ext uri="{9D8B030D-6E8A-4147-A177-3AD203B41FA5}">
                      <a16:colId xmlns:a16="http://schemas.microsoft.com/office/drawing/2014/main" val="20001"/>
                    </a:ext>
                  </a:extLst>
                </a:gridCol>
                <a:gridCol w="1906347">
                  <a:extLst>
                    <a:ext uri="{9D8B030D-6E8A-4147-A177-3AD203B41FA5}">
                      <a16:colId xmlns:a16="http://schemas.microsoft.com/office/drawing/2014/main" val="20002"/>
                    </a:ext>
                  </a:extLst>
                </a:gridCol>
                <a:gridCol w="2269511">
                  <a:extLst>
                    <a:ext uri="{9D8B030D-6E8A-4147-A177-3AD203B41FA5}">
                      <a16:colId xmlns:a16="http://schemas.microsoft.com/office/drawing/2014/main" val="20003"/>
                    </a:ext>
                  </a:extLst>
                </a:gridCol>
                <a:gridCol w="2269511">
                  <a:extLst>
                    <a:ext uri="{9D8B030D-6E8A-4147-A177-3AD203B41FA5}">
                      <a16:colId xmlns:a16="http://schemas.microsoft.com/office/drawing/2014/main" val="4017218172"/>
                    </a:ext>
                  </a:extLst>
                </a:gridCol>
              </a:tblGrid>
              <a:tr h="144016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marL="36000"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CN2022/10144676.2A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一种基于深度强化学习的无人机机动规避</a:t>
                      </a:r>
                      <a:endPar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 UAV MANEUVER AVOIDANCE BASED ON DEEP REINFANCEMENT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marL="36000" marR="36000"/>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AU2022/252842 A1</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R</a:t>
                      </a:r>
                      <a:r>
                        <a:rPr lang="en-US" altLang="zh-CN" sz="1000" b="0" dirty="0">
                          <a:latin typeface="STFangsong" panose="02010600040101010101" pitchFamily="2" charset="-122"/>
                          <a:ea typeface="STFangsong" panose="02010600040101010101" pitchFamily="2" charset="-122"/>
                          <a:cs typeface="Times New Roman" panose="02020603050405020304" pitchFamily="18" charset="0"/>
                        </a:rPr>
                        <a:t>EMOTELY CONTROLLABLE</a:t>
                      </a:r>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 AERONAUTICAL ORDNANCE </a:t>
                      </a:r>
                    </a:p>
                    <a:p>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marL="36000" marR="36000"/>
                </a:tc>
                <a:extLst>
                  <a:ext uri="{0D108BD9-81ED-4DB2-BD59-A6C34878D82A}">
                    <a16:rowId xmlns:a16="http://schemas.microsoft.com/office/drawing/2014/main" val="10000"/>
                  </a:ext>
                </a:extLst>
              </a:tr>
              <a:tr h="262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進步性分析</a:t>
                      </a:r>
                    </a:p>
                  </a:txBody>
                  <a:tcPr/>
                </a:tc>
                <a:tc gridSpan="4">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1.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1</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1</a:t>
                      </a:r>
                      <a:r>
                        <a:rPr lang="en-US" sz="1600" b="0" i="0" dirty="0">
                          <a:solidFill>
                            <a:srgbClr val="4D5156"/>
                          </a:solidFill>
                          <a:effectLst/>
                          <a:latin typeface="+mn-ea"/>
                          <a:ea typeface="+mn-ea"/>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a:t>
                      </a:r>
                      <a:r>
                        <a:rPr lang="en-US" altLang="zh-CN" sz="1600" dirty="0">
                          <a:latin typeface="+mn-ea"/>
                          <a:ea typeface="+mn-ea"/>
                          <a:cs typeface="Times New Roman" panose="02020603050405020304" pitchFamily="18" charset="0"/>
                        </a:rPr>
                        <a:t>VTOL</a:t>
                      </a:r>
                      <a:r>
                        <a:rPr lang="zh-CN" altLang="en-US" sz="1600" dirty="0">
                          <a:latin typeface="+mn-ea"/>
                          <a:ea typeface="+mn-ea"/>
                          <a:cs typeface="Times New Roman" panose="02020603050405020304" pitchFamily="18" charset="0"/>
                        </a:rPr>
                        <a:t>技術關聯性</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進而采用特殊設計的紙板結構和鋰一元電池</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提高無人機的隱蔽性、飛行距離和空中盤旋能力</a:t>
                      </a:r>
                      <a:r>
                        <a:rPr lang="en-US" altLang="zh-CN" sz="1600" dirty="0">
                          <a:latin typeface="+mn-ea"/>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2.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a:t>
                      </a:r>
                      <a:r>
                        <a:rPr lang="en-US" altLang="zh-CN" sz="1600" dirty="0">
                          <a:latin typeface="+mn-ea"/>
                          <a:ea typeface="+mn-ea"/>
                          <a:cs typeface="Times New Roman" panose="02020603050405020304" pitchFamily="18" charset="0"/>
                        </a:rPr>
                        <a:t>4</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的規避導彈威脅及引證</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的微電腦成像系統，進而使用嵌入式硬件和攝像系統偵測小口徑火炮的紅外熱軌跡，在無人機端自動進行實時圖形辨識，主動追蹤目標、變換飛行路徑、自主完成任務。</a:t>
                      </a:r>
                      <a:r>
                        <a:rPr lang="en-US" altLang="zh-CN" sz="1600" b="0" i="0" dirty="0">
                          <a:solidFill>
                            <a:srgbClr val="4D5156"/>
                          </a:solidFill>
                          <a:effectLst/>
                          <a:latin typeface="+mn-ea"/>
                          <a:ea typeface="+mn-ea"/>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rPr>
                        <a:t>3.</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5</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的强化學習機動規避的決策方法，進而使用海洋水鳥飛行路徑的混合强化學習模型，誤導雷達系統、提高隱身性。</a:t>
                      </a:r>
                      <a:endParaRPr lang="en-US" altLang="zh-CN" sz="1600" dirty="0">
                        <a:latin typeface="+mn-e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cs typeface="Times New Roman" panose="02020603050405020304" pitchFamily="18" charset="0"/>
                        </a:rPr>
                        <a:t>4.</a:t>
                      </a:r>
                      <a:r>
                        <a:rPr lang="zh-CN" altLang="en-US" sz="1600" b="0" i="0" dirty="0">
                          <a:solidFill>
                            <a:srgbClr val="4D5156"/>
                          </a:solidFill>
                          <a:effectLst/>
                          <a:latin typeface="+mn-ea"/>
                          <a:ea typeface="+mn-ea"/>
                        </a:rPr>
                        <a:t>本案使用紙板結構和鋰一元電池設計提高隱身性和續航力</a:t>
                      </a:r>
                      <a:r>
                        <a:rPr lang="en-US" sz="1600" b="0" i="0" dirty="0">
                          <a:solidFill>
                            <a:srgbClr val="4D5156"/>
                          </a:solidFill>
                          <a:effectLst/>
                          <a:latin typeface="+mn-ea"/>
                          <a:ea typeface="+mn-ea"/>
                        </a:rPr>
                        <a:t>、</a:t>
                      </a:r>
                      <a:r>
                        <a:rPr lang="zh-CN" altLang="en-US" sz="1600" b="0" i="0" dirty="0">
                          <a:solidFill>
                            <a:srgbClr val="4D5156"/>
                          </a:solidFill>
                          <a:effectLst/>
                          <a:latin typeface="+mn-ea"/>
                          <a:ea typeface="+mn-ea"/>
                        </a:rPr>
                        <a:t>以嵌入式硬件邊緣計算自主飛行和完成任務、以</a:t>
                      </a:r>
                      <a:r>
                        <a:rPr lang="en-US" altLang="zh-CN" sz="1600" b="0" i="0" dirty="0">
                          <a:solidFill>
                            <a:srgbClr val="4D5156"/>
                          </a:solidFill>
                          <a:effectLst/>
                          <a:latin typeface="+mn-ea"/>
                          <a:ea typeface="+mn-ea"/>
                        </a:rPr>
                        <a:t>YOLO</a:t>
                      </a:r>
                      <a:r>
                        <a:rPr lang="zh-CN" altLang="en-US" sz="1600" b="0" i="0" dirty="0">
                          <a:solidFill>
                            <a:srgbClr val="4D5156"/>
                          </a:solidFill>
                          <a:effectLst/>
                          <a:latin typeface="+mn-ea"/>
                          <a:ea typeface="+mn-ea"/>
                        </a:rPr>
                        <a:t>深度學習進行快速圖像辨識和目標追蹤、學習水鳥的混合式强化學習主動決策飛行路徑和機動規避小口徑火炮攻擊</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并非經由簡單變更或單純拼凑而能輕易完成</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故具有進步性</a:t>
                      </a:r>
                      <a:r>
                        <a:rPr lang="en-US" altLang="zh-CN" sz="1600" b="0" i="0" dirty="0">
                          <a:solidFill>
                            <a:srgbClr val="4D5156"/>
                          </a:solidFill>
                          <a:effectLst/>
                          <a:latin typeface="+mn-ea"/>
                          <a:ea typeface="+mn-ea"/>
                        </a:rPr>
                        <a:t>.</a:t>
                      </a:r>
                      <a:endParaRPr lang="zh-TW" altLang="en-US" sz="1600" dirty="0">
                        <a:latin typeface="+mn-ea"/>
                        <a:ea typeface="+mn-ea"/>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2917347"/>
                  </a:ext>
                </a:extLst>
              </a:tr>
            </a:tbl>
          </a:graphicData>
        </a:graphic>
      </p:graphicFrame>
    </p:spTree>
    <p:extLst>
      <p:ext uri="{BB962C8B-B14F-4D97-AF65-F5344CB8AC3E}">
        <p14:creationId xmlns:p14="http://schemas.microsoft.com/office/powerpoint/2010/main" val="264070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2B8EFFE-FFB8-8C04-51D9-DE9A298C2724}"/>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12533D06-95AA-96F8-25FF-152B19523CCE}"/>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1D31C329-FB45-E0E7-1D70-50E19AAD4E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B5307C7E-DA8D-4374-B444-1F7DB324360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27</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BCB8ED-5B25-4789-B7D4-51827503EBB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創新價值－創新性</a:t>
            </a:r>
          </a:p>
        </p:txBody>
      </p:sp>
      <p:sp>
        <p:nvSpPr>
          <p:cNvPr id="33795" name="頁尾版面配置區 4">
            <a:extLst>
              <a:ext uri="{FF2B5EF4-FFF2-40B4-BE49-F238E27FC236}">
                <a16:creationId xmlns:a16="http://schemas.microsoft.com/office/drawing/2014/main" id="{E8AF916F-C757-6B29-F934-4303C9D690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7F3F657B-95BB-4B6E-96A9-521723780AC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3796" name="Rectangle 5">
            <a:extLst>
              <a:ext uri="{FF2B5EF4-FFF2-40B4-BE49-F238E27FC236}">
                <a16:creationId xmlns:a16="http://schemas.microsoft.com/office/drawing/2014/main" id="{DA7E79AC-C850-5D69-837E-A8CF42289F89}"/>
              </a:ext>
            </a:extLst>
          </p:cNvPr>
          <p:cNvSpPr>
            <a:spLocks noChangeArrowheads="1"/>
          </p:cNvSpPr>
          <p:nvPr/>
        </p:nvSpPr>
        <p:spPr bwMode="auto">
          <a:xfrm>
            <a:off x="273050" y="1916113"/>
            <a:ext cx="91313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Times New Roman" panose="02020603050405020304" pitchFamily="18" charset="0"/>
                <a:ea typeface="標楷體" panose="03000509000000000000" pitchFamily="65" charset="-120"/>
              </a:rPr>
              <a:t>請說明本揭露技術的創新性</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定義：相較於現有技術，有無破壞性創新、或雖非破壞性創新但可顯著提升功效、或僅提升部分功效</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破壞性創新：</a:t>
            </a:r>
            <a:r>
              <a:rPr lang="en-US" altLang="zh-TW" sz="2400">
                <a:latin typeface="Times New Roman" panose="02020603050405020304" pitchFamily="18" charset="0"/>
                <a:ea typeface="標楷體" panose="03000509000000000000" pitchFamily="65" charset="-120"/>
              </a:rPr>
              <a:t>MP3 player</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CD player</a:t>
            </a:r>
            <a:r>
              <a:rPr lang="zh-TW" altLang="en-US" sz="2400">
                <a:latin typeface="Times New Roman" panose="02020603050405020304" pitchFamily="18" charset="0"/>
                <a:ea typeface="標楷體" panose="03000509000000000000" pitchFamily="65" charset="-120"/>
              </a:rPr>
              <a:t>、</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CRT</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非破壞性創新，但顯著提升功效：將影像壓縮量從</a:t>
            </a:r>
            <a:r>
              <a:rPr lang="en-US" altLang="zh-TW" sz="2400">
                <a:latin typeface="Times New Roman" panose="02020603050405020304" pitchFamily="18" charset="0"/>
                <a:ea typeface="標楷體" panose="03000509000000000000" pitchFamily="65" charset="-120"/>
              </a:rPr>
              <a:t>10%</a:t>
            </a:r>
            <a:r>
              <a:rPr lang="zh-TW" altLang="en-US" sz="2400">
                <a:latin typeface="Times New Roman" panose="02020603050405020304" pitchFamily="18" charset="0"/>
                <a:ea typeface="標楷體" panose="03000509000000000000" pitchFamily="65" charset="-120"/>
              </a:rPr>
              <a:t>提升至</a:t>
            </a:r>
            <a:r>
              <a:rPr lang="en-US" altLang="zh-TW" sz="2400">
                <a:latin typeface="Times New Roman" panose="02020603050405020304" pitchFamily="18" charset="0"/>
                <a:ea typeface="標楷體" panose="03000509000000000000" pitchFamily="65" charset="-120"/>
              </a:rPr>
              <a:t>30%</a:t>
            </a:r>
            <a:r>
              <a:rPr lang="zh-TW" altLang="en-US" sz="2400">
                <a:latin typeface="Times New Roman" panose="02020603050405020304" pitchFamily="18" charset="0"/>
                <a:ea typeface="標楷體" panose="03000509000000000000" pitchFamily="65" charset="-120"/>
              </a:rPr>
              <a:t>之軟體</a:t>
            </a:r>
          </a:p>
          <a:p>
            <a:pPr lvl="2" eaLnBrk="1" hangingPunct="1">
              <a:spcBef>
                <a:spcPct val="20000"/>
              </a:spcBef>
              <a:buClrTx/>
              <a:buSzTx/>
              <a:buFont typeface="Wingdings" panose="05000000000000000000" pitchFamily="2" charset="2"/>
              <a:buChar char="l"/>
            </a:pPr>
            <a:r>
              <a:rPr lang="en-US" altLang="zh-TW" sz="2400">
                <a:latin typeface="Times New Roman" panose="02020603050405020304" pitchFamily="18" charset="0"/>
                <a:ea typeface="標楷體" panose="03000509000000000000" pitchFamily="65" charset="-120"/>
              </a:rPr>
              <a:t>Me Too</a:t>
            </a:r>
            <a:r>
              <a:rPr lang="zh-TW" altLang="en-US" sz="2400">
                <a:latin typeface="Times New Roman" panose="02020603050405020304" pitchFamily="18" charset="0"/>
                <a:ea typeface="標楷體" panose="03000509000000000000" pitchFamily="65" charset="-120"/>
              </a:rPr>
              <a:t>的技術，但提升部分功效：</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畫素提升或視角變大</a:t>
            </a:r>
          </a:p>
        </p:txBody>
      </p:sp>
    </p:spTree>
    <p:extLst>
      <p:ext uri="{BB962C8B-B14F-4D97-AF65-F5344CB8AC3E}">
        <p14:creationId xmlns:p14="http://schemas.microsoft.com/office/powerpoint/2010/main" val="1479164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336DCF3-6A1E-2D4C-4F03-4DB3FACDD0F2}"/>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創新價值－技術取代性</a:t>
            </a:r>
          </a:p>
        </p:txBody>
      </p:sp>
      <p:sp>
        <p:nvSpPr>
          <p:cNvPr id="34819" name="頁尾版面配置區 4">
            <a:extLst>
              <a:ext uri="{FF2B5EF4-FFF2-40B4-BE49-F238E27FC236}">
                <a16:creationId xmlns:a16="http://schemas.microsoft.com/office/drawing/2014/main" id="{94C15F4F-5C79-EAA9-A600-19A71F1AD4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0A90EEE-1B6C-4EB1-8BE5-77E51A0C26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4820" name="Rectangle 3">
            <a:extLst>
              <a:ext uri="{FF2B5EF4-FFF2-40B4-BE49-F238E27FC236}">
                <a16:creationId xmlns:a16="http://schemas.microsoft.com/office/drawing/2014/main" id="{9D65FF02-540C-9791-6702-C6F4E6BDA145}"/>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請說明本揭露技術的取代性</a:t>
            </a:r>
          </a:p>
          <a:p>
            <a:pPr lvl="1" eaLnBrk="1" hangingPunct="1">
              <a:buFont typeface="Wingdings" panose="05000000000000000000" pitchFamily="2" charset="2"/>
              <a:buChar char="p"/>
            </a:pPr>
            <a:r>
              <a:rPr lang="zh-TW" altLang="en-US">
                <a:latin typeface="Times New Roman" panose="02020603050405020304" pitchFamily="18" charset="0"/>
              </a:rPr>
              <a:t>定義：對於現有技術，是否容易取而代之</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取代市場使用中技術：</a:t>
            </a:r>
            <a:r>
              <a:rPr lang="en-US" altLang="zh-TW">
                <a:latin typeface="Times New Roman" panose="02020603050405020304" pitchFamily="18" charset="0"/>
              </a:rPr>
              <a:t>WCDMA</a:t>
            </a:r>
            <a:r>
              <a:rPr lang="zh-TW" altLang="en-US">
                <a:latin typeface="Times New Roman" panose="02020603050405020304" pitchFamily="18" charset="0"/>
              </a:rPr>
              <a:t>取代</a:t>
            </a:r>
            <a:r>
              <a:rPr lang="en-US" altLang="zh-TW">
                <a:latin typeface="Times New Roman" panose="02020603050405020304" pitchFamily="18" charset="0"/>
              </a:rPr>
              <a:t>GSM</a:t>
            </a:r>
          </a:p>
          <a:p>
            <a:pPr lvl="2" eaLnBrk="1" hangingPunct="1">
              <a:buFont typeface="Wingdings" panose="05000000000000000000" pitchFamily="2" charset="2"/>
              <a:buChar char="l"/>
            </a:pPr>
            <a:r>
              <a:rPr lang="zh-TW" altLang="en-US">
                <a:latin typeface="Times New Roman" panose="02020603050405020304" pitchFamily="18" charset="0"/>
              </a:rPr>
              <a:t>取代次世代技術：</a:t>
            </a:r>
            <a:r>
              <a:rPr lang="en-US" altLang="zh-TW">
                <a:latin typeface="Times New Roman" panose="02020603050405020304" pitchFamily="18" charset="0"/>
              </a:rPr>
              <a:t>LTE</a:t>
            </a:r>
            <a:r>
              <a:rPr lang="zh-TW" altLang="en-US">
                <a:latin typeface="Times New Roman" panose="02020603050405020304" pitchFamily="18" charset="0"/>
              </a:rPr>
              <a:t>取代</a:t>
            </a:r>
            <a:r>
              <a:rPr lang="en-US" altLang="zh-TW">
                <a:latin typeface="Times New Roman" panose="02020603050405020304" pitchFamily="18" charset="0"/>
              </a:rPr>
              <a:t>Wimax</a:t>
            </a:r>
          </a:p>
          <a:p>
            <a:pPr lvl="2" eaLnBrk="1" hangingPunct="1">
              <a:buFont typeface="Wingdings" panose="05000000000000000000" pitchFamily="2" charset="2"/>
              <a:buChar char="l"/>
            </a:pPr>
            <a:r>
              <a:rPr lang="zh-TW" altLang="en-US">
                <a:latin typeface="Times New Roman" panose="02020603050405020304" pitchFamily="18" charset="0"/>
              </a:rPr>
              <a:t>取代過時技術：滾輪滑鼠之改進、手機用電阻式觸控螢幕之控制軟體改進</a:t>
            </a:r>
          </a:p>
        </p:txBody>
      </p:sp>
    </p:spTree>
    <p:extLst>
      <p:ext uri="{BB962C8B-B14F-4D97-AF65-F5344CB8AC3E}">
        <p14:creationId xmlns:p14="http://schemas.microsoft.com/office/powerpoint/2010/main" val="349091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搜集最近</a:t>
            </a:r>
            <a:r>
              <a:rPr lang="en-US" altLang="zh-CN" sz="3600" b="1" dirty="0">
                <a:solidFill>
                  <a:srgbClr val="002060"/>
                </a:solidFill>
              </a:rPr>
              <a:t>3~4</a:t>
            </a:r>
            <a:r>
              <a:rPr lang="zh-CN" altLang="en-US" sz="3600" b="1" dirty="0">
                <a:solidFill>
                  <a:srgbClr val="002060"/>
                </a:solidFill>
              </a:rPr>
              <a:t>年專利</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dirty="0">
              <a:solidFill>
                <a:schemeClr val="tx2"/>
              </a:solidFill>
              <a:latin typeface="Arial" panose="020B0604020202020204" pitchFamily="34" charset="0"/>
              <a:ea typeface="新細明體" panose="02020500000000000000" pitchFamily="18" charset="-120"/>
            </a:endParaRPr>
          </a:p>
        </p:txBody>
      </p:sp>
      <p:pic>
        <p:nvPicPr>
          <p:cNvPr id="6" name="圖片 5">
            <a:extLst>
              <a:ext uri="{FF2B5EF4-FFF2-40B4-BE49-F238E27FC236}">
                <a16:creationId xmlns:a16="http://schemas.microsoft.com/office/drawing/2014/main" id="{9E0B5403-FD8D-01DF-A377-7F3E20226986}"/>
              </a:ext>
            </a:extLst>
          </p:cNvPr>
          <p:cNvPicPr>
            <a:picLocks noChangeAspect="1"/>
          </p:cNvPicPr>
          <p:nvPr/>
        </p:nvPicPr>
        <p:blipFill>
          <a:blip r:embed="rId2"/>
          <a:stretch>
            <a:fillRect/>
          </a:stretch>
        </p:blipFill>
        <p:spPr>
          <a:xfrm>
            <a:off x="1175755" y="4581128"/>
            <a:ext cx="7772525" cy="411319"/>
          </a:xfrm>
          <a:prstGeom prst="rect">
            <a:avLst/>
          </a:prstGeom>
        </p:spPr>
      </p:pic>
      <p:pic>
        <p:nvPicPr>
          <p:cNvPr id="7" name="圖片 6">
            <a:extLst>
              <a:ext uri="{FF2B5EF4-FFF2-40B4-BE49-F238E27FC236}">
                <a16:creationId xmlns:a16="http://schemas.microsoft.com/office/drawing/2014/main" id="{5E5B0C52-F74A-21E8-84BF-E2FC352587BE}"/>
              </a:ext>
            </a:extLst>
          </p:cNvPr>
          <p:cNvPicPr>
            <a:picLocks noChangeAspect="1"/>
          </p:cNvPicPr>
          <p:nvPr/>
        </p:nvPicPr>
        <p:blipFill>
          <a:blip r:embed="rId3"/>
          <a:stretch>
            <a:fillRect/>
          </a:stretch>
        </p:blipFill>
        <p:spPr>
          <a:xfrm>
            <a:off x="1175755" y="5089729"/>
            <a:ext cx="2019302" cy="797093"/>
          </a:xfrm>
          <a:prstGeom prst="rect">
            <a:avLst/>
          </a:prstGeom>
        </p:spPr>
      </p:pic>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585323"/>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GPSS(</a:t>
            </a:r>
            <a:r>
              <a:rPr lang="en-US" altLang="zh-TW" dirty="0">
                <a:hlinkClick r:id="rId4"/>
              </a:rPr>
              <a:t>https://gpss3.tipo.gov.tw/</a:t>
            </a:r>
            <a:r>
              <a:rPr lang="en-US" altLang="zh-TW" dirty="0"/>
              <a:t>) </a:t>
            </a:r>
            <a:r>
              <a:rPr lang="zh-CN" altLang="en-US" dirty="0"/>
              <a:t>抓取專利申請號碼和專利名稱</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搜索條件： </a:t>
            </a:r>
            <a:r>
              <a:rPr lang="en-US" altLang="zh-CN" dirty="0"/>
              <a:t>Abstract</a:t>
            </a:r>
            <a:r>
              <a:rPr lang="zh-CN" altLang="en-US" dirty="0"/>
              <a:t>有</a:t>
            </a:r>
            <a:r>
              <a:rPr lang="en-US" altLang="zh-TW" dirty="0"/>
              <a:t>Drone</a:t>
            </a:r>
            <a:r>
              <a:rPr lang="zh-CN" altLang="en-US" dirty="0"/>
              <a:t>、</a:t>
            </a:r>
            <a:r>
              <a:rPr lang="en-US" altLang="zh-CN" dirty="0"/>
              <a:t>UAV</a:t>
            </a:r>
            <a:r>
              <a:rPr lang="zh-CN" altLang="en-US" dirty="0"/>
              <a:t>，沒有</a:t>
            </a:r>
            <a:r>
              <a:rPr lang="en-US" altLang="zh-CN" dirty="0"/>
              <a:t>ICE</a:t>
            </a:r>
            <a:r>
              <a:rPr lang="zh-CN" altLang="en-US" dirty="0"/>
              <a:t>、</a:t>
            </a:r>
            <a:r>
              <a:rPr lang="en-US" altLang="zh-CN" dirty="0"/>
              <a:t>Engine</a:t>
            </a:r>
            <a:r>
              <a:rPr lang="zh-CN" altLang="en-US" dirty="0"/>
              <a:t>，</a:t>
            </a:r>
            <a:r>
              <a:rPr lang="en-US" altLang="zh-CN" dirty="0"/>
              <a:t>2020/1/1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5"/>
              </a:rPr>
              <a:t>https://github.com/fu402138670/Patent_Analysis/blob/main/Presentation1/grab_from_gpss.py</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064568" y="4283453"/>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r>
              <a:rPr lang="en-US" altLang="zh-CN" dirty="0">
                <a:solidFill>
                  <a:schemeClr val="tx1"/>
                </a:solidFill>
              </a:rPr>
              <a:t>Total 8,588 patents, 172 pages</a:t>
            </a:r>
            <a:endParaRPr lang="zh-TW" altLang="en-US" dirty="0">
              <a:solidFill>
                <a:schemeClr val="tx1"/>
              </a:solidFill>
            </a:endParaRPr>
          </a:p>
        </p:txBody>
      </p:sp>
      <p:graphicFrame>
        <p:nvGraphicFramePr>
          <p:cNvPr id="12" name="物件 11">
            <a:extLst>
              <a:ext uri="{FF2B5EF4-FFF2-40B4-BE49-F238E27FC236}">
                <a16:creationId xmlns:a16="http://schemas.microsoft.com/office/drawing/2014/main" id="{8A3BFCDA-F39C-8C6B-E04D-183DB81284B7}"/>
              </a:ext>
            </a:extLst>
          </p:cNvPr>
          <p:cNvGraphicFramePr>
            <a:graphicFrameLocks noChangeAspect="1"/>
          </p:cNvGraphicFramePr>
          <p:nvPr>
            <p:extLst>
              <p:ext uri="{D42A27DB-BD31-4B8C-83A1-F6EECF244321}">
                <p14:modId xmlns:p14="http://schemas.microsoft.com/office/powerpoint/2010/main" val="4008937355"/>
              </p:ext>
            </p:extLst>
          </p:nvPr>
        </p:nvGraphicFramePr>
        <p:xfrm>
          <a:off x="5120176" y="5263606"/>
          <a:ext cx="1135686" cy="542032"/>
        </p:xfrm>
        <a:graphic>
          <a:graphicData uri="http://schemas.openxmlformats.org/presentationml/2006/ole">
            <mc:AlternateContent xmlns:mc="http://schemas.openxmlformats.org/markup-compatibility/2006">
              <mc:Choice xmlns:v="urn:schemas-microsoft-com:vml" Requires="v">
                <p:oleObj name="封裝程式殼層物件" showAsIcon="1" r:id="rId6" imgW="838080" imgH="400680" progId="Package">
                  <p:embed/>
                </p:oleObj>
              </mc:Choice>
              <mc:Fallback>
                <p:oleObj name="封裝程式殼層物件" showAsIcon="1" r:id="rId6" imgW="838080" imgH="400680" progId="Package">
                  <p:embed/>
                  <p:pic>
                    <p:nvPicPr>
                      <p:cNvPr id="20" name="物件 19">
                        <a:extLst>
                          <a:ext uri="{FF2B5EF4-FFF2-40B4-BE49-F238E27FC236}">
                            <a16:creationId xmlns:a16="http://schemas.microsoft.com/office/drawing/2014/main" id="{416277A5-F439-6870-1533-8E0421F25422}"/>
                          </a:ext>
                        </a:extLst>
                      </p:cNvPr>
                      <p:cNvPicPr/>
                      <p:nvPr/>
                    </p:nvPicPr>
                    <p:blipFill>
                      <a:blip r:embed="rId7"/>
                      <a:stretch>
                        <a:fillRect/>
                      </a:stretch>
                    </p:blipFill>
                    <p:spPr>
                      <a:xfrm>
                        <a:off x="5120176" y="5263606"/>
                        <a:ext cx="1135686" cy="542032"/>
                      </a:xfrm>
                      <a:prstGeom prst="rect">
                        <a:avLst/>
                      </a:prstGeom>
                    </p:spPr>
                  </p:pic>
                </p:oleObj>
              </mc:Fallback>
            </mc:AlternateContent>
          </a:graphicData>
        </a:graphic>
      </p:graphicFrame>
      <p:graphicFrame>
        <p:nvGraphicFramePr>
          <p:cNvPr id="13" name="物件 12">
            <a:extLst>
              <a:ext uri="{FF2B5EF4-FFF2-40B4-BE49-F238E27FC236}">
                <a16:creationId xmlns:a16="http://schemas.microsoft.com/office/drawing/2014/main" id="{344EE139-9EDB-7817-FA2C-7E62475BD474}"/>
              </a:ext>
            </a:extLst>
          </p:cNvPr>
          <p:cNvGraphicFramePr>
            <a:graphicFrameLocks noChangeAspect="1"/>
          </p:cNvGraphicFramePr>
          <p:nvPr>
            <p:extLst>
              <p:ext uri="{D42A27DB-BD31-4B8C-83A1-F6EECF244321}">
                <p14:modId xmlns:p14="http://schemas.microsoft.com/office/powerpoint/2010/main" val="2426849319"/>
              </p:ext>
            </p:extLst>
          </p:nvPr>
        </p:nvGraphicFramePr>
        <p:xfrm>
          <a:off x="3713140" y="5196921"/>
          <a:ext cx="1135685" cy="623513"/>
        </p:xfrm>
        <a:graphic>
          <a:graphicData uri="http://schemas.openxmlformats.org/presentationml/2006/ole">
            <mc:AlternateContent xmlns:mc="http://schemas.openxmlformats.org/markup-compatibility/2006">
              <mc:Choice xmlns:v="urn:schemas-microsoft-com:vml" Requires="v">
                <p:oleObj name="封裝程式殼層物件" showAsIcon="1" r:id="rId8" imgW="728640" imgH="400680" progId="Package">
                  <p:embed/>
                </p:oleObj>
              </mc:Choice>
              <mc:Fallback>
                <p:oleObj name="封裝程式殼層物件" showAsIcon="1" r:id="rId8" imgW="728640" imgH="400680" progId="Package">
                  <p:embed/>
                  <p:pic>
                    <p:nvPicPr>
                      <p:cNvPr id="21" name="物件 20">
                        <a:extLst>
                          <a:ext uri="{FF2B5EF4-FFF2-40B4-BE49-F238E27FC236}">
                            <a16:creationId xmlns:a16="http://schemas.microsoft.com/office/drawing/2014/main" id="{C42B77AD-AEC3-5978-ADFD-7F12F5BCA62D}"/>
                          </a:ext>
                        </a:extLst>
                      </p:cNvPr>
                      <p:cNvPicPr/>
                      <p:nvPr/>
                    </p:nvPicPr>
                    <p:blipFill>
                      <a:blip r:embed="rId9"/>
                      <a:stretch>
                        <a:fillRect/>
                      </a:stretch>
                    </p:blipFill>
                    <p:spPr>
                      <a:xfrm>
                        <a:off x="3713140" y="5196921"/>
                        <a:ext cx="1135685" cy="623513"/>
                      </a:xfrm>
                      <a:prstGeom prst="rect">
                        <a:avLst/>
                      </a:prstGeom>
                    </p:spPr>
                  </p:pic>
                </p:oleObj>
              </mc:Fallback>
            </mc:AlternateContent>
          </a:graphicData>
        </a:graphic>
      </p:graphicFrame>
      <p:sp>
        <p:nvSpPr>
          <p:cNvPr id="16" name="Rectangle 1">
            <a:extLst>
              <a:ext uri="{FF2B5EF4-FFF2-40B4-BE49-F238E27FC236}">
                <a16:creationId xmlns:a16="http://schemas.microsoft.com/office/drawing/2014/main" id="{A017D56C-A978-C350-FD3E-B933E58CDAC5}"/>
              </a:ext>
            </a:extLst>
          </p:cNvPr>
          <p:cNvSpPr>
            <a:spLocks noChangeArrowheads="1"/>
          </p:cNvSpPr>
          <p:nvPr/>
        </p:nvSpPr>
        <p:spPr bwMode="auto">
          <a:xfrm>
            <a:off x="1185085" y="2872534"/>
            <a:ext cx="4841451"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query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'((drone OR uav))@AB NOT ((ice OR engine))@AB AND ID=20200101:'</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131EEC4E-4CAA-FCA8-2A4A-137364EA5C81}"/>
              </a:ext>
            </a:extLst>
          </p:cNvPr>
          <p:cNvSpPr>
            <a:spLocks noChangeArrowheads="1"/>
          </p:cNvSpPr>
          <p:nvPr/>
        </p:nvSpPr>
        <p:spPr bwMode="auto">
          <a:xfrm>
            <a:off x="1175755" y="2163540"/>
            <a:ext cx="2504728"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driver.</a:t>
            </a:r>
            <a:r>
              <a:rPr kumimoji="0" lang="zh-TW" altLang="zh-TW" sz="1000" b="0" i="0" u="none" strike="noStrike" cap="none" normalizeH="0" baseline="0" dirty="0">
                <a:ln>
                  <a:noFill/>
                </a:ln>
                <a:solidFill>
                  <a:srgbClr val="D2A8FF"/>
                </a:solidFill>
                <a:effectLst/>
                <a:latin typeface="Arial Unicode MS"/>
              </a:rPr>
              <a:t>get</a:t>
            </a:r>
            <a:r>
              <a:rPr kumimoji="0" lang="zh-TW" altLang="zh-TW" sz="1000" b="0" i="0" u="none" strike="noStrike" cap="none" normalizeH="0" baseline="0" dirty="0">
                <a:ln>
                  <a:noFill/>
                </a:ln>
                <a:solidFill>
                  <a:srgbClr val="C9D1D9"/>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"https://gpss3.tipo.gov.tw/"</a:t>
            </a: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757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068C54-BACF-A128-7221-02975C190EBC}"/>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商業價值－商品化潛力</a:t>
            </a:r>
          </a:p>
        </p:txBody>
      </p:sp>
      <p:sp>
        <p:nvSpPr>
          <p:cNvPr id="35843" name="頁尾版面配置區 4">
            <a:extLst>
              <a:ext uri="{FF2B5EF4-FFF2-40B4-BE49-F238E27FC236}">
                <a16:creationId xmlns:a16="http://schemas.microsoft.com/office/drawing/2014/main" id="{BF39EC37-E65E-3BE7-CE65-1C11BE0F49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ECFF9AB-02AA-4BF4-9B21-EB1FD213B0B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BD50746-1D1E-7DC0-3305-DC3250A42715}"/>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Arial" panose="020B0604020202020204" pitchFamily="34" charset="0"/>
                <a:ea typeface="標楷體" panose="03000509000000000000" pitchFamily="65" charset="-120"/>
              </a:rPr>
              <a:t>請說明本揭露技術的商品化潛力</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定義：商品化的時間或方式可否預期，或目前產業中有無生產線（設備</a:t>
            </a:r>
            <a:r>
              <a:rPr lang="en-US" altLang="en-US" sz="2800">
                <a:latin typeface="Arial" panose="020B0604020202020204" pitchFamily="34" charset="0"/>
                <a:ea typeface="標楷體" panose="03000509000000000000" pitchFamily="65" charset="-120"/>
              </a:rPr>
              <a:t>）</a:t>
            </a:r>
            <a:r>
              <a:rPr lang="zh-TW" altLang="en-US" sz="2800">
                <a:latin typeface="Arial" panose="020B0604020202020204" pitchFamily="34" charset="0"/>
                <a:ea typeface="標楷體" panose="03000509000000000000" pitchFamily="65" charset="-120"/>
              </a:rPr>
              <a:t>可提供其產品或服務</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容易商品化：商品化的時間與方式均可預期，且現有產業生產線或設備可供使用，例如電子公仔</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商品化機會不確定：商品化的時間及方式二者中僅一項可預期，但現有產業生產線或設備可供使用，例如燃料電池、飛航管理軟體系統</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不易商品化：商品化的時間及方式二者中僅一項可預期，且現有產業無生產線或設備可供使用，例如飛行汽車</a:t>
            </a:r>
          </a:p>
        </p:txBody>
      </p:sp>
    </p:spTree>
    <p:extLst>
      <p:ext uri="{BB962C8B-B14F-4D97-AF65-F5344CB8AC3E}">
        <p14:creationId xmlns:p14="http://schemas.microsoft.com/office/powerpoint/2010/main" val="1456420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70DC0C-6AA7-C059-B913-D7DF6AC93CA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應用價值－應用性</a:t>
            </a:r>
          </a:p>
        </p:txBody>
      </p:sp>
      <p:sp>
        <p:nvSpPr>
          <p:cNvPr id="36867" name="頁尾版面配置區 4">
            <a:extLst>
              <a:ext uri="{FF2B5EF4-FFF2-40B4-BE49-F238E27FC236}">
                <a16:creationId xmlns:a16="http://schemas.microsoft.com/office/drawing/2014/main" id="{84E90F7B-4C9A-560A-A6F5-A9981A509C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C14162D-F95B-4040-9BCC-A0410C08CE9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BC49359D-0BEA-D32A-414D-5A83569317B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請說明本揭露技術的應用性</a:t>
            </a:r>
          </a:p>
          <a:p>
            <a:pPr lvl="1" eaLnBrk="1" hangingPunct="1">
              <a:buFont typeface="Wingdings" panose="05000000000000000000" pitchFamily="2" charset="2"/>
              <a:buChar char="p"/>
            </a:pPr>
            <a:r>
              <a:rPr lang="zh-TW" altLang="en-US"/>
              <a:t>定義：技術在不同產業的應用範圍，是否容易被侵權</a:t>
            </a:r>
          </a:p>
          <a:p>
            <a:pPr lvl="1" eaLnBrk="1" hangingPunct="1">
              <a:buFont typeface="Wingdings" panose="05000000000000000000" pitchFamily="2" charset="2"/>
              <a:buChar char="p"/>
            </a:pPr>
            <a:r>
              <a:rPr lang="zh-TW" altLang="en-US"/>
              <a:t>舉例：</a:t>
            </a:r>
          </a:p>
          <a:p>
            <a:pPr lvl="2" eaLnBrk="1" hangingPunct="1">
              <a:buFont typeface="Wingdings" panose="05000000000000000000" pitchFamily="2" charset="2"/>
              <a:buChar char="l"/>
            </a:pPr>
            <a:r>
              <a:rPr lang="zh-TW" altLang="en-US"/>
              <a:t>高：可應用於數個產業</a:t>
            </a:r>
          </a:p>
          <a:p>
            <a:pPr lvl="2" eaLnBrk="1" hangingPunct="1">
              <a:buFont typeface="Wingdings" panose="05000000000000000000" pitchFamily="2" charset="2"/>
              <a:buChar char="l"/>
            </a:pPr>
            <a:r>
              <a:rPr lang="zh-TW" altLang="en-US"/>
              <a:t>中：只能應用於一個產業</a:t>
            </a:r>
          </a:p>
          <a:p>
            <a:pPr lvl="2" eaLnBrk="1" hangingPunct="1">
              <a:buFont typeface="Wingdings" panose="05000000000000000000" pitchFamily="2" charset="2"/>
              <a:buChar char="l"/>
            </a:pPr>
            <a:r>
              <a:rPr lang="zh-TW" altLang="en-US"/>
              <a:t>低：只能應用於一個產業中某一特定領域</a:t>
            </a:r>
            <a:endParaRPr lang="zh-TW" altLang="en-US" b="1">
              <a:solidFill>
                <a:srgbClr val="FF0000"/>
              </a:solidFill>
            </a:endParaRPr>
          </a:p>
        </p:txBody>
      </p:sp>
      <p:sp>
        <p:nvSpPr>
          <p:cNvPr id="36869" name="Text Box 4">
            <a:extLst>
              <a:ext uri="{FF2B5EF4-FFF2-40B4-BE49-F238E27FC236}">
                <a16:creationId xmlns:a16="http://schemas.microsoft.com/office/drawing/2014/main" id="{C6BA7FA2-2160-5D75-4DD6-0CFE2918888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537918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D1F553-1FFD-101E-BC86-D4CDE09237DC}"/>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專利價值－授權潛力</a:t>
            </a:r>
          </a:p>
        </p:txBody>
      </p:sp>
      <p:sp>
        <p:nvSpPr>
          <p:cNvPr id="37891" name="頁尾版面配置區 4">
            <a:extLst>
              <a:ext uri="{FF2B5EF4-FFF2-40B4-BE49-F238E27FC236}">
                <a16:creationId xmlns:a16="http://schemas.microsoft.com/office/drawing/2014/main" id="{25D1C6CB-CA4A-3160-0FEF-CA8272252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82D4B0F-5A51-4C7B-BBA0-B402FA2650C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7892" name="Rectangle 3">
            <a:extLst>
              <a:ext uri="{FF2B5EF4-FFF2-40B4-BE49-F238E27FC236}">
                <a16:creationId xmlns:a16="http://schemas.microsoft.com/office/drawing/2014/main" id="{FF0B1F55-126B-850F-27A7-59CC33C4BC14}"/>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請說明本揭露技術的授權潛力</a:t>
            </a:r>
          </a:p>
          <a:p>
            <a:pPr lvl="1" eaLnBrk="1" hangingPunct="1">
              <a:buFont typeface="Wingdings" panose="05000000000000000000" pitchFamily="2" charset="2"/>
              <a:buChar char="p"/>
            </a:pPr>
            <a:r>
              <a:rPr lang="zh-TW" altLang="en-US">
                <a:latin typeface="Times New Roman" panose="02020603050405020304" pitchFamily="18" charset="0"/>
              </a:rPr>
              <a:t>定義：技術被廠商利用的可能性</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高：能被</a:t>
            </a:r>
            <a:r>
              <a:rPr lang="en-US" altLang="zh-TW">
                <a:latin typeface="Times New Roman" panose="02020603050405020304" pitchFamily="18" charset="0"/>
              </a:rPr>
              <a:t>5</a:t>
            </a:r>
            <a:r>
              <a:rPr lang="zh-TW" altLang="en-US">
                <a:latin typeface="Times New Roman" panose="02020603050405020304" pitchFamily="18" charset="0"/>
              </a:rPr>
              <a:t>家以上廠商利用，本技術讓能源功耗大輻降低，所以全世界的工廠都有可能使用到。</a:t>
            </a:r>
          </a:p>
          <a:p>
            <a:pPr lvl="2" eaLnBrk="1" hangingPunct="1">
              <a:buFont typeface="Wingdings" panose="05000000000000000000" pitchFamily="2" charset="2"/>
              <a:buChar char="l"/>
            </a:pPr>
            <a:r>
              <a:rPr lang="zh-TW" altLang="en-US">
                <a:latin typeface="Times New Roman" panose="02020603050405020304" pitchFamily="18" charset="0"/>
              </a:rPr>
              <a:t>中：能被</a:t>
            </a:r>
            <a:r>
              <a:rPr lang="en-US" altLang="zh-TW">
                <a:latin typeface="Times New Roman" panose="02020603050405020304" pitchFamily="18" charset="0"/>
              </a:rPr>
              <a:t>2</a:t>
            </a:r>
            <a:r>
              <a:rPr lang="zh-TW" altLang="en-US">
                <a:latin typeface="Times New Roman" panose="02020603050405020304" pitchFamily="18" charset="0"/>
              </a:rPr>
              <a:t>至</a:t>
            </a:r>
            <a:r>
              <a:rPr lang="en-US" altLang="zh-TW">
                <a:latin typeface="Times New Roman" panose="02020603050405020304" pitchFamily="18" charset="0"/>
              </a:rPr>
              <a:t>4</a:t>
            </a:r>
            <a:r>
              <a:rPr lang="zh-TW" altLang="en-US">
                <a:latin typeface="Times New Roman" panose="02020603050405020304" pitchFamily="18" charset="0"/>
              </a:rPr>
              <a:t>家廠商利用，</a:t>
            </a:r>
          </a:p>
          <a:p>
            <a:pPr lvl="2" eaLnBrk="1" hangingPunct="1">
              <a:buFont typeface="Wingdings" panose="05000000000000000000" pitchFamily="2" charset="2"/>
              <a:buChar char="l"/>
            </a:pPr>
            <a:r>
              <a:rPr lang="zh-TW" altLang="en-US">
                <a:latin typeface="Times New Roman" panose="02020603050405020304" pitchFamily="18" charset="0"/>
              </a:rPr>
              <a:t>低：只能被</a:t>
            </a:r>
            <a:r>
              <a:rPr lang="en-US" altLang="zh-TW">
                <a:latin typeface="Times New Roman" panose="02020603050405020304" pitchFamily="18" charset="0"/>
              </a:rPr>
              <a:t>1</a:t>
            </a:r>
            <a:r>
              <a:rPr lang="zh-TW" altLang="en-US">
                <a:latin typeface="Times New Roman" panose="02020603050405020304" pitchFamily="18" charset="0"/>
              </a:rPr>
              <a:t>家廠商利用，</a:t>
            </a:r>
          </a:p>
        </p:txBody>
      </p:sp>
    </p:spTree>
    <p:extLst>
      <p:ext uri="{BB962C8B-B14F-4D97-AF65-F5344CB8AC3E}">
        <p14:creationId xmlns:p14="http://schemas.microsoft.com/office/powerpoint/2010/main" val="3496469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01010C-61FA-1C76-A91F-6B5AEFD98D9A}"/>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專利價值－侵權鑑定難易度</a:t>
            </a:r>
          </a:p>
        </p:txBody>
      </p:sp>
      <p:sp>
        <p:nvSpPr>
          <p:cNvPr id="38915" name="頁尾版面配置區 4">
            <a:extLst>
              <a:ext uri="{FF2B5EF4-FFF2-40B4-BE49-F238E27FC236}">
                <a16:creationId xmlns:a16="http://schemas.microsoft.com/office/drawing/2014/main" id="{45BF95B7-45A0-462B-3702-4FB9A99A1E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24F4C-82E7-497E-9F75-A7DBC6042C2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8916" name="Rectangle 3">
            <a:extLst>
              <a:ext uri="{FF2B5EF4-FFF2-40B4-BE49-F238E27FC236}">
                <a16:creationId xmlns:a16="http://schemas.microsoft.com/office/drawing/2014/main" id="{816FF058-9801-F4D5-5CE8-9CD62E5DE66D}"/>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請說明本揭露技術的侵權鑑定難易度</a:t>
            </a:r>
          </a:p>
          <a:p>
            <a:pPr lvl="1" eaLnBrk="1" hangingPunct="1">
              <a:buFont typeface="Wingdings" panose="05000000000000000000" pitchFamily="2" charset="2"/>
              <a:buChar char="p"/>
            </a:pPr>
            <a:r>
              <a:rPr lang="zh-TW" altLang="en-US">
                <a:latin typeface="Times New Roman" panose="02020603050405020304" pitchFamily="18" charset="0"/>
              </a:rPr>
              <a:t>定義：鑑定侵害時，是否須運用還原工程（</a:t>
            </a:r>
            <a:r>
              <a:rPr lang="en-US" altLang="zh-TW">
                <a:latin typeface="Times New Roman" panose="02020603050405020304" pitchFamily="18" charset="0"/>
              </a:rPr>
              <a:t>reverse engineering</a:t>
            </a:r>
            <a:r>
              <a:rPr lang="zh-TW" altLang="en-US">
                <a:latin typeface="Times New Roman" panose="02020603050405020304" pitchFamily="18" charset="0"/>
              </a:rPr>
              <a:t>），以及運用還原工程鑑定的難易度</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易鑑定：裝置專利較容易鑑定，因較易自外觀判斷產品內部用到的標準或規格，如</a:t>
            </a:r>
            <a:r>
              <a:rPr lang="en-US" altLang="zh-TW">
                <a:latin typeface="Times New Roman" panose="02020603050405020304" pitchFamily="18" charset="0"/>
              </a:rPr>
              <a:t>OFDMA</a:t>
            </a:r>
            <a:r>
              <a:rPr lang="zh-TW" altLang="en-US">
                <a:latin typeface="Times New Roman" panose="02020603050405020304" pitchFamily="18" charset="0"/>
              </a:rPr>
              <a:t>、</a:t>
            </a:r>
            <a:r>
              <a:rPr lang="en-US" altLang="zh-TW">
                <a:latin typeface="Times New Roman" panose="02020603050405020304" pitchFamily="18" charset="0"/>
              </a:rPr>
              <a:t>MPEG</a:t>
            </a:r>
          </a:p>
          <a:p>
            <a:pPr lvl="2" eaLnBrk="1" hangingPunct="1">
              <a:buFont typeface="Wingdings" panose="05000000000000000000" pitchFamily="2" charset="2"/>
              <a:buChar char="l"/>
            </a:pPr>
            <a:r>
              <a:rPr lang="zh-TW" altLang="en-US">
                <a:latin typeface="Times New Roman" panose="02020603050405020304" pitchFamily="18" charset="0"/>
              </a:rPr>
              <a:t>須運用還原工程：將</a:t>
            </a:r>
            <a:r>
              <a:rPr lang="en-US" altLang="zh-TW">
                <a:latin typeface="Times New Roman" panose="02020603050405020304" pitchFamily="18" charset="0"/>
              </a:rPr>
              <a:t>IC</a:t>
            </a:r>
            <a:r>
              <a:rPr lang="zh-TW" altLang="en-US">
                <a:latin typeface="Times New Roman" panose="02020603050405020304" pitchFamily="18" charset="0"/>
              </a:rPr>
              <a:t>拆解並分析其電路圖 </a:t>
            </a:r>
          </a:p>
          <a:p>
            <a:pPr lvl="2" eaLnBrk="1" hangingPunct="1">
              <a:buFont typeface="Wingdings" panose="05000000000000000000" pitchFamily="2" charset="2"/>
              <a:buChar char="l"/>
            </a:pPr>
            <a:r>
              <a:rPr lang="zh-TW" altLang="en-US">
                <a:latin typeface="Times New Roman" panose="02020603050405020304" pitchFamily="18" charset="0"/>
              </a:rPr>
              <a:t>縱運用還原工程難鑑定：須比對程式碼</a:t>
            </a:r>
          </a:p>
        </p:txBody>
      </p:sp>
    </p:spTree>
    <p:extLst>
      <p:ext uri="{BB962C8B-B14F-4D97-AF65-F5344CB8AC3E}">
        <p14:creationId xmlns:p14="http://schemas.microsoft.com/office/powerpoint/2010/main" val="268493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爬取專利摘要</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215991"/>
          </a:xfrm>
          <a:prstGeom prst="rect">
            <a:avLst/>
          </a:prstGeom>
          <a:noFill/>
        </p:spPr>
        <p:txBody>
          <a:bodyPr wrap="square">
            <a:spAutoFit/>
          </a:bodyPr>
          <a:lstStyle/>
          <a:p>
            <a:pPr marL="285750" indent="-285750">
              <a:buFont typeface="Arial" panose="020B0604020202020204" pitchFamily="34" charset="0"/>
              <a:buChar char="•"/>
            </a:pPr>
            <a:r>
              <a:rPr lang="zh-CN" altLang="en-US" dirty="0"/>
              <a:t>由</a:t>
            </a:r>
            <a:r>
              <a:rPr lang="en-US" altLang="zh-CN" dirty="0"/>
              <a:t>google patent search(</a:t>
            </a:r>
            <a:r>
              <a:rPr lang="en-US" altLang="zh-CN" dirty="0">
                <a:hlinkClick r:id="rId2"/>
              </a:rPr>
              <a:t>https://patents.google.com</a:t>
            </a:r>
            <a:r>
              <a:rPr lang="en-US" altLang="zh-CN" dirty="0"/>
              <a:t>)</a:t>
            </a:r>
            <a:r>
              <a:rPr lang="en-US" altLang="zh-TW" dirty="0"/>
              <a:t> </a:t>
            </a:r>
            <a:r>
              <a:rPr lang="zh-CN" altLang="en-US" dirty="0"/>
              <a:t>抓取專利摘要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有</a:t>
            </a:r>
            <a:r>
              <a:rPr lang="en-US" altLang="zh-CN" dirty="0"/>
              <a:t>1,600</a:t>
            </a:r>
            <a:r>
              <a:rPr lang="zh-CN" altLang="en-US" dirty="0"/>
              <a:t>個專利在</a:t>
            </a:r>
            <a:r>
              <a:rPr lang="en-US" altLang="zh-CN" dirty="0"/>
              <a:t>google patent search</a:t>
            </a:r>
            <a:r>
              <a:rPr lang="zh-CN" altLang="en-US" dirty="0"/>
              <a:t>找不到，例如韓國專利。</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sz="1200" dirty="0">
                <a:hlinkClick r:id="rId3"/>
              </a:rPr>
              <a:t>https://github.com/fu402138670/Patent_Analysis/blob/main/Presentation1/grab_abstract_from_gps.py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sp>
        <p:nvSpPr>
          <p:cNvPr id="11" name="文字方塊 10">
            <a:extLst>
              <a:ext uri="{FF2B5EF4-FFF2-40B4-BE49-F238E27FC236}">
                <a16:creationId xmlns:a16="http://schemas.microsoft.com/office/drawing/2014/main" id="{23B202DC-4891-7C72-3F1D-5D6F43D7EBA7}"/>
              </a:ext>
            </a:extLst>
          </p:cNvPr>
          <p:cNvSpPr txBox="1"/>
          <p:nvPr/>
        </p:nvSpPr>
        <p:spPr>
          <a:xfrm>
            <a:off x="1175755" y="4027547"/>
            <a:ext cx="2304256" cy="184666"/>
          </a:xfrm>
          <a:prstGeom prst="rect">
            <a:avLst/>
          </a:prstGeom>
          <a:solidFill>
            <a:srgbClr val="FFFFFF">
              <a:alpha val="20000"/>
            </a:srgbClr>
          </a:solidFill>
        </p:spPr>
        <p:txBody>
          <a:bodyPr wrap="square" lIns="36000" tIns="0" rIns="36000" bIns="0">
            <a:spAutoFit/>
          </a:bodyPr>
          <a:lstStyle>
            <a:defPPr>
              <a:defRPr lang="zh-TW"/>
            </a:defPPr>
            <a:lvl1pPr algn="r">
              <a:defRPr sz="1200">
                <a:solidFill>
                  <a:schemeClr val="bg1"/>
                </a:solidFill>
              </a:defRPr>
            </a:lvl1pPr>
          </a:lstStyle>
          <a:p>
            <a:pPr algn="l"/>
            <a:r>
              <a:rPr lang="en-US" altLang="zh-CN" dirty="0">
                <a:solidFill>
                  <a:schemeClr val="tx1"/>
                </a:solidFill>
              </a:rPr>
              <a:t>Total 6,988 abstracts</a:t>
            </a:r>
            <a:endParaRPr lang="zh-TW" altLang="en-US" dirty="0">
              <a:solidFill>
                <a:schemeClr val="tx1"/>
              </a:solidFill>
            </a:endParaRPr>
          </a:p>
        </p:txBody>
      </p:sp>
      <p:sp>
        <p:nvSpPr>
          <p:cNvPr id="2" name="Rectangle 1">
            <a:extLst>
              <a:ext uri="{FF2B5EF4-FFF2-40B4-BE49-F238E27FC236}">
                <a16:creationId xmlns:a16="http://schemas.microsoft.com/office/drawing/2014/main" id="{F4A0F1BA-4A33-F040-619B-914598946F98}"/>
              </a:ext>
            </a:extLst>
          </p:cNvPr>
          <p:cNvSpPr>
            <a:spLocks noChangeArrowheads="1"/>
          </p:cNvSpPr>
          <p:nvPr/>
        </p:nvSpPr>
        <p:spPr bwMode="auto">
          <a:xfrm>
            <a:off x="1175755" y="2091877"/>
            <a:ext cx="3296816" cy="246221"/>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url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f'https://patents.google.com/patent/</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FFA657"/>
                </a:solidFill>
                <a:effectLst/>
                <a:latin typeface="Arial Unicode MS"/>
              </a:rPr>
              <a:t>patent_id</a:t>
            </a:r>
            <a:r>
              <a:rPr kumimoji="0" lang="zh-TW" altLang="zh-TW" sz="1000" b="0" i="0" u="none" strike="noStrike" cap="none" normalizeH="0" baseline="0" dirty="0">
                <a:ln>
                  <a:noFill/>
                </a:ln>
                <a:solidFill>
                  <a:srgbClr val="79C0FF"/>
                </a:solidFill>
                <a:effectLst/>
                <a:latin typeface="Arial Unicode MS"/>
              </a:rPr>
              <a:t>}</a:t>
            </a:r>
            <a:r>
              <a:rPr kumimoji="0" lang="zh-TW" altLang="zh-TW" sz="1000" b="0" i="0" u="none" strike="noStrike" cap="none" normalizeH="0" baseline="0" dirty="0">
                <a:ln>
                  <a:noFill/>
                </a:ln>
                <a:solidFill>
                  <a:srgbClr val="A5D6FF"/>
                </a:solidFill>
                <a:effectLst/>
                <a:latin typeface="Arial Unicode MS"/>
              </a:rPr>
              <a:t>/en'</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F690E22E-7AAB-4869-8F14-4E646F458AC2}"/>
              </a:ext>
            </a:extLst>
          </p:cNvPr>
          <p:cNvGraphicFramePr>
            <a:graphicFrameLocks noChangeAspect="1"/>
          </p:cNvGraphicFramePr>
          <p:nvPr>
            <p:extLst>
              <p:ext uri="{D42A27DB-BD31-4B8C-83A1-F6EECF244321}">
                <p14:modId xmlns:p14="http://schemas.microsoft.com/office/powerpoint/2010/main" val="2496933711"/>
              </p:ext>
            </p:extLst>
          </p:nvPr>
        </p:nvGraphicFramePr>
        <p:xfrm>
          <a:off x="3480011" y="4056507"/>
          <a:ext cx="1822124" cy="687388"/>
        </p:xfrm>
        <a:graphic>
          <a:graphicData uri="http://schemas.openxmlformats.org/presentationml/2006/ole">
            <mc:AlternateContent xmlns:mc="http://schemas.openxmlformats.org/markup-compatibility/2006">
              <mc:Choice xmlns:v="urn:schemas-microsoft-com:vml" Requires="v">
                <p:oleObj name="封裝程式殼層物件" showAsIcon="1" r:id="rId4" imgW="1060920" imgH="400680" progId="Package">
                  <p:embed/>
                </p:oleObj>
              </mc:Choice>
              <mc:Fallback>
                <p:oleObj name="封裝程式殼層物件" showAsIcon="1" r:id="rId4" imgW="1060920" imgH="400680" progId="Package">
                  <p:embed/>
                  <p:pic>
                    <p:nvPicPr>
                      <p:cNvPr id="5" name="物件 4">
                        <a:extLst>
                          <a:ext uri="{FF2B5EF4-FFF2-40B4-BE49-F238E27FC236}">
                            <a16:creationId xmlns:a16="http://schemas.microsoft.com/office/drawing/2014/main" id="{5C2B4D1B-86A3-9DB9-3375-66308E5D0B03}"/>
                          </a:ext>
                        </a:extLst>
                      </p:cNvPr>
                      <p:cNvPicPr/>
                      <p:nvPr/>
                    </p:nvPicPr>
                    <p:blipFill>
                      <a:blip r:embed="rId5"/>
                      <a:stretch>
                        <a:fillRect/>
                      </a:stretch>
                    </p:blipFill>
                    <p:spPr>
                      <a:xfrm>
                        <a:off x="3480011" y="4056507"/>
                        <a:ext cx="1822124" cy="687388"/>
                      </a:xfrm>
                      <a:prstGeom prst="rect">
                        <a:avLst/>
                      </a:prstGeom>
                    </p:spPr>
                  </p:pic>
                </p:oleObj>
              </mc:Fallback>
            </mc:AlternateContent>
          </a:graphicData>
        </a:graphic>
      </p:graphicFrame>
    </p:spTree>
    <p:extLst>
      <p:ext uri="{BB962C8B-B14F-4D97-AF65-F5344CB8AC3E}">
        <p14:creationId xmlns:p14="http://schemas.microsoft.com/office/powerpoint/2010/main" val="23825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數據清洗</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2123658"/>
          </a:xfrm>
          <a:prstGeom prst="rect">
            <a:avLst/>
          </a:prstGeom>
          <a:noFill/>
        </p:spPr>
        <p:txBody>
          <a:bodyPr wrap="square">
            <a:spAutoFit/>
          </a:bodyPr>
          <a:lstStyle/>
          <a:p>
            <a:pPr marL="285750" indent="-285750">
              <a:buFont typeface="Arial" panose="020B0604020202020204" pitchFamily="34" charset="0"/>
              <a:buChar char="•"/>
            </a:pPr>
            <a:r>
              <a:rPr lang="zh-CN" altLang="en-US" dirty="0"/>
              <a:t>使用</a:t>
            </a:r>
            <a:r>
              <a:rPr lang="en-US" altLang="zh-CN" dirty="0"/>
              <a:t>NLTK</a:t>
            </a:r>
            <a:r>
              <a:rPr lang="zh-CN" altLang="en-US" dirty="0"/>
              <a:t>為基礎，加自定義的深度清洗程序。</a:t>
            </a:r>
            <a:endParaRPr lang="en-US" altLang="zh-CN" dirty="0"/>
          </a:p>
          <a:p>
            <a:endParaRPr lang="en-US" altLang="zh-CN" dirty="0"/>
          </a:p>
          <a:p>
            <a:pPr marL="285750" indent="-285750">
              <a:buFont typeface="Arial" panose="020B0604020202020204" pitchFamily="34" charset="0"/>
              <a:buChar char="•"/>
            </a:pPr>
            <a:r>
              <a:rPr lang="zh-TW" altLang="en-US" dirty="0"/>
              <a:t>刪除符號、轉換小寫、停用字、翻譯、詞形還原</a:t>
            </a:r>
            <a:endParaRPr lang="en-US" altLang="zh-CN" dirty="0"/>
          </a:p>
          <a:p>
            <a:endParaRPr lang="en-US" altLang="zh-CN" dirty="0"/>
          </a:p>
          <a:p>
            <a:pPr marL="742950" lvl="1" indent="-285750">
              <a:buFont typeface="新細明體" panose="02020500000000000000" pitchFamily="18" charset="-120"/>
              <a:buChar char="‐"/>
            </a:pPr>
            <a:r>
              <a:rPr lang="en-US" altLang="zh-CN" sz="1200" dirty="0"/>
              <a:t>NLTK</a:t>
            </a:r>
            <a:r>
              <a:rPr lang="zh-CN" altLang="en-US" sz="1200" dirty="0"/>
              <a:t>清洗： </a:t>
            </a:r>
            <a:r>
              <a:rPr lang="en-US" altLang="zh-CN" sz="1200" dirty="0"/>
              <a:t> </a:t>
            </a:r>
            <a:r>
              <a:rPr lang="en-US" altLang="zh-CN" sz="1200" dirty="0">
                <a:hlinkClick r:id="rId2"/>
              </a:rPr>
              <a:t>https://github.com/fu402138670/Patent_Analysis/blob/main/Presentation1/word_pre-processing_3.py</a:t>
            </a:r>
            <a:endParaRPr lang="en-US" altLang="zh-CN" sz="1200" dirty="0"/>
          </a:p>
          <a:p>
            <a:pPr marL="742950" lvl="1" indent="-285750">
              <a:buFont typeface="新細明體" panose="02020500000000000000" pitchFamily="18" charset="-120"/>
              <a:buChar char="‐"/>
            </a:pPr>
            <a:r>
              <a:rPr lang="zh-CN" altLang="en-US" sz="1200" dirty="0"/>
              <a:t>深度清洗： </a:t>
            </a:r>
            <a:r>
              <a:rPr lang="en-US" altLang="zh-CN" sz="1200" dirty="0">
                <a:hlinkClick r:id="rId3"/>
              </a:rPr>
              <a:t>https://github.com/fu402138670/Patent_Analysis/blob/main/Presentation1/contents_cleaned.py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結果</a:t>
            </a:r>
            <a:endParaRPr lang="en-US" altLang="zh-CN" dirty="0"/>
          </a:p>
        </p:txBody>
      </p:sp>
      <p:graphicFrame>
        <p:nvGraphicFramePr>
          <p:cNvPr id="6" name="物件 5">
            <a:extLst>
              <a:ext uri="{FF2B5EF4-FFF2-40B4-BE49-F238E27FC236}">
                <a16:creationId xmlns:a16="http://schemas.microsoft.com/office/drawing/2014/main" id="{D8707537-8790-AADD-2E80-58EE4626C511}"/>
              </a:ext>
            </a:extLst>
          </p:cNvPr>
          <p:cNvGraphicFramePr>
            <a:graphicFrameLocks noChangeAspect="1"/>
          </p:cNvGraphicFramePr>
          <p:nvPr>
            <p:extLst>
              <p:ext uri="{D42A27DB-BD31-4B8C-83A1-F6EECF244321}">
                <p14:modId xmlns:p14="http://schemas.microsoft.com/office/powerpoint/2010/main" val="3785681881"/>
              </p:ext>
            </p:extLst>
          </p:nvPr>
        </p:nvGraphicFramePr>
        <p:xfrm>
          <a:off x="5025008" y="4182750"/>
          <a:ext cx="2224469" cy="601466"/>
        </p:xfrm>
        <a:graphic>
          <a:graphicData uri="http://schemas.openxmlformats.org/presentationml/2006/ole">
            <mc:AlternateContent xmlns:mc="http://schemas.openxmlformats.org/markup-compatibility/2006">
              <mc:Choice xmlns:v="urn:schemas-microsoft-com:vml" Requires="v">
                <p:oleObj name="封裝程式殼層物件" showAsIcon="1" r:id="rId4" imgW="1479960" imgH="400680" progId="Package">
                  <p:embed/>
                </p:oleObj>
              </mc:Choice>
              <mc:Fallback>
                <p:oleObj name="封裝程式殼層物件" showAsIcon="1" r:id="rId4" imgW="1479960" imgH="400680" progId="Package">
                  <p:embed/>
                  <p:pic>
                    <p:nvPicPr>
                      <p:cNvPr id="5" name="物件 4">
                        <a:extLst>
                          <a:ext uri="{FF2B5EF4-FFF2-40B4-BE49-F238E27FC236}">
                            <a16:creationId xmlns:a16="http://schemas.microsoft.com/office/drawing/2014/main" id="{75FCAFF1-D8AC-0BFF-092A-59BD6EB27E48}"/>
                          </a:ext>
                        </a:extLst>
                      </p:cNvPr>
                      <p:cNvPicPr/>
                      <p:nvPr/>
                    </p:nvPicPr>
                    <p:blipFill>
                      <a:blip r:embed="rId5"/>
                      <a:stretch>
                        <a:fillRect/>
                      </a:stretch>
                    </p:blipFill>
                    <p:spPr>
                      <a:xfrm>
                        <a:off x="5025008" y="4182750"/>
                        <a:ext cx="2224469" cy="601466"/>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62B6CAF0-C6BF-5EAA-EB4F-41A28E921734}"/>
              </a:ext>
            </a:extLst>
          </p:cNvPr>
          <p:cNvSpPr txBox="1"/>
          <p:nvPr/>
        </p:nvSpPr>
        <p:spPr>
          <a:xfrm>
            <a:off x="1136576" y="4053418"/>
            <a:ext cx="3096344" cy="646331"/>
          </a:xfrm>
          <a:prstGeom prst="rect">
            <a:avLst/>
          </a:prstGeom>
          <a:noFill/>
        </p:spPr>
        <p:txBody>
          <a:bodyPr wrap="square">
            <a:spAutoFit/>
          </a:bodyPr>
          <a:lstStyle/>
          <a:p>
            <a:r>
              <a:rPr lang="zh-TW" altLang="en-US" sz="1200" dirty="0"/>
              <a:t> Total quantity of patents: 6,988</a:t>
            </a:r>
          </a:p>
          <a:p>
            <a:r>
              <a:rPr lang="zh-TW" altLang="en-US" sz="1200" dirty="0"/>
              <a:t> Total quantity of words: 227,053</a:t>
            </a:r>
          </a:p>
          <a:p>
            <a:r>
              <a:rPr lang="zh-TW" altLang="en-US" sz="1200" dirty="0"/>
              <a:t> Total quantity of </a:t>
            </a:r>
            <a:r>
              <a:rPr lang="en-US" altLang="zh-TW" sz="1200" dirty="0"/>
              <a:t>unique </a:t>
            </a:r>
            <a:r>
              <a:rPr lang="zh-TW" altLang="en-US" sz="1200" dirty="0"/>
              <a:t>words: 14,202</a:t>
            </a:r>
          </a:p>
        </p:txBody>
      </p:sp>
    </p:spTree>
    <p:extLst>
      <p:ext uri="{BB962C8B-B14F-4D97-AF65-F5344CB8AC3E}">
        <p14:creationId xmlns:p14="http://schemas.microsoft.com/office/powerpoint/2010/main" val="25136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文字圖像化</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8" name="文字方塊 7">
            <a:extLst>
              <a:ext uri="{FF2B5EF4-FFF2-40B4-BE49-F238E27FC236}">
                <a16:creationId xmlns:a16="http://schemas.microsoft.com/office/drawing/2014/main" id="{9BE3833E-4293-8BA9-6A1D-83C1C50F1DCE}"/>
              </a:ext>
            </a:extLst>
          </p:cNvPr>
          <p:cNvSpPr txBox="1"/>
          <p:nvPr/>
        </p:nvSpPr>
        <p:spPr>
          <a:xfrm>
            <a:off x="776535" y="1651013"/>
            <a:ext cx="8832849" cy="1384995"/>
          </a:xfrm>
          <a:prstGeom prst="rect">
            <a:avLst/>
          </a:prstGeom>
          <a:noFill/>
        </p:spPr>
        <p:txBody>
          <a:bodyPr wrap="square">
            <a:spAutoFit/>
          </a:bodyPr>
          <a:lstStyle/>
          <a:p>
            <a:pPr marL="285750" indent="-285750">
              <a:buFont typeface="Arial" panose="020B0604020202020204" pitchFamily="34" charset="0"/>
              <a:buChar char="•"/>
            </a:pPr>
            <a:r>
              <a:rPr lang="zh-CN" altLang="en-US" dirty="0"/>
              <a:t>詞向量分析、詞雲圖。</a:t>
            </a:r>
            <a:endParaRPr lang="en-US" altLang="zh-CN" dirty="0"/>
          </a:p>
          <a:p>
            <a:endParaRPr lang="en-US" altLang="zh-CN" dirty="0"/>
          </a:p>
          <a:p>
            <a:pPr marL="285750" indent="-285750">
              <a:buFont typeface="Arial" panose="020B0604020202020204" pitchFamily="34" charset="0"/>
              <a:buChar char="•"/>
            </a:pPr>
            <a:r>
              <a:rPr lang="en-US" altLang="zh-CN" sz="1200" dirty="0">
                <a:hlinkClick r:id="rId2"/>
              </a:rPr>
              <a:t>https://github.com/fu402138670/Patent_Analysis/blob/main/Presentation1/words_vitrulize.py</a:t>
            </a:r>
            <a:r>
              <a:rPr lang="en-US" altLang="zh-CN" sz="1200" dirty="0"/>
              <a:t>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統計</a:t>
            </a:r>
            <a:r>
              <a:rPr lang="en-US" altLang="zh-CN" dirty="0"/>
              <a:t>100</a:t>
            </a:r>
            <a:r>
              <a:rPr lang="zh-CN" altLang="en-US" dirty="0"/>
              <a:t>個高頻字 </a:t>
            </a:r>
            <a:r>
              <a:rPr lang="en-US" altLang="zh-CN" dirty="0"/>
              <a:t>(</a:t>
            </a:r>
            <a:r>
              <a:rPr lang="zh-CN" altLang="en-US" dirty="0"/>
              <a:t>圖像使用</a:t>
            </a:r>
            <a:r>
              <a:rPr lang="en-US" altLang="zh-CN" dirty="0"/>
              <a:t>top 50)</a:t>
            </a:r>
          </a:p>
        </p:txBody>
      </p:sp>
      <p:pic>
        <p:nvPicPr>
          <p:cNvPr id="2" name="圖片 1">
            <a:extLst>
              <a:ext uri="{FF2B5EF4-FFF2-40B4-BE49-F238E27FC236}">
                <a16:creationId xmlns:a16="http://schemas.microsoft.com/office/drawing/2014/main" id="{51CA8722-CE91-1572-658B-BB8A99D6B2F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76" y="3393774"/>
            <a:ext cx="4859495" cy="2807708"/>
          </a:xfrm>
          <a:prstGeom prst="rect">
            <a:avLst/>
          </a:prstGeom>
        </p:spPr>
      </p:pic>
      <p:pic>
        <p:nvPicPr>
          <p:cNvPr id="3" name="圖片 2">
            <a:extLst>
              <a:ext uri="{FF2B5EF4-FFF2-40B4-BE49-F238E27FC236}">
                <a16:creationId xmlns:a16="http://schemas.microsoft.com/office/drawing/2014/main" id="{1CF4BA58-63CC-C951-9E1D-6799B930563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5351" y="3393774"/>
            <a:ext cx="5195101" cy="2807708"/>
          </a:xfrm>
          <a:prstGeom prst="rect">
            <a:avLst/>
          </a:prstGeom>
        </p:spPr>
      </p:pic>
    </p:spTree>
    <p:extLst>
      <p:ext uri="{BB962C8B-B14F-4D97-AF65-F5344CB8AC3E}">
        <p14:creationId xmlns:p14="http://schemas.microsoft.com/office/powerpoint/2010/main" val="36239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歸納技術領域</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4039567"/>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使用</a:t>
            </a:r>
            <a:r>
              <a:rPr lang="en-US" altLang="zh-CN" sz="1600" dirty="0"/>
              <a:t>ChatGPT</a:t>
            </a:r>
            <a:r>
              <a:rPr lang="zh-CN" altLang="en-US" sz="1600" dirty="0"/>
              <a:t>，根據</a:t>
            </a:r>
            <a:r>
              <a:rPr lang="en-US" altLang="zh-CN" sz="1600" dirty="0"/>
              <a:t>100</a:t>
            </a:r>
            <a:r>
              <a:rPr lang="zh-CN" altLang="en-US" sz="1600" dirty="0"/>
              <a:t>個高頻詞，對</a:t>
            </a:r>
            <a:r>
              <a:rPr lang="en-US" altLang="zh-CN" sz="1600" dirty="0"/>
              <a:t>6,988</a:t>
            </a:r>
            <a:r>
              <a:rPr lang="zh-CN" altLang="en-US" sz="1600" dirty="0"/>
              <a:t>項專利，歸納為</a:t>
            </a:r>
            <a:r>
              <a:rPr lang="en-US" altLang="zh-CN" sz="1600" dirty="0"/>
              <a:t>12</a:t>
            </a:r>
            <a:r>
              <a:rPr lang="zh-CN" altLang="en-US" sz="1600" dirty="0"/>
              <a:t>個技術領域和相關</a:t>
            </a:r>
            <a:r>
              <a:rPr lang="en-US" altLang="zh-CN" sz="1600" dirty="0"/>
              <a:t>keywords</a:t>
            </a:r>
            <a:r>
              <a:rPr lang="zh-CN" altLang="en-US" sz="1600" dirty="0"/>
              <a:t>：</a:t>
            </a:r>
            <a:endParaRPr lang="en-US" altLang="zh-TW" sz="1600" dirty="0"/>
          </a:p>
          <a:p>
            <a:pPr>
              <a:spcAft>
                <a:spcPts val="300"/>
              </a:spcAft>
            </a:pPr>
            <a:endParaRPr lang="en-US" altLang="zh-TW" sz="1600" dirty="0"/>
          </a:p>
          <a:p>
            <a:pPr marL="342900" indent="-342900">
              <a:spcAft>
                <a:spcPts val="300"/>
              </a:spcAft>
              <a:buFont typeface="+mj-lt"/>
              <a:buAutoNum type="arabicPeriod"/>
              <a:tabLst>
                <a:tab pos="1882775" algn="l"/>
              </a:tabLst>
            </a:pPr>
            <a:r>
              <a:rPr lang="zh-TW" altLang="en-US" sz="1600" dirty="0">
                <a:highlight>
                  <a:srgbClr val="00FFFF"/>
                </a:highlight>
              </a:rPr>
              <a:t>自動控制系統</a:t>
            </a:r>
            <a:r>
              <a:rPr lang="en-US" altLang="zh-TW" sz="1600" dirty="0"/>
              <a:t>: 	control, autonomous, system, processor, operate, configure</a:t>
            </a:r>
          </a:p>
          <a:p>
            <a:pPr marL="342900" indent="-342900">
              <a:spcAft>
                <a:spcPts val="300"/>
              </a:spcAft>
              <a:buFont typeface="+mj-lt"/>
              <a:buAutoNum type="arabicPeriod"/>
              <a:tabLst>
                <a:tab pos="1882775" algn="l"/>
              </a:tabLst>
            </a:pPr>
            <a:r>
              <a:rPr lang="zh-TW" altLang="en-US" sz="1600" dirty="0">
                <a:highlight>
                  <a:srgbClr val="00FFFF"/>
                </a:highlight>
              </a:rPr>
              <a:t>影像處理和分析</a:t>
            </a:r>
            <a:r>
              <a:rPr lang="en-US" altLang="zh-TW" sz="1600" dirty="0"/>
              <a:t>:	image, camera, process, capture, video, analyze</a:t>
            </a:r>
          </a:p>
          <a:p>
            <a:pPr marL="342900" indent="-342900">
              <a:spcAft>
                <a:spcPts val="300"/>
              </a:spcAft>
              <a:buFont typeface="+mj-lt"/>
              <a:buAutoNum type="arabicPeriod"/>
              <a:tabLst>
                <a:tab pos="1882775" algn="l"/>
              </a:tabLst>
            </a:pPr>
            <a:r>
              <a:rPr lang="zh-TW" altLang="en-US" sz="1600" dirty="0">
                <a:highlight>
                  <a:srgbClr val="00FFFF"/>
                </a:highlight>
              </a:rPr>
              <a:t>飛行</a:t>
            </a:r>
            <a:r>
              <a:rPr lang="zh-CN" altLang="en-US" sz="1600" dirty="0">
                <a:highlight>
                  <a:srgbClr val="00FFFF"/>
                </a:highlight>
                <a:latin typeface="細明體" panose="02020509000000000000" pitchFamily="49" charset="-120"/>
                <a:ea typeface="細明體" panose="02020509000000000000" pitchFamily="49" charset="-120"/>
              </a:rPr>
              <a:t>路徑</a:t>
            </a:r>
            <a:r>
              <a:rPr lang="zh-TW" altLang="en-US" sz="1600" dirty="0">
                <a:highlight>
                  <a:srgbClr val="00FFFF"/>
                </a:highlight>
              </a:rPr>
              <a:t>優化</a:t>
            </a:r>
            <a:r>
              <a:rPr lang="en-US" altLang="zh-TW" sz="1600" dirty="0"/>
              <a:t>: 	position, direction, navigation, area, model, station</a:t>
            </a:r>
          </a:p>
          <a:p>
            <a:pPr marL="342900" indent="-342900">
              <a:spcAft>
                <a:spcPts val="300"/>
              </a:spcAft>
              <a:buFont typeface="+mj-lt"/>
              <a:buAutoNum type="arabicPeriod"/>
              <a:tabLst>
                <a:tab pos="1882775" algn="l"/>
              </a:tabLst>
            </a:pPr>
            <a:r>
              <a:rPr lang="zh-TW" altLang="en-US" sz="1600" dirty="0">
                <a:highlight>
                  <a:srgbClr val="00FFFF"/>
                </a:highlight>
              </a:rPr>
              <a:t>能源效率管理</a:t>
            </a:r>
            <a:r>
              <a:rPr lang="en-US" altLang="zh-TW" sz="1600" dirty="0"/>
              <a:t>: 	power, energy, manage, battery, efficiency, storage</a:t>
            </a:r>
          </a:p>
          <a:p>
            <a:pPr marL="342900" indent="-342900">
              <a:spcAft>
                <a:spcPts val="300"/>
              </a:spcAft>
              <a:buFont typeface="+mj-lt"/>
              <a:buAutoNum type="arabicPeriod"/>
              <a:tabLst>
                <a:tab pos="1882775" algn="l"/>
              </a:tabLst>
            </a:pPr>
            <a:r>
              <a:rPr lang="zh-TW" altLang="en-US" sz="1600" dirty="0"/>
              <a:t>無線通訊系統</a:t>
            </a:r>
            <a:r>
              <a:rPr lang="en-US" altLang="zh-TW" sz="1600" dirty="0"/>
              <a:t>: 	communication, transmit, receive, network, wireless, data</a:t>
            </a:r>
          </a:p>
          <a:p>
            <a:pPr marL="342900" indent="-342900">
              <a:spcAft>
                <a:spcPts val="300"/>
              </a:spcAft>
              <a:buFont typeface="+mj-lt"/>
              <a:buAutoNum type="arabicPeriod"/>
              <a:tabLst>
                <a:tab pos="1882775" algn="l"/>
              </a:tabLst>
            </a:pPr>
            <a:r>
              <a:rPr lang="zh-TW" altLang="en-US" sz="1600" dirty="0"/>
              <a:t>多機協作</a:t>
            </a:r>
            <a:r>
              <a:rPr lang="en-US" altLang="zh-TW" sz="1600" dirty="0"/>
              <a:t>: 	network, system, module, collaborate, coordinate, integrate</a:t>
            </a:r>
          </a:p>
          <a:p>
            <a:pPr marL="342900" indent="-342900">
              <a:spcAft>
                <a:spcPts val="300"/>
              </a:spcAft>
              <a:buFont typeface="+mj-lt"/>
              <a:buAutoNum type="arabicPeriod"/>
              <a:tabLst>
                <a:tab pos="1882775" algn="l"/>
              </a:tabLst>
            </a:pPr>
            <a:r>
              <a:rPr lang="zh-TW" altLang="en-US" sz="1600" dirty="0"/>
              <a:t>避障技術</a:t>
            </a:r>
            <a:r>
              <a:rPr lang="en-US" altLang="zh-TW" sz="1600" dirty="0"/>
              <a:t>: 	sensor, detect, field, camera, image, signal</a:t>
            </a:r>
          </a:p>
          <a:p>
            <a:pPr marL="342900" indent="-342900">
              <a:spcAft>
                <a:spcPts val="300"/>
              </a:spcAft>
              <a:buFont typeface="+mj-lt"/>
              <a:buAutoNum type="arabicPeriod"/>
              <a:tabLst>
                <a:tab pos="1882775" algn="l"/>
              </a:tabLst>
            </a:pPr>
            <a:r>
              <a:rPr lang="zh-TW" altLang="en-US" sz="1600" dirty="0"/>
              <a:t>遙控和飛行模式</a:t>
            </a:r>
            <a:r>
              <a:rPr lang="en-US" altLang="zh-TW" sz="1600" dirty="0"/>
              <a:t>:	remote, control, autonomous, system, operate, mode</a:t>
            </a:r>
            <a:endParaRPr lang="zh-TW" altLang="en-US" sz="1600" dirty="0"/>
          </a:p>
          <a:p>
            <a:pPr marL="342900" indent="-342900">
              <a:spcAft>
                <a:spcPts val="300"/>
              </a:spcAft>
              <a:buFont typeface="+mj-lt"/>
              <a:buAutoNum type="arabicPeriod"/>
              <a:tabLst>
                <a:tab pos="1882775" algn="l"/>
              </a:tabLst>
            </a:pPr>
            <a:r>
              <a:rPr lang="zh-TW" altLang="en-US" sz="1600" dirty="0">
                <a:highlight>
                  <a:srgbClr val="00FFFF"/>
                </a:highlight>
              </a:rPr>
              <a:t>環境感知能力</a:t>
            </a:r>
            <a:r>
              <a:rPr lang="en-US" altLang="zh-TW" sz="1600" dirty="0"/>
              <a:t>: 	sensor, environment, detect, area, field, monitor</a:t>
            </a:r>
          </a:p>
          <a:p>
            <a:pPr marL="342900" indent="-342900">
              <a:spcAft>
                <a:spcPts val="300"/>
              </a:spcAft>
              <a:buFont typeface="+mj-lt"/>
              <a:buAutoNum type="arabicPeriod"/>
              <a:tabLst>
                <a:tab pos="1882775" algn="l"/>
              </a:tabLst>
            </a:pPr>
            <a:r>
              <a:rPr lang="zh-TW" altLang="en-US" sz="1600" dirty="0"/>
              <a:t>自動起降技術</a:t>
            </a:r>
            <a:r>
              <a:rPr lang="en-US" altLang="zh-TW" sz="1600" dirty="0"/>
              <a:t>: 	land, autonomous, control, system, navigate, station</a:t>
            </a:r>
          </a:p>
          <a:p>
            <a:pPr marL="342900" indent="-342900">
              <a:spcAft>
                <a:spcPts val="300"/>
              </a:spcAft>
              <a:buFont typeface="+mj-lt"/>
              <a:buAutoNum type="arabicPeriod"/>
              <a:tabLst>
                <a:tab pos="1882775" algn="l"/>
              </a:tabLst>
            </a:pPr>
            <a:r>
              <a:rPr lang="zh-TW" altLang="en-US" sz="1600" dirty="0"/>
              <a:t>負載調整技術</a:t>
            </a:r>
            <a:r>
              <a:rPr lang="en-US" altLang="zh-TW" sz="1600" dirty="0"/>
              <a:t>: 	load, mount, adjust, balance, fix, couple</a:t>
            </a:r>
          </a:p>
          <a:p>
            <a:pPr marL="342900" indent="-342900">
              <a:spcAft>
                <a:spcPts val="300"/>
              </a:spcAft>
              <a:buFont typeface="+mj-lt"/>
              <a:buAutoNum type="arabicPeriod"/>
              <a:tabLst>
                <a:tab pos="1882775" algn="l"/>
              </a:tabLst>
            </a:pPr>
            <a:r>
              <a:rPr lang="zh-TW" altLang="en-US" sz="1600" dirty="0"/>
              <a:t>維修和健康監測</a:t>
            </a:r>
            <a:r>
              <a:rPr lang="en-US" altLang="zh-TW" sz="1600" dirty="0"/>
              <a:t>:	maintenance, inspect, check, monitor, condition, status</a:t>
            </a:r>
          </a:p>
        </p:txBody>
      </p:sp>
    </p:spTree>
    <p:extLst>
      <p:ext uri="{BB962C8B-B14F-4D97-AF65-F5344CB8AC3E}">
        <p14:creationId xmlns:p14="http://schemas.microsoft.com/office/powerpoint/2010/main" val="386509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002060"/>
                </a:solidFill>
              </a:rPr>
              <a:t>技術領域專利分析 </a:t>
            </a:r>
            <a:r>
              <a:rPr lang="en-US" altLang="zh-CN" sz="3600" b="1" dirty="0">
                <a:solidFill>
                  <a:srgbClr val="002060"/>
                </a:solidFill>
              </a:rPr>
              <a:t>– </a:t>
            </a:r>
            <a:r>
              <a:rPr lang="zh-CN" altLang="en-US" sz="3600" b="1" dirty="0">
                <a:solidFill>
                  <a:srgbClr val="002060"/>
                </a:solidFill>
              </a:rPr>
              <a:t>統計頻次</a:t>
            </a:r>
            <a:endParaRPr lang="zh-TW" altLang="en-US" sz="3600" b="1" dirty="0">
              <a:solidFill>
                <a:srgbClr val="002060"/>
              </a:solidFill>
            </a:endParaRP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4" name="文字方塊 3">
            <a:extLst>
              <a:ext uri="{FF2B5EF4-FFF2-40B4-BE49-F238E27FC236}">
                <a16:creationId xmlns:a16="http://schemas.microsoft.com/office/drawing/2014/main" id="{CE83D2F6-0D5C-BDC3-6F7F-9DC8BE102FA3}"/>
              </a:ext>
            </a:extLst>
          </p:cNvPr>
          <p:cNvSpPr txBox="1"/>
          <p:nvPr/>
        </p:nvSpPr>
        <p:spPr>
          <a:xfrm>
            <a:off x="344488" y="1772816"/>
            <a:ext cx="9001000" cy="846386"/>
          </a:xfrm>
          <a:prstGeom prst="rect">
            <a:avLst/>
          </a:prstGeom>
          <a:noFill/>
        </p:spPr>
        <p:txBody>
          <a:bodyPr wrap="square">
            <a:spAutoFit/>
          </a:bodyPr>
          <a:lstStyle/>
          <a:p>
            <a:pPr marL="285750" indent="-285750">
              <a:spcAft>
                <a:spcPts val="300"/>
              </a:spcAft>
              <a:buFont typeface="Arial" panose="020B0604020202020204" pitchFamily="34" charset="0"/>
              <a:buChar char="•"/>
            </a:pPr>
            <a:r>
              <a:rPr lang="zh-CN" altLang="en-US" sz="1600" dirty="0"/>
              <a:t>根據各領域的</a:t>
            </a:r>
            <a:r>
              <a:rPr lang="en-US" altLang="zh-CN" sz="1600" dirty="0"/>
              <a:t>keyword,</a:t>
            </a:r>
            <a:r>
              <a:rPr lang="zh-CN" altLang="en-US" sz="1600" dirty="0"/>
              <a:t> 統計頻次：</a:t>
            </a:r>
            <a:endParaRPr lang="en-US" altLang="zh-CN" sz="1600" dirty="0"/>
          </a:p>
          <a:p>
            <a:pPr marL="285750" indent="-285750">
              <a:spcAft>
                <a:spcPts val="300"/>
              </a:spcAft>
              <a:buFont typeface="Arial" panose="020B0604020202020204" pitchFamily="34" charset="0"/>
              <a:buChar char="•"/>
            </a:pPr>
            <a:endParaRPr lang="en-US" altLang="zh-TW" sz="1600" dirty="0"/>
          </a:p>
          <a:p>
            <a:pPr marL="285750" indent="-285750">
              <a:spcAft>
                <a:spcPts val="300"/>
              </a:spcAft>
              <a:buFont typeface="Arial" panose="020B0604020202020204" pitchFamily="34" charset="0"/>
              <a:buChar char="•"/>
            </a:pPr>
            <a:r>
              <a:rPr lang="en-US" altLang="zh-CN" sz="1200" dirty="0">
                <a:hlinkClick r:id="rId2"/>
              </a:rPr>
              <a:t>https://github.com/fu402138670/Patent_Analysis/blob/main/Presentation1/keywords_count.py</a:t>
            </a:r>
            <a:r>
              <a:rPr lang="en-US" altLang="zh-CN" sz="1200" dirty="0"/>
              <a:t> </a:t>
            </a:r>
            <a:endParaRPr lang="en-US" altLang="zh-TW" sz="1200" dirty="0"/>
          </a:p>
        </p:txBody>
      </p:sp>
      <p:sp>
        <p:nvSpPr>
          <p:cNvPr id="2" name="Rectangle 1">
            <a:extLst>
              <a:ext uri="{FF2B5EF4-FFF2-40B4-BE49-F238E27FC236}">
                <a16:creationId xmlns:a16="http://schemas.microsoft.com/office/drawing/2014/main" id="{26A0E351-57CA-3C54-3BB0-6F8DF66980DE}"/>
              </a:ext>
            </a:extLst>
          </p:cNvPr>
          <p:cNvSpPr>
            <a:spLocks noChangeArrowheads="1"/>
          </p:cNvSpPr>
          <p:nvPr/>
        </p:nvSpPr>
        <p:spPr bwMode="auto">
          <a:xfrm>
            <a:off x="272480" y="2780928"/>
            <a:ext cx="6624736" cy="2664296"/>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C9D1D9"/>
                </a:solidFill>
                <a:effectLst/>
                <a:latin typeface="Arial Unicode MS"/>
              </a:rPr>
              <a:t>keyword_patterns </a:t>
            </a:r>
            <a:r>
              <a:rPr kumimoji="0" lang="zh-TW" altLang="zh-TW" sz="1000" b="0" i="0" u="none" strike="noStrike" cap="none" normalizeH="0" baseline="0" dirty="0">
                <a:ln>
                  <a:noFill/>
                </a:ln>
                <a:solidFill>
                  <a:srgbClr val="FF7B72"/>
                </a:solidFill>
                <a:effectLst/>
                <a:latin typeface="Arial Unicode MS"/>
              </a:rPr>
              <a:t>= </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'control[-8,8]system[-8,8]autonomous[-8,8]system[-8,8]control[-8,8]configure'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'processor[-8,8]configure'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'operate[-8,8]system'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'image[-8,8]capture[-8,8]video[-8,8]process'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'image[-8,8]analyze'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'navigation[-8,8]position'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'navigation[-8,8]direction'</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'navigation[-8,8]area'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'path'</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'route'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'energy[-8,8]manage'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'power[-8,8]efficiency'</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'battery[-8,8]storage'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'communication[-8,8]wireless'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'transmit[-8,8]data'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'receive[-8,8]data'</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'network[-8,8]wireless'</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'collaborate'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'coordinate'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'network[-8,8]integrate'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'multiple[-8,8]system'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'team'</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'detect[-8,8]detect'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'object[-8,8]detect'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'camera[-8,8]detect'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'image[-8,8]detect'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'view[-8,8]detect'</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'remote[-8,8]operate'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'autonomous[-8,8]mode'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'sensor[-8,8]detect'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'environment[-8,8]detect'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'field[-8,8]image'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'environment[-8,8]monitor'</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'land[-8,8]autonomous'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'land[-8,8]control'</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'land[-8,8]system'</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'land[-8,8]station'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'load[-8,8]adjust'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'load[-8,8]balance'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'fix[-8,8]mount'</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'mount[-8,8]couple'</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'maintenance'</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'inspect[-8,8]status'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'check[-8,8]status'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'monitor[-8,8]status'</a:t>
            </a:r>
            <a:r>
              <a:rPr kumimoji="0" lang="zh-TW" altLang="zh-TW" sz="1000" b="0" i="0" u="none" strike="noStrike" cap="none" normalizeH="0" baseline="0" dirty="0">
                <a:ln>
                  <a:noFill/>
                </a:ln>
                <a:solidFill>
                  <a:srgbClr val="C9D1D9"/>
                </a:solidFill>
                <a:effectLst/>
                <a:latin typeface="Arial Unicode MS"/>
              </a:rPr>
              <a:t>, </a:t>
            </a:r>
            <a:r>
              <a:rPr kumimoji="0" lang="zh-TW" altLang="zh-TW" sz="1000" b="0" i="0" u="none" strike="noStrike" cap="none" normalizeH="0" baseline="0" dirty="0">
                <a:ln>
                  <a:noFill/>
                </a:ln>
                <a:solidFill>
                  <a:srgbClr val="A5D6FF"/>
                </a:solidFill>
                <a:effectLst/>
                <a:latin typeface="Arial Unicode MS"/>
              </a:rPr>
              <a:t>'minitor[-8,8]condition'</a:t>
            </a:r>
            <a:r>
              <a:rPr kumimoji="0" lang="zh-TW" altLang="zh-TW" sz="1000" b="0" i="0" u="none" strike="noStrike" cap="none" normalizeH="0" baseline="0" dirty="0">
                <a:ln>
                  <a:noFill/>
                </a:ln>
                <a:solidFill>
                  <a:srgbClr val="C9D1D9"/>
                </a:solidFill>
                <a:effectLst/>
                <a:latin typeface="Arial Unicode MS"/>
              </a:rPr>
              <a:t>],</a:t>
            </a:r>
            <a:br>
              <a:rPr kumimoji="0" lang="zh-TW" altLang="zh-TW" sz="1000" b="0" i="0" u="none" strike="noStrike" cap="none" normalizeH="0" baseline="0" dirty="0">
                <a:ln>
                  <a:noFill/>
                </a:ln>
                <a:solidFill>
                  <a:srgbClr val="C9D1D9"/>
                </a:solidFill>
                <a:effectLst/>
                <a:latin typeface="Arial Unicode MS"/>
              </a:rPr>
            </a:br>
            <a:r>
              <a:rPr kumimoji="0" lang="zh-TW" altLang="zh-TW" sz="1000" b="0" i="0" u="none" strike="noStrike" cap="none" normalizeH="0" baseline="0" dirty="0">
                <a:ln>
                  <a:noFill/>
                </a:ln>
                <a:solidFill>
                  <a:srgbClr val="C9D1D9"/>
                </a:solidFill>
                <a:effectLst/>
                <a:latin typeface="Arial Unicode MS"/>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7BDE26B6-5FD6-990A-53FD-A066D3CBE2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1232" y="2796310"/>
            <a:ext cx="2731917" cy="2664296"/>
          </a:xfrm>
          <a:prstGeom prst="rect">
            <a:avLst/>
          </a:prstGeom>
        </p:spPr>
      </p:pic>
    </p:spTree>
    <p:extLst>
      <p:ext uri="{BB962C8B-B14F-4D97-AF65-F5344CB8AC3E}">
        <p14:creationId xmlns:p14="http://schemas.microsoft.com/office/powerpoint/2010/main" val="380803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技術揭露－先前技術</a:t>
            </a: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EB6D650B-1317-46CC-360D-46B707B332F3}"/>
              </a:ext>
            </a:extLst>
          </p:cNvPr>
          <p:cNvSpPr>
            <a:spLocks noGrp="1"/>
          </p:cNvSpPr>
          <p:nvPr>
            <p:ph sz="quarter" idx="1"/>
          </p:nvPr>
        </p:nvSpPr>
        <p:spPr>
          <a:xfrm>
            <a:off x="663575" y="1600200"/>
            <a:ext cx="8832850" cy="4925144"/>
          </a:xfrm>
        </p:spPr>
        <p:txBody>
          <a:bodyPr/>
          <a:lstStyle/>
          <a:p>
            <a:pPr eaLnBrk="1" hangingPunct="1"/>
            <a:r>
              <a:rPr lang="zh-CN" altLang="en-US" dirty="0"/>
              <a:t>防禦 </a:t>
            </a:r>
            <a:r>
              <a:rPr lang="en-US" altLang="zh-CN" dirty="0"/>
              <a:t>-- </a:t>
            </a:r>
            <a:r>
              <a:rPr lang="zh-CN" altLang="en-US" dirty="0"/>
              <a:t>面對大量船艦成群包圍島嶼的攻擊</a:t>
            </a:r>
            <a:r>
              <a:rPr lang="en-US" altLang="zh-CN" dirty="0"/>
              <a:t>, </a:t>
            </a:r>
            <a:r>
              <a:rPr lang="zh-CN" altLang="en-US" dirty="0"/>
              <a:t>一般會采取海空陸等多層次防禦</a:t>
            </a:r>
            <a:r>
              <a:rPr lang="en-US" altLang="zh-CN" dirty="0"/>
              <a:t>, </a:t>
            </a:r>
            <a:r>
              <a:rPr lang="zh-CN" altLang="en-US" dirty="0"/>
              <a:t>其中在陸對艦的防禦</a:t>
            </a:r>
            <a:r>
              <a:rPr lang="en-US" altLang="zh-CN" dirty="0"/>
              <a:t>, </a:t>
            </a:r>
            <a:r>
              <a:rPr lang="zh-CN" altLang="en-US" dirty="0"/>
              <a:t>主要為</a:t>
            </a:r>
            <a:r>
              <a:rPr lang="en-US" altLang="zh-CN" dirty="0"/>
              <a:t>: </a:t>
            </a:r>
          </a:p>
          <a:p>
            <a:pPr lvl="1" eaLnBrk="1" hangingPunct="1"/>
            <a:r>
              <a:rPr lang="zh-CN" altLang="en-US" dirty="0"/>
              <a:t>以地對艦飛彈對接近的船艦進行精確打擊</a:t>
            </a:r>
            <a:r>
              <a:rPr lang="en-US" altLang="zh-CN" dirty="0"/>
              <a:t>, </a:t>
            </a:r>
            <a:r>
              <a:rPr lang="zh-CN" altLang="en-US" dirty="0"/>
              <a:t>例如雄風飛彈</a:t>
            </a:r>
            <a:r>
              <a:rPr lang="en-US" altLang="zh-CN" dirty="0"/>
              <a:t>.</a:t>
            </a:r>
          </a:p>
          <a:p>
            <a:pPr lvl="1" eaLnBrk="1" hangingPunct="1"/>
            <a:r>
              <a:rPr lang="zh-CN" altLang="en-US" dirty="0"/>
              <a:t>以火箭彈對近海的船艦進行連續密集打擊</a:t>
            </a:r>
            <a:r>
              <a:rPr lang="en-US" altLang="zh-CN" dirty="0"/>
              <a:t>, </a:t>
            </a:r>
            <a:r>
              <a:rPr lang="zh-CN" altLang="en-US" dirty="0"/>
              <a:t>例如海瑪斯多管火箭系統</a:t>
            </a:r>
            <a:r>
              <a:rPr lang="en-US" altLang="zh-CN" dirty="0"/>
              <a:t>.</a:t>
            </a:r>
          </a:p>
          <a:p>
            <a:pPr eaLnBrk="1" hangingPunct="1"/>
            <a:r>
              <a:rPr lang="zh-CN" altLang="en-US" dirty="0"/>
              <a:t>無人機 </a:t>
            </a:r>
            <a:r>
              <a:rPr lang="en-US" altLang="zh-CN" dirty="0"/>
              <a:t>-- </a:t>
            </a:r>
            <a:r>
              <a:rPr lang="zh-CN" altLang="en-US" dirty="0"/>
              <a:t>用于戰場情資搜集，回傳前綫影像和坐標：</a:t>
            </a:r>
            <a:endParaRPr lang="en-US" altLang="zh-CN" dirty="0"/>
          </a:p>
          <a:p>
            <a:pPr lvl="1" eaLnBrk="1" hangingPunct="1"/>
            <a:r>
              <a:rPr lang="zh-CN" altLang="en-US" dirty="0"/>
              <a:t>采用碳纖或塑膠為結構材料</a:t>
            </a:r>
            <a:endParaRPr lang="en-US" altLang="zh-CN" dirty="0"/>
          </a:p>
          <a:p>
            <a:pPr lvl="1" eaLnBrk="1" hangingPunct="1"/>
            <a:r>
              <a:rPr lang="zh-CN" altLang="en-US" dirty="0"/>
              <a:t>由專業人員遠程操控</a:t>
            </a:r>
            <a:r>
              <a:rPr lang="en-US" altLang="zh-CN" dirty="0"/>
              <a:t>.</a:t>
            </a:r>
          </a:p>
          <a:p>
            <a:pPr eaLnBrk="1" hangingPunct="1"/>
            <a:endParaRPr lang="zh-TW" altLang="zh-TW"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6F5063E91006994F878354ABD476B4AD" ma:contentTypeVersion="0" ma:contentTypeDescription="建立新的文件。" ma:contentTypeScope="" ma:versionID="d95784d257ed41517342ce5a8911a889">
  <xsd:schema xmlns:xsd="http://www.w3.org/2001/XMLSchema" xmlns:xs="http://www.w3.org/2001/XMLSchema" xmlns:p="http://schemas.microsoft.com/office/2006/metadata/properties" targetNamespace="http://schemas.microsoft.com/office/2006/metadata/properties" ma:root="true" ma:fieldsID="91945d2673cd7a110ed8979298476c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9E65B0-A974-4331-97B4-D658E0593EEC}">
  <ds:schemaRefs>
    <ds:schemaRef ds:uri="http://schemas.microsoft.com/sharepoint/v3/contenttype/forms"/>
  </ds:schemaRefs>
</ds:datastoreItem>
</file>

<file path=customXml/itemProps2.xml><?xml version="1.0" encoding="utf-8"?>
<ds:datastoreItem xmlns:ds="http://schemas.openxmlformats.org/officeDocument/2006/customXml" ds:itemID="{C35435E5-5738-4144-BE09-5A63147536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Median</Template>
  <TotalTime>5828</TotalTime>
  <Words>3925</Words>
  <Application>Microsoft Office PowerPoint</Application>
  <PresentationFormat>A4 紙張 (210x297 公釐)</PresentationFormat>
  <Paragraphs>460</Paragraphs>
  <Slides>33</Slides>
  <Notes>0</Notes>
  <HiddenSlides>6</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33</vt:i4>
      </vt:variant>
    </vt:vector>
  </HeadingPairs>
  <TitlesOfParts>
    <vt:vector size="47" baseType="lpstr">
      <vt:lpstr>Arial Unicode MS</vt:lpstr>
      <vt:lpstr>標楷體</vt:lpstr>
      <vt:lpstr>細明體</vt:lpstr>
      <vt:lpstr>新細明體</vt:lpstr>
      <vt:lpstr>STFangsong</vt:lpstr>
      <vt:lpstr>Arial</vt:lpstr>
      <vt:lpstr>Arial</vt:lpstr>
      <vt:lpstr>Calibri</vt:lpstr>
      <vt:lpstr>Times New Roman</vt:lpstr>
      <vt:lpstr>Tw Cen MT</vt:lpstr>
      <vt:lpstr>Wingdings</vt:lpstr>
      <vt:lpstr>Wingdings 2</vt:lpstr>
      <vt:lpstr>中庸</vt:lpstr>
      <vt:lpstr>封裝程式殼層物件</vt:lpstr>
      <vt:lpstr>Embedded Real-Time Object Detection in Disposable Cardboard UAVs for Specialized Defense Operations  使用在單次國防任務的嵌入式實時物件偵測 紙板無人飛行器</vt:lpstr>
      <vt:lpstr>簡報大綱</vt:lpstr>
      <vt:lpstr>技術領域專利分析 – 搜集最近3~4年專利</vt:lpstr>
      <vt:lpstr>技術領域專利分析 – 爬取專利摘要</vt:lpstr>
      <vt:lpstr>技術領域專利分析 – 數據清洗</vt:lpstr>
      <vt:lpstr>技術領域專利分析 – 文字圖像化</vt:lpstr>
      <vt:lpstr>技術領域專利分析 – 歸納技術領域</vt:lpstr>
      <vt:lpstr>技術領域專利分析 – 統計頻次</vt:lpstr>
      <vt:lpstr>技術揭露－先前技術</vt:lpstr>
      <vt:lpstr>技術揭露－所欲解決之問題</vt:lpstr>
      <vt:lpstr>技術揭露－解決問題之技術手段</vt:lpstr>
      <vt:lpstr>技術揭露－對照先前技術之功效</vt:lpstr>
      <vt:lpstr>技術範圍定義－實施方式</vt:lpstr>
      <vt:lpstr>技術範圍定義－實施方式</vt:lpstr>
      <vt:lpstr>技術範圍定義－實施方式</vt:lpstr>
      <vt:lpstr>技術範圍定義－實施方式</vt:lpstr>
      <vt:lpstr>技術範圍定義－所屬IPC技術領域</vt:lpstr>
      <vt:lpstr>先前技術檢索－先前相近的技術(Prior Art)</vt:lpstr>
      <vt:lpstr>先前技術檢索－先前相近的技術(Prior Art)_1</vt:lpstr>
      <vt:lpstr>先前技術檢索－先前相近的技術(Prior Art)_1</vt:lpstr>
      <vt:lpstr>先前技術檢索－先前相近的技術(Prior Art)_2</vt:lpstr>
      <vt:lpstr>先前技術檢索－先前相近的技術(Prior Art)_2</vt:lpstr>
      <vt:lpstr>先前技術檢索－先前相近的技術(Prior Art)_3</vt:lpstr>
      <vt:lpstr>先前技術檢索－先前相近的技術(Prior Art)_3</vt:lpstr>
      <vt:lpstr>新穎性比對</vt:lpstr>
      <vt:lpstr>進步性比對與分析(Non-obvious)</vt:lpstr>
      <vt:lpstr>附件</vt:lpstr>
      <vt:lpstr>創新價值－創新性</vt:lpstr>
      <vt:lpstr>創新價值－技術取代性</vt:lpstr>
      <vt:lpstr>商業價值－商品化潛力</vt:lpstr>
      <vt:lpstr>應用價值－應用性</vt:lpstr>
      <vt:lpstr>專利價值－授權潛力</vt:lpstr>
      <vt:lpstr>專利價值－侵權鑑定難易度</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Chingyao Fu/WHQ/Wistron</cp:lastModifiedBy>
  <cp:revision>108</cp:revision>
  <dcterms:created xsi:type="dcterms:W3CDTF">2005-10-28T04:20:13Z</dcterms:created>
  <dcterms:modified xsi:type="dcterms:W3CDTF">2023-11-16T07:34:10Z</dcterms:modified>
</cp:coreProperties>
</file>