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moy Mandal" initials="CM" lastIdx="1" clrIdx="0">
    <p:extLst>
      <p:ext uri="{19B8F6BF-5375-455C-9EA6-DF929625EA0E}">
        <p15:presenceInfo xmlns:p15="http://schemas.microsoft.com/office/powerpoint/2012/main" userId="3284d6bbcefc94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B2D7-9105-4B76-9AE9-ACD37DE0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5506C-BCE7-4B4B-A918-AA230A4E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4DD1-0C1D-416E-8782-D2B4CC36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F7D4-C779-4391-8149-D672E4CC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E84A-E890-4689-A866-9E754A4D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3CEB-7C06-4111-B658-622E16AB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0DABE-EAFD-4946-8597-BF97519CB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AC21-F283-4B7D-ADFB-455B2273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D844-623E-420E-A8D7-AE741F7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B30A-2FEF-4A93-825E-50519E28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E5F23-E081-49F1-98B9-65C1FD06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6FD2F-2C94-49EA-A264-9FCD68D31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404E-2CF5-4458-973D-FD37B51E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1C2D-5643-4298-BFA3-16CCB501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F196-2882-4386-85B4-D5495B1E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CCA0-291E-4205-9277-B57BF1E7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73CF-42BC-4BCF-9AC1-FA4D1FED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C7F0-25D2-4E8A-A01C-8E7071E0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5FA1-6429-4CBB-81EF-429DFFD2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3FCC-1DC6-41EA-910D-01635535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90EF-36F4-476B-93F7-FB82A8B9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35F39-123D-4073-BDD5-31FA37E4A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9BB7-DB68-458F-84A9-D6B6F412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48EF-5645-46A1-9B11-E24E88F3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8B11-8D8E-4D3A-9A4E-D719ED65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9035-CD48-4F43-93AB-D0628FD7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3E1F-9944-4787-A053-684AC8551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A9F2-A09A-4417-8233-83CBC56B2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3ECA1-1EFA-4BBD-815B-155A519E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4CBB-79E7-4848-A2BD-49411E00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6B04-5BAB-4A71-B3FF-EE600294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1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33D2-7A17-49F7-9B7C-1F5645A0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B3DA-89C9-4CE3-83E7-95C0B254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58CF-27B5-443C-964E-63A92FD9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98426-E7DC-44D3-9558-4E34AC951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8896B-7DBA-4863-B94E-97217FF5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4E5FC-0474-418F-B832-CE57DB19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E3B9A-190B-4993-968F-4843551B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6F944-D14D-40A9-9D31-7C84840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02F0-EB01-4C31-A625-4102AE9D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BC27A-C2FE-4CB0-9FCF-E6DF38A8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8A7B6-EDF1-42E2-B130-FF58BC88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85F67-9CD8-4287-998D-4E8B4F35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D1080-4E0C-46F9-8513-79B9C395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AE050-4927-48F5-BF48-084B96D6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CA514-54C7-46B2-8C4B-44890FAB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9197-B431-4630-96D2-EE220F13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126D-A291-4FCD-8CD7-D43F01DE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2B82F-A762-4080-83AA-A39165F6E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B56B7-145A-4F8B-84FC-8F16B6CD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B0385-BD6B-420C-96A7-2A105223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13D23-3846-4548-A1F2-376DA68A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84AB-3560-496B-A0C4-828440EF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722A2-4C19-402E-B9A4-E18EA2026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F3EE4-0E33-4CF5-9C02-3BC09A8C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3407-886E-4EEA-ACC0-249C04CC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BBD5-CA36-4A55-B802-8313E17D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3ABE-E5B1-4232-9694-EE79ECF5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FD1B0-2CE5-48DA-B71A-F7692C1D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DB1B-FC63-437B-A0D5-7FCF9F7F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2F2B-6BE9-42DF-B135-A540E6137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394A-1D54-4548-B82F-033DCCABBAF9}" type="datetimeFigureOut">
              <a:rPr lang="en-US" smtClean="0"/>
              <a:t>24-Aug-19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390F-EB09-4C42-82FA-2E78164B8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5127-BCEA-4B0A-A950-377F6535C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ometers.info/world-popul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who.int/whr/2005/chapter3/en/index3.html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3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8B66-9B40-4DAF-A2D5-C9A0AAD0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Statistics: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DFCD7-E168-4E6B-9260-B30C3AD5A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2" t="13130" r="31485" b="22195"/>
          <a:stretch/>
        </p:blipFill>
        <p:spPr>
          <a:xfrm>
            <a:off x="624388" y="1236296"/>
            <a:ext cx="2822156" cy="21927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7CFEA-276E-4BA5-9F7F-232C0F05AE56}"/>
              </a:ext>
            </a:extLst>
          </p:cNvPr>
          <p:cNvSpPr txBox="1"/>
          <p:nvPr/>
        </p:nvSpPr>
        <p:spPr>
          <a:xfrm flipH="1">
            <a:off x="838200" y="6176195"/>
            <a:ext cx="319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https://www.worldometers.info/world-population</a:t>
            </a:r>
            <a:r>
              <a:rPr lang="en-US" sz="900" dirty="0"/>
              <a:t> (time:3:49 PM     Date: 24.08.2019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D788F-4A2F-41E8-A57A-7ACBEF07D0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2"/>
          <a:stretch/>
        </p:blipFill>
        <p:spPr>
          <a:xfrm>
            <a:off x="4036380" y="2153990"/>
            <a:ext cx="2228850" cy="18876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B82301-9EE3-4163-91BC-16F16CFA2E60}"/>
              </a:ext>
            </a:extLst>
          </p:cNvPr>
          <p:cNvCxnSpPr/>
          <p:nvPr/>
        </p:nvCxnSpPr>
        <p:spPr>
          <a:xfrm>
            <a:off x="4036380" y="914400"/>
            <a:ext cx="0" cy="442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0E3457-1D83-4B50-BBC8-DEC86D9C9C70}"/>
              </a:ext>
            </a:extLst>
          </p:cNvPr>
          <p:cNvSpPr txBox="1"/>
          <p:nvPr/>
        </p:nvSpPr>
        <p:spPr>
          <a:xfrm>
            <a:off x="6180445" y="1759772"/>
            <a:ext cx="50885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estimated </a:t>
            </a:r>
            <a:r>
              <a:rPr lang="en-US" sz="1400" b="1" i="1" u="sng" dirty="0">
                <a:solidFill>
                  <a:schemeClr val="accent1"/>
                </a:solidFill>
              </a:rPr>
              <a:t>211 million</a:t>
            </a:r>
            <a:r>
              <a:rPr lang="en-US" sz="1400" dirty="0"/>
              <a:t> pregnancies that occur each year </a:t>
            </a:r>
            <a:r>
              <a:rPr lang="en-US" sz="1400" b="1" i="1" u="sng" dirty="0">
                <a:solidFill>
                  <a:schemeClr val="accent2"/>
                </a:solidFill>
              </a:rPr>
              <a:t>globally.</a:t>
            </a:r>
          </a:p>
          <a:p>
            <a:endParaRPr lang="en-US" sz="1400" dirty="0"/>
          </a:p>
          <a:p>
            <a:r>
              <a:rPr lang="en-US" sz="1400" dirty="0"/>
              <a:t>Each year an estimated </a:t>
            </a:r>
            <a:r>
              <a:rPr lang="en-US" sz="1400" b="1" i="1" u="sng" dirty="0">
                <a:solidFill>
                  <a:schemeClr val="accent1"/>
                </a:solidFill>
              </a:rPr>
              <a:t>123 million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b="1" i="1" u="sng" dirty="0">
                <a:solidFill>
                  <a:schemeClr val="accent2"/>
                </a:solidFill>
              </a:rPr>
              <a:t>succeed</a:t>
            </a:r>
          </a:p>
          <a:p>
            <a:r>
              <a:rPr lang="en-US" sz="1400" dirty="0"/>
              <a:t> </a:t>
            </a:r>
            <a:r>
              <a:rPr lang="en-US" sz="900" dirty="0"/>
              <a:t>Source: World Health Organization</a:t>
            </a:r>
          </a:p>
          <a:p>
            <a:r>
              <a:rPr lang="en-US" sz="900" i="1" dirty="0">
                <a:hlinkClick r:id="rId5"/>
              </a:rPr>
              <a:t>  </a:t>
            </a:r>
            <a:r>
              <a:rPr lang="en-US" sz="900" i="1" dirty="0">
                <a:hlinkClick r:id="rId5"/>
              </a:rPr>
              <a:t>https://www.who.int/whr/2005/chapter3/en/index3.html</a:t>
            </a:r>
            <a:endParaRPr lang="en-US" sz="900" i="1" dirty="0"/>
          </a:p>
          <a:p>
            <a:endParaRPr lang="en-US" sz="900" i="1" dirty="0"/>
          </a:p>
          <a:p>
            <a:r>
              <a:rPr lang="en-US" sz="1400" dirty="0"/>
              <a:t>In Bangladesh, around </a:t>
            </a:r>
            <a:r>
              <a:rPr lang="en-US" sz="1400" b="1" i="1" u="sng" dirty="0">
                <a:solidFill>
                  <a:schemeClr val="accent1"/>
                </a:solidFill>
              </a:rPr>
              <a:t>2.8 million</a:t>
            </a:r>
            <a:r>
              <a:rPr lang="en-US" sz="1400" dirty="0"/>
              <a:t> women gets </a:t>
            </a:r>
            <a:r>
              <a:rPr lang="en-US" sz="1400" b="1" i="1" u="sng" dirty="0">
                <a:solidFill>
                  <a:schemeClr val="accent2"/>
                </a:solidFill>
              </a:rPr>
              <a:t>pregnant</a:t>
            </a:r>
            <a:r>
              <a:rPr lang="en-US" sz="1400" dirty="0"/>
              <a:t>.</a:t>
            </a:r>
          </a:p>
          <a:p>
            <a:r>
              <a:rPr lang="en-US" sz="1400" dirty="0"/>
              <a:t>But only </a:t>
            </a:r>
            <a:r>
              <a:rPr lang="en-US" sz="1400" b="1" i="1" u="sng" dirty="0">
                <a:solidFill>
                  <a:schemeClr val="accent1"/>
                </a:solidFill>
              </a:rPr>
              <a:t>2.6 millions</a:t>
            </a:r>
            <a:r>
              <a:rPr lang="en-US" sz="1400" dirty="0"/>
              <a:t> babies are </a:t>
            </a:r>
            <a:r>
              <a:rPr lang="en-US" sz="1400" b="1" i="1" u="sng" dirty="0">
                <a:solidFill>
                  <a:schemeClr val="accent2"/>
                </a:solidFill>
              </a:rPr>
              <a:t>born</a:t>
            </a:r>
            <a:r>
              <a:rPr lang="en-US" sz="1400" dirty="0"/>
              <a:t>.</a:t>
            </a:r>
          </a:p>
          <a:p>
            <a:r>
              <a:rPr lang="en-US" sz="1400" b="1" i="1" u="sng" dirty="0">
                <a:solidFill>
                  <a:schemeClr val="accent1"/>
                </a:solidFill>
              </a:rPr>
              <a:t>50%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of the mothers had to give birth at </a:t>
            </a:r>
            <a:r>
              <a:rPr lang="en-US" sz="1400" b="1" i="1" u="sng" dirty="0">
                <a:solidFill>
                  <a:schemeClr val="accent2"/>
                </a:solidFill>
              </a:rPr>
              <a:t>home</a:t>
            </a:r>
            <a:r>
              <a:rPr lang="en-US" sz="1400" dirty="0"/>
              <a:t>.</a:t>
            </a:r>
            <a:endParaRPr lang="en-US" sz="1400" b="1" i="1" u="sng" dirty="0">
              <a:solidFill>
                <a:schemeClr val="accent1"/>
              </a:solidFill>
            </a:endParaRPr>
          </a:p>
          <a:p>
            <a:r>
              <a:rPr lang="en-US" sz="1400" b="1" i="1" u="sng" dirty="0">
                <a:solidFill>
                  <a:schemeClr val="accent1"/>
                </a:solidFill>
              </a:rPr>
              <a:t>55%</a:t>
            </a:r>
            <a:r>
              <a:rPr lang="en-US" sz="1400" dirty="0"/>
              <a:t> of the mothers are under </a:t>
            </a:r>
            <a:r>
              <a:rPr lang="en-US" sz="1400" b="1" i="1" u="sng" dirty="0">
                <a:solidFill>
                  <a:schemeClr val="accent2"/>
                </a:solidFill>
              </a:rPr>
              <a:t>18 Years of age.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900" dirty="0"/>
              <a:t>Source: Success Factors for Women’s and Children’s Health, WHO</a:t>
            </a:r>
          </a:p>
          <a:p>
            <a:r>
              <a:rPr lang="en-US" sz="900" dirty="0"/>
              <a:t>               Bangladesh Statistics, Bangladesh Bureau of Statistics (BBS), </a:t>
            </a:r>
          </a:p>
          <a:p>
            <a:r>
              <a:rPr lang="en-US" sz="900" dirty="0"/>
              <a:t>               Statistics and Informatics Division (SID), Ministry of Planning</a:t>
            </a:r>
          </a:p>
          <a:p>
            <a:r>
              <a:rPr lang="en-US" sz="1400" b="1" i="1" u="sng" dirty="0">
                <a:solidFill>
                  <a:schemeClr val="accent1"/>
                </a:solidFill>
              </a:rPr>
              <a:t>8,400</a:t>
            </a:r>
            <a:r>
              <a:rPr lang="en-US" sz="1400" dirty="0"/>
              <a:t> babies were born in 1</a:t>
            </a:r>
            <a:r>
              <a:rPr lang="en-US" sz="1400" baseline="30000" dirty="0"/>
              <a:t>st</a:t>
            </a:r>
            <a:r>
              <a:rPr lang="en-US" sz="1400" dirty="0"/>
              <a:t> of January.2019[</a:t>
            </a:r>
            <a:r>
              <a:rPr lang="en-US" sz="900" dirty="0"/>
              <a:t>Source: Dhaka Tribune</a:t>
            </a:r>
            <a:r>
              <a:rPr lang="en-US" sz="1400" dirty="0"/>
              <a:t>]</a:t>
            </a:r>
          </a:p>
          <a:p>
            <a:r>
              <a:rPr lang="en-US" sz="14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F029B-CD10-4EF4-85BC-AB6AAC6497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6" t="11593" r="35168" b="5470"/>
          <a:stretch/>
        </p:blipFill>
        <p:spPr>
          <a:xfrm>
            <a:off x="922992" y="3534213"/>
            <a:ext cx="2228850" cy="23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675C9-EAE2-4085-A322-E8ED0C399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2" y="1602061"/>
            <a:ext cx="5724970" cy="36538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83896-9BDE-42BF-8240-9876D9CAF84D}"/>
              </a:ext>
            </a:extLst>
          </p:cNvPr>
          <p:cNvSpPr txBox="1"/>
          <p:nvPr/>
        </p:nvSpPr>
        <p:spPr>
          <a:xfrm>
            <a:off x="7190913" y="1713390"/>
            <a:ext cx="3968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Pregnant Mother needs some monitoring and tests during the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Ultrasound test for fetal nuchal translucency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Pregnancy-associated plasma protein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Human chorionic gonadotropin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Alpha-fetoprotein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Amniocentesis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Chorionic villus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Fetal monitoring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6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9D4A3-C2D6-4261-9C38-90B3905EC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39"/>
            <a:ext cx="4099858" cy="33567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F33CF-4320-4AAA-8A2C-13276514E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9000"/>
            <a:ext cx="4099858" cy="3457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935FB-E5CC-4DA1-BF8D-50A91A842D19}"/>
              </a:ext>
            </a:extLst>
          </p:cNvPr>
          <p:cNvSpPr txBox="1"/>
          <p:nvPr/>
        </p:nvSpPr>
        <p:spPr>
          <a:xfrm>
            <a:off x="4776186" y="923278"/>
            <a:ext cx="673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rural areas of our country,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Ante-natal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Care Practices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9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Statistics: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Chinmoy Mandal</dc:creator>
  <cp:lastModifiedBy>Chinmoy Mandal</cp:lastModifiedBy>
  <cp:revision>20</cp:revision>
  <dcterms:created xsi:type="dcterms:W3CDTF">2019-08-24T09:16:37Z</dcterms:created>
  <dcterms:modified xsi:type="dcterms:W3CDTF">2019-08-24T19:19:37Z</dcterms:modified>
</cp:coreProperties>
</file>