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CB08-0AD8-4E88-B0EE-CE45DDDED6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BB95-4EEB-4D49-8C9A-9E0813AE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278" y="1130390"/>
            <a:ext cx="9144000" cy="1350476"/>
          </a:xfrm>
        </p:spPr>
        <p:txBody>
          <a:bodyPr>
            <a:normAutofit/>
          </a:bodyPr>
          <a:lstStyle/>
          <a:p>
            <a:r>
              <a:rPr lang="en-US" sz="6300" b="1" dirty="0" smtClean="0"/>
              <a:t>Alpha Optimus</a:t>
            </a:r>
            <a:endParaRPr lang="en-US" sz="6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2242" y="3663246"/>
            <a:ext cx="9144000" cy="16557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Project</a:t>
            </a:r>
            <a:br>
              <a:rPr lang="en-US" sz="4100" dirty="0" smtClean="0"/>
            </a:br>
            <a:r>
              <a:rPr lang="en-US" sz="4100" dirty="0" smtClean="0"/>
              <a:t> ‘GORONA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741" y="-353372"/>
            <a:ext cx="2111321" cy="2109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78" y="2708386"/>
            <a:ext cx="2504355" cy="25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59" y="174929"/>
            <a:ext cx="3864334" cy="87808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Business plan</a:t>
            </a:r>
            <a:endParaRPr lang="en-US" sz="5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0" y="174929"/>
            <a:ext cx="752097" cy="752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910" y="1296845"/>
            <a:ext cx="8870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The </a:t>
            </a:r>
            <a:r>
              <a:rPr lang="en-US" sz="2100" dirty="0"/>
              <a:t>model we have conducted is 3c model. For our business, we have two types of customers as Niche market and mass market. Importer, exporter, distributor, whole seller are from niche </a:t>
            </a:r>
            <a:r>
              <a:rPr lang="en-US" sz="2100" dirty="0" smtClean="0"/>
              <a:t>market. </a:t>
            </a:r>
            <a:r>
              <a:rPr lang="en-US" sz="2100" dirty="0"/>
              <a:t>For mass market, we have all types of people who want to </a:t>
            </a:r>
            <a:r>
              <a:rPr lang="en-US" sz="2100" dirty="0" smtClean="0"/>
              <a:t>ensure safety for themselves. </a:t>
            </a: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898750" y="5198576"/>
            <a:ext cx="1033090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NO competitors in the market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31" y="2925675"/>
            <a:ext cx="2272901" cy="22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426" y="260703"/>
            <a:ext cx="3376654" cy="909886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+mn-lt"/>
              </a:rPr>
              <a:t>Finance</a:t>
            </a:r>
            <a:endParaRPr lang="en-US" sz="50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1" y="260703"/>
            <a:ext cx="909886" cy="90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8511" y="3828704"/>
            <a:ext cx="2113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48,646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385" y="2458697"/>
            <a:ext cx="2668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404" y="3805482"/>
            <a:ext cx="1793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7453" y="2589044"/>
            <a:ext cx="2464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120,184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93400" y="3787881"/>
            <a:ext cx="2464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442,238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9218" y="2589044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10,92,589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0542" y="1521348"/>
            <a:ext cx="4054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4000" b="1" cap="none" spc="0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  <a:endParaRPr lang="en-US" sz="5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4506" y="1492864"/>
            <a:ext cx="1975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4000" b="1" cap="none" spc="0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Stage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0786" y="3828704"/>
            <a:ext cx="118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INR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0786" y="2589044"/>
            <a:ext cx="118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INR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28002" y="2589044"/>
            <a:ext cx="118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INR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002" y="3799615"/>
            <a:ext cx="118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INR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15248" y="1560018"/>
            <a:ext cx="1561036" cy="166363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artial Circle 126">
            <a:extLst>
              <a:ext uri="{FF2B5EF4-FFF2-40B4-BE49-F238E27FC236}">
                <a16:creationId xmlns:a16="http://schemas.microsoft.com/office/drawing/2014/main" id="{913CAA8B-AADA-446B-8CBC-114165546E80}"/>
              </a:ext>
            </a:extLst>
          </p:cNvPr>
          <p:cNvSpPr/>
          <p:nvPr/>
        </p:nvSpPr>
        <p:spPr>
          <a:xfrm rot="16742737">
            <a:off x="167691" y="1713790"/>
            <a:ext cx="1750350" cy="1833343"/>
          </a:xfrm>
          <a:prstGeom prst="pie">
            <a:avLst>
              <a:gd name="adj1" fmla="val 161283"/>
              <a:gd name="adj2" fmla="val 19360740"/>
            </a:avLst>
          </a:prstGeom>
          <a:gradFill flip="none" rotWithShape="1">
            <a:gsLst>
              <a:gs pos="100000">
                <a:srgbClr val="FF0356"/>
              </a:gs>
              <a:gs pos="0">
                <a:srgbClr val="FF5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8" name="Partial Circle 117">
            <a:extLst>
              <a:ext uri="{FF2B5EF4-FFF2-40B4-BE49-F238E27FC236}">
                <a16:creationId xmlns:a16="http://schemas.microsoft.com/office/drawing/2014/main" id="{F55CCD38-A938-42EC-B4AA-BEBABF22461D}"/>
              </a:ext>
            </a:extLst>
          </p:cNvPr>
          <p:cNvSpPr/>
          <p:nvPr/>
        </p:nvSpPr>
        <p:spPr>
          <a:xfrm>
            <a:off x="181474" y="3544427"/>
            <a:ext cx="1740757" cy="1743339"/>
          </a:xfrm>
          <a:prstGeom prst="pie">
            <a:avLst>
              <a:gd name="adj1" fmla="val 21550253"/>
              <a:gd name="adj2" fmla="val 16297637"/>
            </a:avLst>
          </a:prstGeom>
          <a:gradFill flip="none" rotWithShape="1">
            <a:gsLst>
              <a:gs pos="100000">
                <a:srgbClr val="FF0356"/>
              </a:gs>
              <a:gs pos="0">
                <a:srgbClr val="FF5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870794-69A8-4A8E-A196-8D8B448FC944}"/>
              </a:ext>
            </a:extLst>
          </p:cNvPr>
          <p:cNvSpPr txBox="1"/>
          <p:nvPr/>
        </p:nvSpPr>
        <p:spPr>
          <a:xfrm>
            <a:off x="1446728" y="-1066428"/>
            <a:ext cx="7544813" cy="2585323"/>
          </a:xfrm>
          <a:prstGeom prst="rect">
            <a:avLst/>
          </a:prstGeom>
          <a:noFill/>
          <a:effectLst>
            <a:glow rad="228600">
              <a:srgbClr val="FF0000">
                <a:alpha val="50000"/>
              </a:srgbClr>
            </a:glow>
            <a:outerShdw blurRad="152400" dist="317500" dir="5400000" sx="90000" sy="-19000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FDEE2"/>
                </a:solidFill>
                <a:latin typeface="Azonix" pitchFamily="50" charset="0"/>
              </a:rPr>
              <a:t>        </a:t>
            </a:r>
            <a:r>
              <a:rPr lang="en-US" sz="6600" dirty="0">
                <a:solidFill>
                  <a:srgbClr val="DFDEE2"/>
                </a:solidFill>
                <a:latin typeface="Azonix" pitchFamily="50" charset="0"/>
              </a:rPr>
              <a:t>D</a:t>
            </a:r>
            <a:r>
              <a:rPr lang="en-US" sz="6600" dirty="0" smtClean="0">
                <a:solidFill>
                  <a:srgbClr val="DFDEE2"/>
                </a:solidFill>
                <a:latin typeface="Azonix" pitchFamily="50" charset="0"/>
              </a:rPr>
              <a:t>igital device</a:t>
            </a:r>
            <a:endParaRPr lang="en-US" sz="6600" dirty="0">
              <a:solidFill>
                <a:srgbClr val="DFDEE2"/>
              </a:solidFill>
              <a:latin typeface="Azonix" pitchFamily="50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25C5BD-1C3B-48EE-8927-D5C7C651C112}"/>
              </a:ext>
            </a:extLst>
          </p:cNvPr>
          <p:cNvSpPr/>
          <p:nvPr/>
        </p:nvSpPr>
        <p:spPr>
          <a:xfrm>
            <a:off x="277482" y="1770283"/>
            <a:ext cx="1371600" cy="1371600"/>
          </a:xfrm>
          <a:prstGeom prst="ellipse">
            <a:avLst/>
          </a:prstGeom>
          <a:solidFill>
            <a:schemeClr val="tx1"/>
          </a:solidFill>
          <a:ln>
            <a:solidFill>
              <a:srgbClr val="FF035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33DEC2-08EE-4A3B-B41C-863198506086}"/>
              </a:ext>
            </a:extLst>
          </p:cNvPr>
          <p:cNvSpPr txBox="1"/>
          <p:nvPr/>
        </p:nvSpPr>
        <p:spPr>
          <a:xfrm>
            <a:off x="97287" y="2037442"/>
            <a:ext cx="181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98</a:t>
            </a:r>
            <a:r>
              <a:rPr lang="en-IN" sz="2000" dirty="0" smtClean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36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F1C33-91BA-4E92-9B22-8CC07D46CFCB}"/>
              </a:ext>
            </a:extLst>
          </p:cNvPr>
          <p:cNvSpPr txBox="1"/>
          <p:nvPr/>
        </p:nvSpPr>
        <p:spPr>
          <a:xfrm>
            <a:off x="1913251" y="2179543"/>
            <a:ext cx="201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Accuracy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DA434E-42B3-4E77-B802-20B304C048C6}"/>
              </a:ext>
            </a:extLst>
          </p:cNvPr>
          <p:cNvSpPr txBox="1"/>
          <p:nvPr/>
        </p:nvSpPr>
        <p:spPr>
          <a:xfrm>
            <a:off x="8024167" y="3385648"/>
            <a:ext cx="33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15$</a:t>
            </a:r>
            <a:endParaRPr lang="en-IN" sz="60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E2DEF4-06B5-46D3-8C34-5614495C9A94}"/>
              </a:ext>
            </a:extLst>
          </p:cNvPr>
          <p:cNvSpPr txBox="1"/>
          <p:nvPr/>
        </p:nvSpPr>
        <p:spPr>
          <a:xfrm>
            <a:off x="8955296" y="2513417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Starting </a:t>
            </a:r>
            <a: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  <a:t/>
            </a:r>
            <a:b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</a:br>
            <a: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  <a:t>from</a:t>
            </a:r>
            <a:endParaRPr lang="en-US" sz="2400" dirty="0">
              <a:solidFill>
                <a:srgbClr val="FF3B4C"/>
              </a:solidFill>
              <a:latin typeface="Azonix" pitchFamily="50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9873E3D-2ABE-4B0E-BD53-34A34351D1DB}"/>
              </a:ext>
            </a:extLst>
          </p:cNvPr>
          <p:cNvSpPr txBox="1"/>
          <p:nvPr/>
        </p:nvSpPr>
        <p:spPr>
          <a:xfrm>
            <a:off x="1506647" y="57014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WORLD’S FIRST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5ED24F7-B066-4932-BD6E-AB2912F723A6}"/>
              </a:ext>
            </a:extLst>
          </p:cNvPr>
          <p:cNvSpPr/>
          <p:nvPr/>
        </p:nvSpPr>
        <p:spPr>
          <a:xfrm>
            <a:off x="361195" y="3759448"/>
            <a:ext cx="1371600" cy="1328708"/>
          </a:xfrm>
          <a:prstGeom prst="ellipse">
            <a:avLst/>
          </a:prstGeom>
          <a:solidFill>
            <a:schemeClr val="tx1"/>
          </a:solidFill>
          <a:ln>
            <a:solidFill>
              <a:srgbClr val="FF035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8C4F07-F22F-452E-8FC8-96A0F8B632BB}"/>
              </a:ext>
            </a:extLst>
          </p:cNvPr>
          <p:cNvSpPr txBox="1"/>
          <p:nvPr/>
        </p:nvSpPr>
        <p:spPr>
          <a:xfrm>
            <a:off x="171758" y="4000599"/>
            <a:ext cx="181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75</a:t>
            </a:r>
            <a:r>
              <a:rPr lang="en-IN" sz="2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36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1B6ECA-2E75-4EFB-873B-EAEA04F45F0C}"/>
              </a:ext>
            </a:extLst>
          </p:cNvPr>
          <p:cNvSpPr txBox="1"/>
          <p:nvPr/>
        </p:nvSpPr>
        <p:spPr>
          <a:xfrm>
            <a:off x="1922231" y="3534562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Price </a:t>
            </a:r>
            <a: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  <a:t/>
            </a:r>
            <a:b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</a:br>
            <a: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  <a:t>reduced</a:t>
            </a:r>
            <a:endParaRPr lang="en-US" sz="2400" dirty="0">
              <a:solidFill>
                <a:srgbClr val="FF3B4C"/>
              </a:solidFill>
              <a:latin typeface="Azonix" pitchFamily="50" charset="0"/>
            </a:endParaRPr>
          </a:p>
          <a:p>
            <a:endParaRPr lang="en-US" dirty="0">
              <a:solidFill>
                <a:srgbClr val="FF3B4C"/>
              </a:solidFill>
              <a:latin typeface="Azonix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12" y="1719841"/>
            <a:ext cx="3920742" cy="3331613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925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439" y="550138"/>
            <a:ext cx="732392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drive link for the video:</a:t>
            </a:r>
            <a:br>
              <a:rPr lang="en-US" sz="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509" y="3469592"/>
            <a:ext cx="319991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link: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509" y="1733385"/>
            <a:ext cx="74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https://drive.google.com/drive/folders/1YvEcDMh91SgQvjetKm05soFg67KI_A9D?usp=sharing</a:t>
            </a:r>
          </a:p>
        </p:txBody>
      </p:sp>
    </p:spTree>
    <p:extLst>
      <p:ext uri="{BB962C8B-B14F-4D97-AF65-F5344CB8AC3E}">
        <p14:creationId xmlns:p14="http://schemas.microsoft.com/office/powerpoint/2010/main" val="373587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589" y="563885"/>
            <a:ext cx="2054086" cy="671347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+mn-lt"/>
              </a:rPr>
              <a:t>Survey</a:t>
            </a:r>
            <a:endParaRPr lang="en-US" sz="5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6" y="326754"/>
            <a:ext cx="965117" cy="965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360" y="1773137"/>
            <a:ext cx="8216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Till </a:t>
            </a:r>
            <a:r>
              <a:rPr lang="en-US" sz="2400" dirty="0"/>
              <a:t>30th October about </a:t>
            </a:r>
            <a:r>
              <a:rPr lang="en-US" sz="2400" dirty="0">
                <a:solidFill>
                  <a:srgbClr val="FF0000"/>
                </a:solidFill>
              </a:rPr>
              <a:t>505,454</a:t>
            </a:r>
            <a:r>
              <a:rPr lang="en-US" sz="2400" dirty="0"/>
              <a:t> (according to WHO) the rate of new cases of Coronavirus diseases has found.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India, till now about </a:t>
            </a:r>
            <a:r>
              <a:rPr lang="en-US" sz="2400" dirty="0">
                <a:solidFill>
                  <a:srgbClr val="FF0000"/>
                </a:solidFill>
              </a:rPr>
              <a:t>121,000</a:t>
            </a:r>
            <a:r>
              <a:rPr lang="en-US" sz="2400" dirty="0"/>
              <a:t> people died of this </a:t>
            </a:r>
            <a:r>
              <a:rPr lang="en-US" sz="2400" dirty="0" smtClean="0"/>
              <a:t>virus. </a:t>
            </a:r>
            <a:br>
              <a:rPr lang="en-US" sz="2400" dirty="0" smtClean="0"/>
            </a:br>
            <a:r>
              <a:rPr lang="en-US" sz="2400" dirty="0"/>
              <a:t>The </a:t>
            </a:r>
            <a:r>
              <a:rPr lang="en-US" sz="2400" dirty="0" smtClean="0"/>
              <a:t>most </a:t>
            </a:r>
            <a:r>
              <a:rPr lang="en-US" sz="2400" dirty="0"/>
              <a:t>affected persons (</a:t>
            </a:r>
            <a:r>
              <a:rPr lang="en-US" sz="2400" dirty="0">
                <a:solidFill>
                  <a:srgbClr val="FF0000"/>
                </a:solidFill>
              </a:rPr>
              <a:t>1.89M</a:t>
            </a:r>
            <a:r>
              <a:rPr lang="en-US" sz="2400" dirty="0"/>
              <a:t>) and deaths (</a:t>
            </a:r>
            <a:r>
              <a:rPr lang="en-US" sz="2400" dirty="0">
                <a:solidFill>
                  <a:srgbClr val="FF0000"/>
                </a:solidFill>
              </a:rPr>
              <a:t>145,000</a:t>
            </a:r>
            <a:r>
              <a:rPr lang="en-US" sz="2400" dirty="0"/>
              <a:t>) are from Maharashtra, India.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5360" y="4029062"/>
            <a:ext cx="6313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rate of New cases was the highest in number from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August to October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 in India.</a:t>
            </a:r>
            <a:br>
              <a:rPr lang="en-US" sz="2400" dirty="0" smtClean="0"/>
            </a:br>
            <a:r>
              <a:rPr lang="en-US" sz="2400" dirty="0" smtClean="0"/>
              <a:t>Overall data shows a great tragedy of the world for Covid-19 virus.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797" y="276743"/>
            <a:ext cx="2592278" cy="893984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Problem</a:t>
            </a:r>
            <a:endParaRPr lang="en-US" sz="5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649" y="1560873"/>
            <a:ext cx="10124661" cy="1375478"/>
          </a:xfrm>
        </p:spPr>
        <p:txBody>
          <a:bodyPr/>
          <a:lstStyle/>
          <a:p>
            <a:pPr algn="l"/>
            <a:r>
              <a:rPr lang="en-US" dirty="0" smtClean="0"/>
              <a:t>The researcher and scientists are busy with making of vaccine.</a:t>
            </a:r>
            <a:br>
              <a:rPr lang="en-US" dirty="0" smtClean="0"/>
            </a:br>
            <a:r>
              <a:rPr lang="en-US" dirty="0" smtClean="0"/>
              <a:t>We have sanitizer and cleaning system for our safety but we don’t</a:t>
            </a:r>
            <a:br>
              <a:rPr lang="en-US" dirty="0" smtClean="0"/>
            </a:br>
            <a:r>
              <a:rPr lang="en-US" dirty="0" smtClean="0"/>
              <a:t>have proper purified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6" y="294147"/>
            <a:ext cx="861287" cy="91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203" y="5049079"/>
            <a:ext cx="832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can’t stop spreading of Covid-19 virus but we can prevent it with proper technology and method.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6785" y="3188473"/>
            <a:ext cx="1411868" cy="1443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4" y="3153662"/>
            <a:ext cx="1478637" cy="14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917" y="221561"/>
            <a:ext cx="2971137" cy="82242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Solution</a:t>
            </a:r>
            <a:endParaRPr lang="en-US" sz="5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644" y="1351824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For the first time of the world, we’ve come up with an </a:t>
            </a:r>
            <a:r>
              <a:rPr lang="en-US" dirty="0"/>
              <a:t>idea </a:t>
            </a:r>
            <a:r>
              <a:rPr lang="en-US" dirty="0" smtClean="0"/>
              <a:t>of </a:t>
            </a:r>
            <a:r>
              <a:rPr lang="en-US" dirty="0"/>
              <a:t>a modified device </a:t>
            </a:r>
            <a:r>
              <a:rPr lang="en-US" dirty="0" smtClean="0"/>
              <a:t>which </a:t>
            </a:r>
            <a:r>
              <a:rPr lang="en-US" dirty="0"/>
              <a:t>can lessen the rate more efficiently than the previous </a:t>
            </a:r>
            <a:r>
              <a:rPr lang="en-US" dirty="0" smtClean="0"/>
              <a:t>ones.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2" y="281735"/>
            <a:ext cx="858742" cy="858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47" y="2620930"/>
            <a:ext cx="1255442" cy="1268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18" y="2668636"/>
            <a:ext cx="1268816" cy="1268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1981" y="4134685"/>
            <a:ext cx="12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 light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5135" y="4134685"/>
            <a:ext cx="210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Cleaner Spray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45" y="2918135"/>
            <a:ext cx="771416" cy="8025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6693" y="4988750"/>
            <a:ext cx="9947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device </a:t>
            </a:r>
            <a:r>
              <a:rPr lang="en-US" sz="2200" dirty="0"/>
              <a:t>which will spray the room while a person will enter there besides that it can spread the UV light for the 99.99% cleanliness. As we know the UV ray can demolish </a:t>
            </a:r>
            <a:r>
              <a:rPr lang="en-US" sz="2200" dirty="0" smtClean="0"/>
              <a:t>the coronavirus</a:t>
            </a:r>
            <a:r>
              <a:rPr lang="en-US" sz="2200" dirty="0"/>
              <a:t>. It can also destroy the virus if it is contaminated with the air. This</a:t>
            </a:r>
          </a:p>
          <a:p>
            <a:r>
              <a:rPr lang="en-US" sz="2200" dirty="0" smtClean="0"/>
              <a:t>device </a:t>
            </a:r>
            <a:r>
              <a:rPr lang="en-US" sz="2200" dirty="0"/>
              <a:t>will spray UV ray in absence of the human. </a:t>
            </a:r>
          </a:p>
        </p:txBody>
      </p:sp>
    </p:spTree>
    <p:extLst>
      <p:ext uri="{BB962C8B-B14F-4D97-AF65-F5344CB8AC3E}">
        <p14:creationId xmlns:p14="http://schemas.microsoft.com/office/powerpoint/2010/main" val="12145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3741" y="413467"/>
            <a:ext cx="3201725" cy="901935"/>
          </a:xfrm>
        </p:spPr>
        <p:txBody>
          <a:bodyPr>
            <a:normAutofit/>
          </a:bodyPr>
          <a:lstStyle/>
          <a:p>
            <a:r>
              <a:rPr lang="en-US" sz="5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GORONA</a:t>
            </a:r>
            <a:endParaRPr lang="en-US" sz="5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4087" y="1222649"/>
            <a:ext cx="46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device to save human life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257"/>
          <a:stretch/>
        </p:blipFill>
        <p:spPr>
          <a:xfrm>
            <a:off x="2886324" y="1932167"/>
            <a:ext cx="4945712" cy="41346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7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890" y="166977"/>
            <a:ext cx="4450080" cy="909886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Components</a:t>
            </a:r>
            <a:endParaRPr lang="en-US" sz="5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41" y="266135"/>
            <a:ext cx="882290" cy="88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5141" y="1466630"/>
            <a:ext cx="45319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gency FB" panose="020B0503020202020204" pitchFamily="34" charset="0"/>
              </a:rPr>
              <a:t>• </a:t>
            </a:r>
            <a:r>
              <a:rPr lang="en-US" sz="2200" dirty="0" smtClean="0"/>
              <a:t>UV light</a:t>
            </a:r>
            <a:br>
              <a:rPr lang="en-US" sz="2200" dirty="0" smtClean="0"/>
            </a:br>
            <a:r>
              <a:rPr lang="en-US" sz="2200" dirty="0">
                <a:latin typeface="Agency FB" panose="020B0503020202020204" pitchFamily="34" charset="0"/>
              </a:rPr>
              <a:t>• </a:t>
            </a:r>
            <a:r>
              <a:rPr lang="en-US" sz="2200" dirty="0"/>
              <a:t>PIR </a:t>
            </a:r>
            <a:r>
              <a:rPr lang="en-US" sz="2200" dirty="0" smtClean="0"/>
              <a:t>sensor</a:t>
            </a:r>
            <a:br>
              <a:rPr lang="en-US" sz="2200" dirty="0" smtClean="0"/>
            </a:br>
            <a:r>
              <a:rPr lang="en-US" sz="2200" dirty="0" smtClean="0">
                <a:latin typeface="Agency FB" panose="020B0503020202020204" pitchFamily="34" charset="0"/>
              </a:rPr>
              <a:t>• </a:t>
            </a:r>
            <a:r>
              <a:rPr lang="en-US" sz="2200" dirty="0"/>
              <a:t>Microcontroller (Arduino) </a:t>
            </a:r>
            <a:r>
              <a:rPr lang="en-US" sz="2200" dirty="0" smtClean="0">
                <a:latin typeface="Agency FB" panose="020B0503020202020204" pitchFamily="34" charset="0"/>
              </a:rPr>
              <a:t/>
            </a:r>
            <a:br>
              <a:rPr lang="en-US" sz="2200" dirty="0" smtClean="0">
                <a:latin typeface="Agency FB" panose="020B0503020202020204" pitchFamily="34" charset="0"/>
              </a:rPr>
            </a:br>
            <a:r>
              <a:rPr lang="en-US" sz="2200" dirty="0" smtClean="0">
                <a:latin typeface="Agency FB" panose="020B0503020202020204" pitchFamily="34" charset="0"/>
              </a:rPr>
              <a:t>•</a:t>
            </a:r>
            <a:r>
              <a:rPr lang="en-US" sz="2200" dirty="0"/>
              <a:t> </a:t>
            </a:r>
            <a:r>
              <a:rPr lang="en-US" sz="2200" dirty="0" err="1"/>
              <a:t>Lipo</a:t>
            </a:r>
            <a:r>
              <a:rPr lang="en-US" sz="2200" dirty="0"/>
              <a:t> battery </a:t>
            </a:r>
            <a:r>
              <a:rPr lang="en-US" sz="2200" dirty="0" smtClean="0">
                <a:latin typeface="Agency FB" panose="020B0503020202020204" pitchFamily="34" charset="0"/>
              </a:rPr>
              <a:t/>
            </a:r>
            <a:br>
              <a:rPr lang="en-US" sz="2200" dirty="0" smtClean="0">
                <a:latin typeface="Agency FB" panose="020B0503020202020204" pitchFamily="34" charset="0"/>
              </a:rPr>
            </a:br>
            <a:r>
              <a:rPr lang="en-US" sz="2200" dirty="0" smtClean="0">
                <a:latin typeface="Agency FB" panose="020B0503020202020204" pitchFamily="34" charset="0"/>
              </a:rPr>
              <a:t>•</a:t>
            </a:r>
            <a:r>
              <a:rPr lang="en-US" sz="2200" dirty="0"/>
              <a:t> 5V Relay </a:t>
            </a:r>
            <a:r>
              <a:rPr lang="en-US" sz="2200" dirty="0" smtClean="0"/>
              <a:t>module </a:t>
            </a:r>
            <a:r>
              <a:rPr lang="en-US" sz="2200" dirty="0" smtClean="0">
                <a:latin typeface="Agency FB" panose="020B0503020202020204" pitchFamily="34" charset="0"/>
              </a:rPr>
              <a:t/>
            </a:r>
            <a:br>
              <a:rPr lang="en-US" sz="2200" dirty="0" smtClean="0">
                <a:latin typeface="Agency FB" panose="020B0503020202020204" pitchFamily="34" charset="0"/>
              </a:rPr>
            </a:br>
            <a:r>
              <a:rPr lang="en-US" sz="2200" dirty="0" smtClean="0">
                <a:latin typeface="Agency FB" panose="020B0503020202020204" pitchFamily="34" charset="0"/>
              </a:rPr>
              <a:t>• </a:t>
            </a:r>
            <a:r>
              <a:rPr lang="en-US" sz="2200" dirty="0" smtClean="0"/>
              <a:t>Water Container</a:t>
            </a:r>
            <a:br>
              <a:rPr lang="en-US" sz="2200" dirty="0" smtClean="0"/>
            </a:br>
            <a:r>
              <a:rPr lang="en-US" sz="2200" dirty="0" smtClean="0">
                <a:latin typeface="Agency FB" panose="020B0503020202020204" pitchFamily="34" charset="0"/>
              </a:rPr>
              <a:t>•</a:t>
            </a:r>
            <a:r>
              <a:rPr lang="en-US" sz="2200" dirty="0"/>
              <a:t> Pipe &amp; </a:t>
            </a:r>
            <a:r>
              <a:rPr lang="en-US" sz="2200" dirty="0" smtClean="0"/>
              <a:t>Nozzle</a:t>
            </a:r>
            <a:br>
              <a:rPr lang="en-US" sz="2200" dirty="0" smtClean="0"/>
            </a:br>
            <a:r>
              <a:rPr lang="en-US" sz="2200" dirty="0" smtClean="0">
                <a:latin typeface="Agency FB" panose="020B0503020202020204" pitchFamily="34" charset="0"/>
              </a:rPr>
              <a:t>•</a:t>
            </a:r>
            <a:r>
              <a:rPr lang="en-US" sz="2200" dirty="0"/>
              <a:t> Water Pump </a:t>
            </a:r>
            <a:r>
              <a:rPr lang="en-US" dirty="0" smtClean="0">
                <a:latin typeface="Agency FB" panose="020B0503020202020204" pitchFamily="34" charset="0"/>
              </a:rPr>
              <a:t/>
            </a:r>
            <a:br>
              <a:rPr lang="en-US" dirty="0" smtClean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027" y="3514476"/>
            <a:ext cx="545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</a:t>
            </a:r>
            <a:r>
              <a:rPr lang="en-US" sz="2000" dirty="0"/>
              <a:t>is hard to find the automated device which will clean your room or area.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UV spray with the </a:t>
            </a:r>
            <a:r>
              <a:rPr lang="en-US" sz="2000" dirty="0" smtClean="0"/>
              <a:t>cleaner will </a:t>
            </a:r>
            <a:r>
              <a:rPr lang="en-US" sz="2000" dirty="0"/>
              <a:t>kill the germ. We use it as an antiseptic disinfectant liquid as it is a concentrated antiseptic </a:t>
            </a:r>
            <a:r>
              <a:rPr lang="en-US" sz="2000" dirty="0" smtClean="0"/>
              <a:t>solution.</a:t>
            </a:r>
            <a:br>
              <a:rPr lang="en-US" sz="2000" dirty="0" smtClean="0"/>
            </a:br>
            <a:r>
              <a:rPr lang="en-US" sz="2000" dirty="0" smtClean="0"/>
              <a:t>Provides </a:t>
            </a:r>
            <a:r>
              <a:rPr lang="en-US" sz="2000" dirty="0"/>
              <a:t>protection against germs which can cause infection and illness. This is unique and rare to find something which can clean a place in two different ways with a </a:t>
            </a:r>
            <a:r>
              <a:rPr lang="en-US" sz="2000" dirty="0" smtClean="0"/>
              <a:t>device autonomously</a:t>
            </a:r>
            <a:r>
              <a:rPr lang="en-US" sz="2000" dirty="0"/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14" y="1398519"/>
            <a:ext cx="1606994" cy="1606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1" t="10456" r="19428" b="15056"/>
          <a:stretch/>
        </p:blipFill>
        <p:spPr>
          <a:xfrm>
            <a:off x="1741328" y="4661944"/>
            <a:ext cx="1501802" cy="136634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96816" y="5750350"/>
            <a:ext cx="12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 Sensor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37851" y="2705997"/>
            <a:ext cx="100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74" y="1152939"/>
            <a:ext cx="4661536" cy="493776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41983" y="6194065"/>
            <a:ext cx="583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circuit design has been created with the Proteus app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0413" y="200588"/>
            <a:ext cx="369229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 design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6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4319" y="1574359"/>
            <a:ext cx="86510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At first, when the person will enter the room the PIR sensor will be activated. And when they will go out from the room the value of the sensor will be </a:t>
            </a:r>
            <a:r>
              <a:rPr lang="en-US" sz="2200" dirty="0" smtClean="0"/>
              <a:t>0. So, at </a:t>
            </a:r>
            <a:r>
              <a:rPr lang="en-US" sz="2200" dirty="0"/>
              <a:t>first the 1st relay will be activated and the spray </a:t>
            </a:r>
            <a:r>
              <a:rPr lang="en-US" sz="2200" dirty="0" smtClean="0"/>
              <a:t>will the outsider who is entering into the room. </a:t>
            </a:r>
            <a:r>
              <a:rPr lang="en-US" sz="2200" dirty="0"/>
              <a:t>After the spray ends </a:t>
            </a:r>
            <a:r>
              <a:rPr lang="en-US" sz="2200" dirty="0" smtClean="0"/>
              <a:t>within 20 seconds the person can enter into the room.</a:t>
            </a:r>
            <a:br>
              <a:rPr lang="en-US" sz="2200" dirty="0" smtClean="0"/>
            </a:br>
            <a:r>
              <a:rPr lang="en-US" sz="2200" dirty="0" smtClean="0"/>
              <a:t>Before entering into the room, while there is no one staying, </a:t>
            </a:r>
            <a:r>
              <a:rPr lang="en-US" sz="2200" dirty="0"/>
              <a:t>the 2nd relay will be activated and the UV light will light on and it will disinfect the room for 60 seconds.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  <a:p>
            <a:r>
              <a:rPr lang="en-US" sz="2200" dirty="0"/>
              <a:t>We can connect and disconnect the device in the wireless process. By using an HC05 </a:t>
            </a:r>
            <a:r>
              <a:rPr lang="en-US" sz="2200" dirty="0" smtClean="0"/>
              <a:t>Bluetooth or WIFI module that </a:t>
            </a:r>
            <a:r>
              <a:rPr lang="en-US" sz="2200" dirty="0"/>
              <a:t>can </a:t>
            </a:r>
            <a:r>
              <a:rPr lang="en-US" sz="2200" dirty="0" smtClean="0"/>
              <a:t>be controlled from out of the range. </a:t>
            </a:r>
            <a:r>
              <a:rPr lang="en-US" sz="2200" dirty="0"/>
              <a:t>There will be </a:t>
            </a:r>
            <a:r>
              <a:rPr lang="en-US" sz="2200" dirty="0" smtClean="0"/>
              <a:t>a </a:t>
            </a:r>
            <a:r>
              <a:rPr lang="en-US" sz="2200" dirty="0"/>
              <a:t>single </a:t>
            </a:r>
            <a:r>
              <a:rPr lang="en-US" sz="2200" dirty="0" smtClean="0"/>
              <a:t>container to clean the germs of human body. </a:t>
            </a:r>
            <a:r>
              <a:rPr lang="en-US" sz="2200" dirty="0"/>
              <a:t>The basis on the demand the size of this module can be changed.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9202" y="232087"/>
            <a:ext cx="321434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Mechanism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85" y="337234"/>
            <a:ext cx="895220" cy="8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5016" y="271463"/>
            <a:ext cx="2761753" cy="779130"/>
          </a:xfrm>
        </p:spPr>
        <p:txBody>
          <a:bodyPr>
            <a:normAutofit/>
          </a:bodyPr>
          <a:lstStyle/>
          <a:p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142">
            <a:off x="2958591" y="3701218"/>
            <a:ext cx="1335654" cy="2671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18" y="1516554"/>
            <a:ext cx="3311119" cy="37151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33904" y="1100614"/>
            <a:ext cx="1358347" cy="1287806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cxnSp>
        <p:nvCxnSpPr>
          <p:cNvPr id="14" name="Straight Connector 13"/>
          <p:cNvCxnSpPr/>
          <p:nvPr/>
        </p:nvCxnSpPr>
        <p:spPr>
          <a:xfrm flipV="1">
            <a:off x="7232282" y="4526764"/>
            <a:ext cx="812344" cy="551321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63" y="3579768"/>
            <a:ext cx="1166366" cy="11814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</p:pic>
      <p:sp>
        <p:nvSpPr>
          <p:cNvPr id="20" name="Freeform 19"/>
          <p:cNvSpPr/>
          <p:nvPr/>
        </p:nvSpPr>
        <p:spPr>
          <a:xfrm>
            <a:off x="7406489" y="2631882"/>
            <a:ext cx="1085504" cy="1478942"/>
          </a:xfrm>
          <a:custGeom>
            <a:avLst/>
            <a:gdLst>
              <a:gd name="connsiteX0" fmla="*/ 879477 w 879477"/>
              <a:gd name="connsiteY0" fmla="*/ 1199187 h 1199187"/>
              <a:gd name="connsiteX1" fmla="*/ 632986 w 879477"/>
              <a:gd name="connsiteY1" fmla="*/ 563083 h 1199187"/>
              <a:gd name="connsiteX2" fmla="*/ 251324 w 879477"/>
              <a:gd name="connsiteY2" fmla="*/ 539229 h 1199187"/>
              <a:gd name="connsiteX3" fmla="*/ 20736 w 879477"/>
              <a:gd name="connsiteY3" fmla="*/ 245031 h 1199187"/>
              <a:gd name="connsiteX4" fmla="*/ 12785 w 879477"/>
              <a:gd name="connsiteY4" fmla="*/ 30345 h 1199187"/>
              <a:gd name="connsiteX5" fmla="*/ 36639 w 879477"/>
              <a:gd name="connsiteY5" fmla="*/ 6492 h 119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477" h="1199187">
                <a:moveTo>
                  <a:pt x="879477" y="1199187"/>
                </a:moveTo>
                <a:cubicBezTo>
                  <a:pt x="808577" y="936131"/>
                  <a:pt x="737678" y="673076"/>
                  <a:pt x="632986" y="563083"/>
                </a:cubicBezTo>
                <a:cubicBezTo>
                  <a:pt x="528294" y="453090"/>
                  <a:pt x="353366" y="592238"/>
                  <a:pt x="251324" y="539229"/>
                </a:cubicBezTo>
                <a:cubicBezTo>
                  <a:pt x="149282" y="486220"/>
                  <a:pt x="60492" y="329845"/>
                  <a:pt x="20736" y="245031"/>
                </a:cubicBezTo>
                <a:cubicBezTo>
                  <a:pt x="-19020" y="160217"/>
                  <a:pt x="10135" y="70101"/>
                  <a:pt x="12785" y="30345"/>
                </a:cubicBezTo>
                <a:cubicBezTo>
                  <a:pt x="15435" y="-9411"/>
                  <a:pt x="26037" y="-1460"/>
                  <a:pt x="36639" y="6492"/>
                </a:cubicBezTo>
              </a:path>
            </a:pathLst>
          </a:custGeom>
          <a:noFill/>
          <a:ln w="412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50821" y="2217314"/>
            <a:ext cx="783083" cy="783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8331256" y="2111269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 Light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58163" y="928227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 Sensor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5610" y="2820481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Nozzle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44626" y="4703207"/>
            <a:ext cx="130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 Cleaner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76" y="3100922"/>
            <a:ext cx="201530" cy="2015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12" y="3340914"/>
            <a:ext cx="199804" cy="1998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93" y="3135576"/>
            <a:ext cx="185231" cy="1852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2761" y="1072790"/>
            <a:ext cx="1026313" cy="10263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62761" y="447370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 Value 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19416" y="1191260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 Value 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42362" y="1532675"/>
            <a:ext cx="0" cy="28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75917" y="767211"/>
            <a:ext cx="0" cy="28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8" y="173494"/>
            <a:ext cx="808562" cy="80856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5837970" y="4064632"/>
            <a:ext cx="417900" cy="2068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679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Azonix</vt:lpstr>
      <vt:lpstr>Calibri</vt:lpstr>
      <vt:lpstr>Calibri Light</vt:lpstr>
      <vt:lpstr>Roboto Light</vt:lpstr>
      <vt:lpstr>Office Theme</vt:lpstr>
      <vt:lpstr>Alpha Optimus</vt:lpstr>
      <vt:lpstr>Survey</vt:lpstr>
      <vt:lpstr>Problem</vt:lpstr>
      <vt:lpstr>Solution</vt:lpstr>
      <vt:lpstr>GORONA</vt:lpstr>
      <vt:lpstr>Components</vt:lpstr>
      <vt:lpstr>PowerPoint Presentation</vt:lpstr>
      <vt:lpstr>PowerPoint Presentation</vt:lpstr>
      <vt:lpstr>PowerPoint Presentation</vt:lpstr>
      <vt:lpstr>Business plan</vt:lpstr>
      <vt:lpstr>Finance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Optimus</dc:title>
  <dc:creator>Fuad Alhasan Fuad</dc:creator>
  <cp:lastModifiedBy>Fuad Alhasan Fuad</cp:lastModifiedBy>
  <cp:revision>54</cp:revision>
  <dcterms:created xsi:type="dcterms:W3CDTF">2020-12-18T05:07:49Z</dcterms:created>
  <dcterms:modified xsi:type="dcterms:W3CDTF">2020-12-18T17:52:28Z</dcterms:modified>
</cp:coreProperties>
</file>