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4" r:id="rId9"/>
    <p:sldId id="261" r:id="rId10"/>
    <p:sldId id="263" r:id="rId11"/>
    <p:sldId id="269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5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0C50-6FBB-2247-BEF7-451AA7AB940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trongloop/loopback-example-polyglo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introduction-to-microservices/" TargetMode="External"/><Relationship Id="rId4" Type="http://schemas.openxmlformats.org/officeDocument/2006/relationships/hyperlink" Target="http://zipkin.io/" TargetMode="External"/><Relationship Id="rId5" Type="http://schemas.openxmlformats.org/officeDocument/2006/relationships/hyperlink" Target="http://opentrac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reos.com/blog/gRPC-protobufs-swagg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.uber.com/tech-stack-part-one/" TargetMode="External"/><Relationship Id="rId4" Type="http://schemas.openxmlformats.org/officeDocument/2006/relationships/hyperlink" Target="https://eng.uber.com/soa/" TargetMode="External"/><Relationship Id="rId5" Type="http://schemas.openxmlformats.org/officeDocument/2006/relationships/hyperlink" Target="https://eng.uber.com/building-tincup/" TargetMode="External"/><Relationship Id="rId6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blog.netflix.com/2016/08/engineering-trade-offs-and-netflix-a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/about/" TargetMode="External"/><Relationship Id="rId4" Type="http://schemas.openxmlformats.org/officeDocument/2006/relationships/hyperlink" Target="http://www.grpc.io/blog/principles" TargetMode="External"/><Relationship Id="rId5" Type="http://schemas.openxmlformats.org/officeDocument/2006/relationships/hyperlink" Target="http://uber.github.io/hyperbahn/" TargetMode="External"/><Relationship Id="rId6" Type="http://schemas.openxmlformats.org/officeDocument/2006/relationships/hyperlink" Target="http://uber.github.io/tchann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pc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</a:t>
            </a:r>
            <a:r>
              <a:rPr lang="en-US" dirty="0" smtClean="0"/>
              <a:t>Microservices/APIs </a:t>
            </a:r>
            <a:r>
              <a:rPr lang="en-US" dirty="0" smtClean="0"/>
              <a:t>with modern RPCs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Feng</a:t>
            </a:r>
          </a:p>
          <a:p>
            <a:r>
              <a:rPr lang="en-US" dirty="0" err="1" smtClean="0"/>
              <a:t>PoC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github.com/strongloop/loopback-example-polyglot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API runtime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62577" y="178627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25548" y="3165845"/>
            <a:ext cx="2402303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LoopBack</a:t>
            </a:r>
          </a:p>
          <a:p>
            <a:pPr algn="ctr"/>
            <a:r>
              <a:rPr lang="en-US" sz="1200" dirty="0" smtClean="0"/>
              <a:t>middleware + remoting + model + datasource/connector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565606" y="4557192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426306" y="2333930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24607" y="3258404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463518" y="33705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463518" y="44764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4" idx="3"/>
            <a:endCxn id="13" idx="3"/>
          </p:cNvCxnSpPr>
          <p:nvPr/>
        </p:nvCxnSpPr>
        <p:spPr>
          <a:xfrm>
            <a:off x="7527852" y="2206257"/>
            <a:ext cx="2200941" cy="2690150"/>
          </a:xfrm>
          <a:prstGeom prst="bentConnector3">
            <a:avLst>
              <a:gd name="adj1" fmla="val 11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</p:cNvCxnSpPr>
          <p:nvPr/>
        </p:nvCxnSpPr>
        <p:spPr>
          <a:xfrm>
            <a:off x="7527851" y="3585831"/>
            <a:ext cx="935667" cy="204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3329" y="36057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9" idx="3"/>
            <a:endCxn id="8" idx="1"/>
          </p:cNvCxnSpPr>
          <p:nvPr/>
        </p:nvCxnSpPr>
        <p:spPr>
          <a:xfrm flipV="1">
            <a:off x="1818604" y="3678390"/>
            <a:ext cx="1106003" cy="347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7777" y="3401391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3253562" y="5752326"/>
            <a:ext cx="6220046" cy="712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40641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646425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Tracing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816004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Balancing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017478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Registry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18952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0642" y="35982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4810" y="193183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5659" y="428019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6" idx="0"/>
          </p:cNvCxnSpPr>
          <p:nvPr/>
        </p:nvCxnSpPr>
        <p:spPr>
          <a:xfrm rot="16200000" flipV="1">
            <a:off x="6774912" y="4133860"/>
            <a:ext cx="551376" cy="295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1846" y="1931835"/>
            <a:ext cx="85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REST/gRPC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9881" y="3385555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114" name="Rounded Rectangle 113"/>
          <p:cNvSpPr/>
          <p:nvPr/>
        </p:nvSpPr>
        <p:spPr>
          <a:xfrm>
            <a:off x="705729" y="37581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8" idx="0"/>
            <a:endCxn id="4" idx="1"/>
          </p:cNvCxnSpPr>
          <p:nvPr/>
        </p:nvCxnSpPr>
        <p:spPr>
          <a:xfrm rot="5400000" flipH="1" flipV="1">
            <a:off x="4383838" y="1379665"/>
            <a:ext cx="1052147" cy="270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" idx="3"/>
            <a:endCxn id="5" idx="1"/>
          </p:cNvCxnSpPr>
          <p:nvPr/>
        </p:nvCxnSpPr>
        <p:spPr>
          <a:xfrm flipV="1">
            <a:off x="4189882" y="3585831"/>
            <a:ext cx="935666" cy="9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5" idx="2"/>
            <a:endCxn id="6" idx="1"/>
          </p:cNvCxnSpPr>
          <p:nvPr/>
        </p:nvCxnSpPr>
        <p:spPr>
          <a:xfrm rot="16200000" flipH="1">
            <a:off x="5960473" y="4372044"/>
            <a:ext cx="971361" cy="23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4" idx="2"/>
            <a:endCxn id="5" idx="0"/>
          </p:cNvCxnSpPr>
          <p:nvPr/>
        </p:nvCxnSpPr>
        <p:spPr>
          <a:xfrm rot="5400000">
            <a:off x="6341157" y="2611787"/>
            <a:ext cx="539602" cy="568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879265" y="267724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4" idx="0"/>
            <a:endCxn id="7" idx="0"/>
          </p:cNvCxnSpPr>
          <p:nvPr/>
        </p:nvCxnSpPr>
        <p:spPr>
          <a:xfrm rot="16200000" flipH="1">
            <a:off x="7703249" y="978236"/>
            <a:ext cx="547659" cy="2163729"/>
          </a:xfrm>
          <a:prstGeom prst="bentConnector3">
            <a:avLst>
              <a:gd name="adj1" fmla="val -4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6509" y="125148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55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8" y="2652767"/>
            <a:ext cx="3292547" cy="2115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LoopBack</a:t>
            </a:r>
          </a:p>
          <a:p>
            <a:pPr algn="ctr"/>
            <a:r>
              <a:rPr lang="en-US" sz="1400" dirty="0" smtClean="0"/>
              <a:t>(Node.js)</a:t>
            </a:r>
          </a:p>
          <a:p>
            <a:pPr algn="ctr"/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04552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693340" y="3737234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Encryption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>
            <a:off x="9013247" y="3920667"/>
            <a:ext cx="680093" cy="223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75741" y="2865531"/>
            <a:ext cx="1031365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</a:t>
            </a:r>
          </a:p>
          <a:p>
            <a:pPr algn="ctr"/>
            <a:r>
              <a:rPr lang="en-US" sz="1200" dirty="0" smtClean="0"/>
              <a:t>(REST/Node)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6672225" y="3665542"/>
            <a:ext cx="1309657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EncryptionClient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7308896" y="1818361"/>
            <a:ext cx="617491" cy="57404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5" idx="2"/>
            <a:endCxn id="21" idx="0"/>
          </p:cNvCxnSpPr>
          <p:nvPr/>
        </p:nvCxnSpPr>
        <p:spPr>
          <a:xfrm rot="10800000" flipV="1">
            <a:off x="5991424" y="2105383"/>
            <a:ext cx="1317472" cy="760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>
            <a:off x="7801965" y="3649536"/>
            <a:ext cx="121128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21" idx="3"/>
            <a:endCxn id="30" idx="0"/>
          </p:cNvCxnSpPr>
          <p:nvPr/>
        </p:nvCxnSpPr>
        <p:spPr>
          <a:xfrm>
            <a:off x="6507106" y="3128659"/>
            <a:ext cx="819948" cy="536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>
          <a:xfrm>
            <a:off x="4529470" y="2860158"/>
            <a:ext cx="104552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7717" y="3343830"/>
            <a:ext cx="1265275" cy="83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</a:p>
          <a:p>
            <a:pPr algn="ctr"/>
            <a:r>
              <a:rPr lang="en-US" sz="1200" dirty="0" smtClean="0"/>
              <a:t>(curl, API Explorer)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9" idx="0"/>
            <a:endCxn id="7" idx="1"/>
          </p:cNvCxnSpPr>
          <p:nvPr/>
        </p:nvCxnSpPr>
        <p:spPr>
          <a:xfrm rot="5400000" flipH="1" flipV="1">
            <a:off x="1341978" y="2357279"/>
            <a:ext cx="714928" cy="1258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353293" y="5175193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Client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42" idx="0"/>
            <a:endCxn id="26" idx="2"/>
          </p:cNvCxnSpPr>
          <p:nvPr/>
        </p:nvCxnSpPr>
        <p:spPr>
          <a:xfrm rot="5400000" flipH="1" flipV="1">
            <a:off x="9790506" y="4692885"/>
            <a:ext cx="624570" cy="340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1"/>
            <a:endCxn id="10" idx="2"/>
          </p:cNvCxnSpPr>
          <p:nvPr/>
        </p:nvCxnSpPr>
        <p:spPr>
          <a:xfrm rot="10800000">
            <a:off x="3003699" y="5294900"/>
            <a:ext cx="6349595" cy="286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83103" y="5985926"/>
            <a:ext cx="1704201" cy="499730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zipkin</a:t>
            </a:r>
          </a:p>
          <a:p>
            <a:pPr algn="ctr"/>
            <a:r>
              <a:rPr lang="en-US" sz="1400" dirty="0" smtClean="0"/>
              <a:t>(distributed tracing)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529469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registry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875835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9105013" y="2076014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Translation</a:t>
            </a:r>
            <a:endParaRPr lang="en-US" sz="1200" dirty="0" smtClean="0"/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smtClean="0"/>
              <a:t>gRPC/Swift - TBD)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10419897" y="2046769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NLP</a:t>
            </a:r>
          </a:p>
          <a:p>
            <a:pPr algn="ctr"/>
            <a:r>
              <a:rPr lang="en-US" sz="1200" dirty="0" smtClean="0"/>
              <a:t>(OpenWhisk action - TBD)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04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implemented the prototype</a:t>
            </a:r>
          </a:p>
          <a:p>
            <a:pPr lvl="1"/>
            <a:r>
              <a:rPr lang="en-US" dirty="0" smtClean="0"/>
              <a:t>Generate Swagger from gRPC service definition (proto) – map gRPC to REST</a:t>
            </a:r>
          </a:p>
          <a:p>
            <a:pPr lvl="1"/>
            <a:r>
              <a:rPr lang="en-US" dirty="0" smtClean="0"/>
              <a:t>Generate gRPC service definition (proto) from Swagger – map REST to gRPC</a:t>
            </a:r>
          </a:p>
          <a:p>
            <a:pPr lvl="1"/>
            <a:r>
              <a:rPr lang="en-US" dirty="0" smtClean="0"/>
              <a:t>loopback-connector-</a:t>
            </a:r>
            <a:r>
              <a:rPr lang="en-US" dirty="0" err="1" smtClean="0"/>
              <a:t>grpc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expose LoopBack models over gRPC</a:t>
            </a:r>
          </a:p>
          <a:p>
            <a:r>
              <a:rPr lang="en-US" dirty="0" smtClean="0"/>
              <a:t>What’s next</a:t>
            </a:r>
          </a:p>
          <a:p>
            <a:pPr lvl="1"/>
            <a:r>
              <a:rPr lang="en-US" dirty="0" smtClean="0"/>
              <a:t>Agree on the RPC framework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Implement Node/Java/Swift bindings</a:t>
            </a:r>
          </a:p>
          <a:p>
            <a:pPr lvl="1"/>
            <a:r>
              <a:rPr lang="en-US" dirty="0" smtClean="0"/>
              <a:t>Build non-functional features such as distributed tracing and circuit breaking</a:t>
            </a:r>
          </a:p>
          <a:p>
            <a:pPr lvl="1"/>
            <a:r>
              <a:rPr lang="en-US" dirty="0" smtClean="0"/>
              <a:t>Fully implement a sample scenario consisting of polyglot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Deploy the sample scenario with platform foundation team’s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PoC</a:t>
            </a:r>
            <a:endParaRPr lang="en-US" dirty="0" smtClean="0"/>
          </a:p>
          <a:p>
            <a:pPr lvl="1"/>
            <a:r>
              <a:rPr lang="en-US" dirty="0" smtClean="0"/>
              <a:t>Explore integration with </a:t>
            </a:r>
            <a:r>
              <a:rPr lang="en-US" dirty="0" err="1" smtClean="0"/>
              <a:t>serverless</a:t>
            </a:r>
            <a:r>
              <a:rPr lang="en-US" dirty="0" smtClean="0"/>
              <a:t> services such as Whisk</a:t>
            </a:r>
          </a:p>
          <a:p>
            <a:pPr lvl="1"/>
            <a:r>
              <a:rPr lang="en-US" dirty="0" smtClean="0"/>
              <a:t>Explore pub/sub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coreos.com/blog/gRPC-protobufs-swagger.html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https://www.nginx.com/blog/introduction-to-microservices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http://zipkin.io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http://opentracing.io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026047" y="2058188"/>
            <a:ext cx="4657060" cy="3545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4120" y="1690688"/>
            <a:ext cx="4657060" cy="49759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(APIs &amp; Microservices)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49194" y="2071010"/>
            <a:ext cx="1265275" cy="673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43877" y="3306839"/>
            <a:ext cx="1265275" cy="6833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49194" y="4518753"/>
            <a:ext cx="1265275" cy="663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628866" y="2661958"/>
            <a:ext cx="1265275" cy="6574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597903" y="307818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3" idx="3"/>
            <a:endCxn id="5" idx="1"/>
          </p:cNvCxnSpPr>
          <p:nvPr/>
        </p:nvCxnSpPr>
        <p:spPr>
          <a:xfrm>
            <a:off x="3559260" y="3274236"/>
            <a:ext cx="1884617" cy="374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644819" y="3496811"/>
            <a:ext cx="1265275" cy="631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644819" y="4354716"/>
            <a:ext cx="1265275" cy="6953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4" idx="3"/>
            <a:endCxn id="21" idx="3"/>
          </p:cNvCxnSpPr>
          <p:nvPr/>
        </p:nvCxnSpPr>
        <p:spPr>
          <a:xfrm>
            <a:off x="6714469" y="2407975"/>
            <a:ext cx="2195625" cy="2294421"/>
          </a:xfrm>
          <a:prstGeom prst="bentConnector3">
            <a:avLst>
              <a:gd name="adj1" fmla="val 11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>
          <a:xfrm flipV="1">
            <a:off x="6709152" y="2990699"/>
            <a:ext cx="919714" cy="65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5400000">
            <a:off x="5332659" y="4106685"/>
            <a:ext cx="860392" cy="627321"/>
          </a:xfrm>
          <a:prstGeom prst="bentConnector4">
            <a:avLst>
              <a:gd name="adj1" fmla="val 30719"/>
              <a:gd name="adj2" fmla="val 13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20" idx="1"/>
          </p:cNvCxnSpPr>
          <p:nvPr/>
        </p:nvCxnSpPr>
        <p:spPr>
          <a:xfrm>
            <a:off x="6709152" y="3648494"/>
            <a:ext cx="935667" cy="16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0"/>
            <a:endCxn id="4" idx="2"/>
          </p:cNvCxnSpPr>
          <p:nvPr/>
        </p:nvCxnSpPr>
        <p:spPr>
          <a:xfrm rot="5400000" flipH="1" flipV="1">
            <a:off x="5798224" y="3023232"/>
            <a:ext cx="561899" cy="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6003" y="5363506"/>
            <a:ext cx="3753293" cy="1129598"/>
            <a:chOff x="4518837" y="5752326"/>
            <a:chExt cx="3753293" cy="1129598"/>
          </a:xfrm>
        </p:grpSpPr>
        <p:sp>
          <p:nvSpPr>
            <p:cNvPr id="31" name="Rectangle 30"/>
            <p:cNvSpPr/>
            <p:nvPr/>
          </p:nvSpPr>
          <p:spPr>
            <a:xfrm>
              <a:off x="4518837" y="5752326"/>
              <a:ext cx="3753293" cy="11295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05916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Auth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11700" y="5898524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Tracing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930311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 Balancing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805916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Registry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22805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90882" y="32031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4" idx="3"/>
            <a:endCxn id="8" idx="1"/>
          </p:cNvCxnSpPr>
          <p:nvPr/>
        </p:nvCxnSpPr>
        <p:spPr>
          <a:xfrm>
            <a:off x="1756157" y="3496811"/>
            <a:ext cx="841746" cy="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282" y="33555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3" idx="3"/>
            <a:endCxn id="4" idx="1"/>
          </p:cNvCxnSpPr>
          <p:nvPr/>
        </p:nvCxnSpPr>
        <p:spPr>
          <a:xfrm flipV="1">
            <a:off x="3559260" y="2407975"/>
            <a:ext cx="1889934" cy="866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89406" y="3161840"/>
            <a:ext cx="669854" cy="219542"/>
            <a:chOff x="3703676" y="2990699"/>
            <a:chExt cx="669854" cy="307024"/>
          </a:xfrm>
        </p:grpSpPr>
        <p:sp>
          <p:nvSpPr>
            <p:cNvPr id="61" name="Round Single Corner Rectangle 60"/>
            <p:cNvSpPr/>
            <p:nvPr/>
          </p:nvSpPr>
          <p:spPr>
            <a:xfrm>
              <a:off x="3703676" y="2996797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 Single Corner Rectangle 61"/>
            <p:cNvSpPr/>
            <p:nvPr/>
          </p:nvSpPr>
          <p:spPr>
            <a:xfrm>
              <a:off x="3942020" y="2990699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ingle Corner Rectangle 62"/>
            <p:cNvSpPr/>
            <p:nvPr/>
          </p:nvSpPr>
          <p:spPr>
            <a:xfrm>
              <a:off x="4184795" y="2998041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Elbow Connector 66"/>
          <p:cNvCxnSpPr>
            <a:stCxn id="62" idx="0"/>
            <a:endCxn id="7" idx="0"/>
          </p:cNvCxnSpPr>
          <p:nvPr/>
        </p:nvCxnSpPr>
        <p:spPr>
          <a:xfrm rot="5400000" flipH="1" flipV="1">
            <a:off x="5491870" y="392206"/>
            <a:ext cx="499882" cy="5039386"/>
          </a:xfrm>
          <a:prstGeom prst="bentConnector3">
            <a:avLst>
              <a:gd name="adj1" fmla="val 322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861707" y="2407975"/>
            <a:ext cx="1887267" cy="2774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of Records Tier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62674" y="5102933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API Tier</a:t>
            </a:r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8343765" y="1760005"/>
            <a:ext cx="170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Microservices Tier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71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and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052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APIs and </a:t>
            </a:r>
            <a:r>
              <a:rPr lang="en-US" dirty="0"/>
              <a:t>M</a:t>
            </a:r>
            <a:r>
              <a:rPr lang="en-US" dirty="0" smtClean="0"/>
              <a:t>icroservices are Yin/Yang of modern web applications</a:t>
            </a:r>
          </a:p>
          <a:p>
            <a:r>
              <a:rPr lang="en-US" dirty="0" smtClean="0"/>
              <a:t>APIs should be created as composition of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APIs </a:t>
            </a:r>
            <a:r>
              <a:rPr lang="en-US" dirty="0" smtClean="0">
                <a:sym typeface="Wingdings"/>
              </a:rPr>
              <a:t>-&gt; </a:t>
            </a:r>
            <a:r>
              <a:rPr lang="en-US" dirty="0" smtClean="0"/>
              <a:t>REST/HTTP/JSON</a:t>
            </a:r>
          </a:p>
          <a:p>
            <a:r>
              <a:rPr lang="en-US" dirty="0" smtClean="0"/>
              <a:t>Microservices -&gt; REST|RPC/TCP|HTTP2/</a:t>
            </a:r>
            <a:r>
              <a:rPr lang="en-US" dirty="0" err="1" smtClean="0"/>
              <a:t>Binary|JSON</a:t>
            </a:r>
            <a:endParaRPr lang="en-US" dirty="0">
              <a:hlinkClick r:id="rId2"/>
            </a:endParaRPr>
          </a:p>
          <a:p>
            <a:r>
              <a:rPr lang="en-US" dirty="0" smtClean="0"/>
              <a:t>Reference architectures</a:t>
            </a:r>
          </a:p>
          <a:p>
            <a:pPr lvl="1"/>
            <a:r>
              <a:rPr lang="en-US" dirty="0" smtClean="0"/>
              <a:t>Netflix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techblog.netflix.com/2016/08/engineering-trade-offs-and-netflix-api.html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Uber</a:t>
            </a:r>
          </a:p>
          <a:p>
            <a:pPr lvl="2"/>
            <a:r>
              <a:rPr lang="en-US" dirty="0">
                <a:hlinkClick r:id="rId3"/>
              </a:rPr>
              <a:t>https://eng.uber.com/tech-stack-part-one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://eng.uber.com/soa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5"/>
              </a:rPr>
              <a:t>https://eng.uber.com/building-tincup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32329" y="1959843"/>
            <a:ext cx="4724976" cy="2041451"/>
            <a:chOff x="3657502" y="2502269"/>
            <a:chExt cx="4724976" cy="2041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775" y="2502269"/>
              <a:ext cx="2041451" cy="20414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36113" y="3599769"/>
              <a:ext cx="2646365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Microservices</a:t>
              </a:r>
            </a:p>
            <a:p>
              <a:r>
                <a:rPr lang="en-US" sz="1600" dirty="0" smtClean="0"/>
                <a:t>(autonomous </a:t>
              </a:r>
              <a:r>
                <a:rPr lang="en-US" sz="1600" dirty="0"/>
                <a:t>building </a:t>
              </a:r>
              <a:r>
                <a:rPr lang="en-US" sz="1600" dirty="0" smtClean="0"/>
                <a:t>blocks)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502" y="2953438"/>
              <a:ext cx="1283621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APIs</a:t>
              </a:r>
            </a:p>
            <a:p>
              <a:r>
                <a:rPr lang="en-US" sz="1600" dirty="0" smtClean="0"/>
                <a:t>(public faces)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48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 for RPC between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 across languages and platforms</a:t>
            </a:r>
          </a:p>
          <a:p>
            <a:r>
              <a:rPr lang="en-US" dirty="0" smtClean="0"/>
              <a:t>Simple </a:t>
            </a:r>
            <a:r>
              <a:rPr lang="en-US" dirty="0"/>
              <a:t>s</a:t>
            </a:r>
            <a:r>
              <a:rPr lang="en-US" dirty="0" smtClean="0"/>
              <a:t>ervice/message definition (IDL)</a:t>
            </a:r>
          </a:p>
          <a:p>
            <a:r>
              <a:rPr lang="en-US" dirty="0" smtClean="0"/>
              <a:t>Start </a:t>
            </a:r>
            <a:r>
              <a:rPr lang="en-US" dirty="0"/>
              <a:t>quickly and scale</a:t>
            </a:r>
          </a:p>
          <a:p>
            <a:r>
              <a:rPr lang="en-US" dirty="0" smtClean="0"/>
              <a:t>High performance/streaming</a:t>
            </a:r>
          </a:p>
          <a:p>
            <a:r>
              <a:rPr lang="en-US" dirty="0"/>
              <a:t>I</a:t>
            </a:r>
            <a:r>
              <a:rPr lang="en-US" dirty="0" smtClean="0"/>
              <a:t>ntegrated auth</a:t>
            </a:r>
          </a:p>
          <a:p>
            <a:r>
              <a:rPr lang="en-US" dirty="0" smtClean="0"/>
              <a:t>Service registry/discovery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Timeout/Retries/Rate Limiting/Circuit </a:t>
            </a:r>
            <a:r>
              <a:rPr lang="en-US" dirty="0"/>
              <a:t>Breaking</a:t>
            </a:r>
            <a:endParaRPr lang="en-US" dirty="0" smtClean="0"/>
          </a:p>
          <a:p>
            <a:r>
              <a:rPr lang="en-US" dirty="0" smtClean="0"/>
              <a:t>Distributed Tracing/Monitoring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gRPC</a:t>
            </a:r>
          </a:p>
          <a:p>
            <a:pPr lvl="1"/>
            <a:r>
              <a:rPr lang="en-US" dirty="0" smtClean="0">
                <a:hlinkClick r:id="rId2"/>
              </a:rPr>
              <a:t>http://www.grpc.io/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http://www.grpc.io/about/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http://www.grpc.io/blog/principles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Uber stack</a:t>
            </a:r>
          </a:p>
          <a:p>
            <a:pPr lvl="1"/>
            <a:r>
              <a:rPr lang="en-US" dirty="0" smtClean="0">
                <a:hlinkClick r:id="rId5"/>
              </a:rPr>
              <a:t>https://eng.uber.com/tech-stack-part-one/</a:t>
            </a:r>
          </a:p>
          <a:p>
            <a:pPr lvl="1"/>
            <a:r>
              <a:rPr lang="en-US" dirty="0" smtClean="0">
                <a:hlinkClick r:id="rId5"/>
              </a:rPr>
              <a:t>http://uber.github.io/hyperbahn/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http://uber.github.io/tchannel/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</a:t>
            </a:r>
            <a:r>
              <a:rPr lang="en-US" dirty="0" err="1" smtClean="0"/>
              <a:t>microservices</a:t>
            </a:r>
            <a:r>
              <a:rPr lang="en-US" dirty="0" smtClean="0"/>
              <a:t> speak </a:t>
            </a:r>
            <a:r>
              <a:rPr lang="en-US" dirty="0"/>
              <a:t>g</a:t>
            </a:r>
            <a:r>
              <a:rPr lang="en-US" dirty="0" smtClean="0"/>
              <a:t>RPC and APIs use REST.</a:t>
            </a:r>
          </a:p>
          <a:p>
            <a:r>
              <a:rPr lang="en-US" dirty="0" smtClean="0"/>
              <a:t>As a LoopBack user</a:t>
            </a:r>
            <a:endParaRPr lang="en-US" dirty="0"/>
          </a:p>
          <a:p>
            <a:pPr lvl="1"/>
            <a:r>
              <a:rPr lang="en-US" dirty="0" smtClean="0"/>
              <a:t>I should be able to connect to other </a:t>
            </a:r>
            <a:r>
              <a:rPr lang="en-US" dirty="0" err="1" smtClean="0"/>
              <a:t>microservices</a:t>
            </a:r>
            <a:r>
              <a:rPr lang="en-US" dirty="0" smtClean="0"/>
              <a:t>, regardless of the programming language</a:t>
            </a:r>
          </a:p>
          <a:p>
            <a:pPr lvl="1"/>
            <a:r>
              <a:rPr lang="en-US" dirty="0" smtClean="0"/>
              <a:t>I should be able to expose LoopBack models as a microservice so that other </a:t>
            </a:r>
            <a:r>
              <a:rPr lang="en-US" dirty="0" err="1" smtClean="0"/>
              <a:t>microservices</a:t>
            </a:r>
            <a:r>
              <a:rPr lang="en-US" dirty="0" smtClean="0"/>
              <a:t> can interact with LoopBack apps</a:t>
            </a:r>
          </a:p>
          <a:p>
            <a:r>
              <a:rPr lang="en-US" dirty="0" smtClean="0"/>
              <a:t>As an API Gateway user</a:t>
            </a:r>
          </a:p>
          <a:p>
            <a:pPr lvl="1"/>
            <a:r>
              <a:rPr lang="en-US" dirty="0" smtClean="0"/>
              <a:t>I should be able to invoke a microservice to enforce a policy</a:t>
            </a:r>
          </a:p>
          <a:p>
            <a:pPr lvl="1"/>
            <a:r>
              <a:rPr lang="en-US" dirty="0" smtClean="0"/>
              <a:t>I should be able to import a microservice as a public REST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API design using Swagger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gPRC</a:t>
            </a:r>
            <a:r>
              <a:rPr lang="en-US" dirty="0" smtClean="0"/>
              <a:t> service/message definition from Swagger</a:t>
            </a:r>
          </a:p>
          <a:p>
            <a:r>
              <a:rPr lang="en-US" dirty="0" smtClean="0"/>
              <a:t>Generate stubs for Java/Swift/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Implement API logic in Java/Swift</a:t>
            </a:r>
          </a:p>
          <a:p>
            <a:endParaRPr lang="is-IS" dirty="0"/>
          </a:p>
          <a:p>
            <a:r>
              <a:rPr lang="is-IS" dirty="0" smtClean="0"/>
              <a:t>Consume microservices using gRPC (loopback-connector-grpc)</a:t>
            </a:r>
          </a:p>
          <a:p>
            <a:r>
              <a:rPr lang="is-IS" dirty="0" smtClean="0"/>
              <a:t>Expose LoopBack remote methods over gRPC (strong-remoting-grpc)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gRPC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9" y="2636874"/>
            <a:ext cx="1616148" cy="2115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LoopBack Models + Remote Methods</a:t>
            </a:r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8" name="Chevron 7"/>
          <p:cNvSpPr/>
          <p:nvPr/>
        </p:nvSpPr>
        <p:spPr>
          <a:xfrm>
            <a:off x="4529470" y="2860158"/>
            <a:ext cx="104552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04552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>
            <a:off x="6464592" y="4024199"/>
            <a:ext cx="127767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429959" y="2860157"/>
            <a:ext cx="131230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86800" y="2317898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8683247" y="37584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8835647" y="39108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8988047" y="40632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 </a:t>
            </a:r>
            <a:r>
              <a:rPr lang="en-US" sz="1200" dirty="0" err="1" smtClean="0"/>
              <a:t>microservices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839200" y="2470298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cxnSp>
        <p:nvCxnSpPr>
          <p:cNvPr id="31" name="Elbow Connector 30"/>
          <p:cNvCxnSpPr>
            <a:stCxn id="24" idx="3"/>
            <a:endCxn id="25" idx="1"/>
          </p:cNvCxnSpPr>
          <p:nvPr/>
        </p:nvCxnSpPr>
        <p:spPr>
          <a:xfrm flipV="1">
            <a:off x="7742264" y="2724593"/>
            <a:ext cx="944536" cy="40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7742264" y="4165192"/>
            <a:ext cx="940983" cy="1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5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as the primary </a:t>
            </a:r>
            <a:r>
              <a:rPr lang="en-US" dirty="0" smtClean="0"/>
              <a:t>E2E API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extension points with IDL</a:t>
            </a:r>
          </a:p>
          <a:p>
            <a:r>
              <a:rPr lang="en-US" dirty="0" smtClean="0"/>
              <a:t>Allow extensions to be implemented using other languages/platforms</a:t>
            </a:r>
          </a:p>
          <a:p>
            <a:r>
              <a:rPr lang="en-US" dirty="0" smtClean="0"/>
              <a:t>Use modern RPC to communicate between Node and other runtimes</a:t>
            </a:r>
          </a:p>
          <a:p>
            <a:r>
              <a:rPr lang="en-US" dirty="0" smtClean="0"/>
              <a:t>Possible extensions:</a:t>
            </a:r>
          </a:p>
          <a:p>
            <a:pPr lvl="1"/>
            <a:r>
              <a:rPr lang="en-US" dirty="0" smtClean="0"/>
              <a:t>Policies to enforce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API implementations</a:t>
            </a:r>
          </a:p>
          <a:p>
            <a:pPr lvl="1"/>
            <a:r>
              <a:rPr lang="en-US" dirty="0" smtClean="0"/>
              <a:t>Connectivity to backend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593</Words>
  <Application>Microsoft Macintosh PowerPoint</Application>
  <PresentationFormat>Widescreen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Wingdings</vt:lpstr>
      <vt:lpstr>Arial</vt:lpstr>
      <vt:lpstr>Office Theme</vt:lpstr>
      <vt:lpstr>Polyglot Microservices/APIs with modern RPCs</vt:lpstr>
      <vt:lpstr>Scenario (APIs &amp; Microservices)</vt:lpstr>
      <vt:lpstr>APIs and Microservices</vt:lpstr>
      <vt:lpstr>Key requirements for RPC between microservices</vt:lpstr>
      <vt:lpstr>Reference frameworks</vt:lpstr>
      <vt:lpstr>User experience</vt:lpstr>
      <vt:lpstr>Possible paths</vt:lpstr>
      <vt:lpstr>REST + gRPC</vt:lpstr>
      <vt:lpstr>Node.js as the primary E2E API solution</vt:lpstr>
      <vt:lpstr>e2e API runtime</vt:lpstr>
      <vt:lpstr>PoC Demo</vt:lpstr>
      <vt:lpstr>PoC and beyond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MicroServices with modern RPCs</dc:title>
  <dc:creator>Raymond Feng</dc:creator>
  <cp:lastModifiedBy>Raymond Feng</cp:lastModifiedBy>
  <cp:revision>64</cp:revision>
  <dcterms:created xsi:type="dcterms:W3CDTF">2016-08-24T17:06:07Z</dcterms:created>
  <dcterms:modified xsi:type="dcterms:W3CDTF">2016-09-15T22:20:18Z</dcterms:modified>
</cp:coreProperties>
</file>