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4" r:id="rId9"/>
    <p:sldId id="261" r:id="rId10"/>
    <p:sldId id="263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5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2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3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6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3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2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1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2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2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0C50-6FBB-2247-BEF7-451AA7AB940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8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trongloop/loopback-example-polyglo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introduction-to-microservices/" TargetMode="External"/><Relationship Id="rId4" Type="http://schemas.openxmlformats.org/officeDocument/2006/relationships/hyperlink" Target="http://zipkin.io/" TargetMode="External"/><Relationship Id="rId5" Type="http://schemas.openxmlformats.org/officeDocument/2006/relationships/hyperlink" Target="http://opentracing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reos.com/blog/gRPC-protobufs-swagge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chblog.netflix.com/2016/08/engineering-trade-offs-and-netflix-api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pc.io/about/" TargetMode="External"/><Relationship Id="rId4" Type="http://schemas.openxmlformats.org/officeDocument/2006/relationships/hyperlink" Target="http://www.grpc.io/blog/principles" TargetMode="External"/><Relationship Id="rId5" Type="http://schemas.openxmlformats.org/officeDocument/2006/relationships/hyperlink" Target="http://uber.github.io/hyperbahn/" TargetMode="External"/><Relationship Id="rId6" Type="http://schemas.openxmlformats.org/officeDocument/2006/relationships/hyperlink" Target="http://uber.github.io/tchanne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rpc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Polyglot </a:t>
            </a:r>
            <a:r>
              <a:rPr lang="en-US" dirty="0" smtClean="0"/>
              <a:t>MicroServices/APIs </a:t>
            </a:r>
            <a:r>
              <a:rPr lang="en-US" dirty="0" smtClean="0"/>
              <a:t>with modern RPCs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Raymond </a:t>
            </a:r>
            <a:r>
              <a:rPr lang="en-US" dirty="0" smtClean="0"/>
              <a:t>Feng</a:t>
            </a:r>
          </a:p>
          <a:p>
            <a:r>
              <a:rPr lang="en-US" dirty="0" err="1" smtClean="0"/>
              <a:t>PoC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github.com/strongloop/loopback-example-polyglot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API runtime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62577" y="178627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Java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125548" y="3165845"/>
            <a:ext cx="2402303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LoopBack</a:t>
            </a:r>
          </a:p>
          <a:p>
            <a:pPr algn="ctr"/>
            <a:r>
              <a:rPr lang="en-US" sz="1200" dirty="0" smtClean="0"/>
              <a:t>middleware + remoting + model + datasource/connector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565606" y="4557192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Swift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8426306" y="2333930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Go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24607" y="3258404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Gateway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463518" y="337052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Python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8463518" y="447642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C/C++</a:t>
            </a:r>
            <a:endParaRPr lang="en-US" sz="1200" dirty="0"/>
          </a:p>
        </p:txBody>
      </p:sp>
      <p:cxnSp>
        <p:nvCxnSpPr>
          <p:cNvPr id="14" name="Elbow Connector 13"/>
          <p:cNvCxnSpPr>
            <a:stCxn id="4" idx="3"/>
            <a:endCxn id="13" idx="3"/>
          </p:cNvCxnSpPr>
          <p:nvPr/>
        </p:nvCxnSpPr>
        <p:spPr>
          <a:xfrm>
            <a:off x="7527852" y="2206257"/>
            <a:ext cx="2200941" cy="2690150"/>
          </a:xfrm>
          <a:prstGeom prst="bentConnector3">
            <a:avLst>
              <a:gd name="adj1" fmla="val 110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</p:cNvCxnSpPr>
          <p:nvPr/>
        </p:nvCxnSpPr>
        <p:spPr>
          <a:xfrm>
            <a:off x="7527851" y="3585831"/>
            <a:ext cx="935667" cy="204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53329" y="360576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20" name="Elbow Connector 19"/>
          <p:cNvCxnSpPr>
            <a:stCxn id="19" idx="3"/>
            <a:endCxn id="8" idx="1"/>
          </p:cNvCxnSpPr>
          <p:nvPr/>
        </p:nvCxnSpPr>
        <p:spPr>
          <a:xfrm flipV="1">
            <a:off x="1818604" y="3678390"/>
            <a:ext cx="1106003" cy="347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7777" y="3401391"/>
            <a:ext cx="486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REST</a:t>
            </a:r>
            <a:endParaRPr lang="en-US" sz="1200"/>
          </a:p>
        </p:txBody>
      </p:sp>
      <p:sp>
        <p:nvSpPr>
          <p:cNvPr id="24" name="Rectangle 23"/>
          <p:cNvSpPr/>
          <p:nvPr/>
        </p:nvSpPr>
        <p:spPr>
          <a:xfrm>
            <a:off x="3253562" y="5752326"/>
            <a:ext cx="6220046" cy="712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540641" y="5911815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Auth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4646425" y="5898524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Tracing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5816004" y="5911815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Load Balancing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7017478" y="5898524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Registry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8218952" y="5911815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s-IS" sz="1400" dirty="0" smtClean="0"/>
              <a:t>…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540642" y="3598292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644810" y="193183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955659" y="4280193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cxnSp>
        <p:nvCxnSpPr>
          <p:cNvPr id="33" name="Elbow Connector 32"/>
          <p:cNvCxnSpPr>
            <a:stCxn id="6" idx="0"/>
          </p:cNvCxnSpPr>
          <p:nvPr/>
        </p:nvCxnSpPr>
        <p:spPr>
          <a:xfrm rot="16200000" flipV="1">
            <a:off x="6774912" y="4133860"/>
            <a:ext cx="551376" cy="2952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81846" y="1931835"/>
            <a:ext cx="85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REST/gRPC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189881" y="3385555"/>
            <a:ext cx="486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REST</a:t>
            </a:r>
            <a:endParaRPr lang="en-US" sz="1200"/>
          </a:p>
        </p:txBody>
      </p:sp>
      <p:sp>
        <p:nvSpPr>
          <p:cNvPr id="114" name="Rounded Rectangle 113"/>
          <p:cNvSpPr/>
          <p:nvPr/>
        </p:nvSpPr>
        <p:spPr>
          <a:xfrm>
            <a:off x="705729" y="375816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194" name="Elbow Connector 193"/>
          <p:cNvCxnSpPr>
            <a:stCxn id="8" idx="0"/>
            <a:endCxn id="4" idx="1"/>
          </p:cNvCxnSpPr>
          <p:nvPr/>
        </p:nvCxnSpPr>
        <p:spPr>
          <a:xfrm rot="5400000" flipH="1" flipV="1">
            <a:off x="4383838" y="1379665"/>
            <a:ext cx="1052147" cy="2705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8" idx="3"/>
            <a:endCxn id="5" idx="1"/>
          </p:cNvCxnSpPr>
          <p:nvPr/>
        </p:nvCxnSpPr>
        <p:spPr>
          <a:xfrm flipV="1">
            <a:off x="4189882" y="3585831"/>
            <a:ext cx="935666" cy="92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5" idx="2"/>
            <a:endCxn id="6" idx="1"/>
          </p:cNvCxnSpPr>
          <p:nvPr/>
        </p:nvCxnSpPr>
        <p:spPr>
          <a:xfrm rot="16200000" flipH="1">
            <a:off x="5960473" y="4372044"/>
            <a:ext cx="971361" cy="238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>
            <a:stCxn id="4" idx="2"/>
            <a:endCxn id="5" idx="0"/>
          </p:cNvCxnSpPr>
          <p:nvPr/>
        </p:nvCxnSpPr>
        <p:spPr>
          <a:xfrm rot="5400000">
            <a:off x="6341157" y="2611787"/>
            <a:ext cx="539602" cy="568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6879265" y="267724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cxnSp>
        <p:nvCxnSpPr>
          <p:cNvPr id="34" name="Elbow Connector 33"/>
          <p:cNvCxnSpPr>
            <a:stCxn id="4" idx="0"/>
            <a:endCxn id="7" idx="0"/>
          </p:cNvCxnSpPr>
          <p:nvPr/>
        </p:nvCxnSpPr>
        <p:spPr>
          <a:xfrm rot="16200000" flipH="1">
            <a:off x="7703249" y="978236"/>
            <a:ext cx="547659" cy="2163729"/>
          </a:xfrm>
          <a:prstGeom prst="bentConnector3">
            <a:avLst>
              <a:gd name="adj1" fmla="val -41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36509" y="1251486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8552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PoC</a:t>
            </a:r>
            <a:r>
              <a:rPr lang="en-US" dirty="0" smtClean="0"/>
              <a:t> and beyond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have implemented the prototype</a:t>
            </a:r>
          </a:p>
          <a:p>
            <a:pPr lvl="1"/>
            <a:r>
              <a:rPr lang="en-US" dirty="0" smtClean="0"/>
              <a:t>Generate Swagger from gRPC service definition (proto) – map gRPC to REST</a:t>
            </a:r>
          </a:p>
          <a:p>
            <a:pPr lvl="1"/>
            <a:r>
              <a:rPr lang="en-US" dirty="0" smtClean="0"/>
              <a:t>Generate gRPC service definition (proto) from Swagger – map REST to gRPC</a:t>
            </a:r>
          </a:p>
          <a:p>
            <a:pPr lvl="1"/>
            <a:r>
              <a:rPr lang="en-US" dirty="0" smtClean="0"/>
              <a:t>loopback-connector-</a:t>
            </a:r>
            <a:r>
              <a:rPr lang="en-US" dirty="0" err="1" smtClean="0"/>
              <a:t>grpc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bility to expose LoopBack models over gRPC</a:t>
            </a:r>
          </a:p>
          <a:p>
            <a:r>
              <a:rPr lang="en-US" dirty="0" smtClean="0"/>
              <a:t>What’s next</a:t>
            </a:r>
          </a:p>
          <a:p>
            <a:pPr lvl="1"/>
            <a:r>
              <a:rPr lang="en-US" dirty="0" smtClean="0"/>
              <a:t>Agree on the RPC framework for microservices</a:t>
            </a:r>
          </a:p>
          <a:p>
            <a:pPr lvl="1"/>
            <a:r>
              <a:rPr lang="en-US" dirty="0" smtClean="0"/>
              <a:t>Implement Node/Java/Swift bindings</a:t>
            </a:r>
          </a:p>
          <a:p>
            <a:pPr lvl="1"/>
            <a:r>
              <a:rPr lang="en-US" dirty="0" smtClean="0"/>
              <a:t>Build non-functional features such as distributed tracing and circuit breaking</a:t>
            </a:r>
          </a:p>
          <a:p>
            <a:pPr lvl="1"/>
            <a:r>
              <a:rPr lang="en-US" dirty="0" smtClean="0"/>
              <a:t>Fully implement a sample scenario consisting of polyglot microservices</a:t>
            </a:r>
          </a:p>
          <a:p>
            <a:pPr lvl="1"/>
            <a:r>
              <a:rPr lang="en-US" dirty="0" smtClean="0"/>
              <a:t>Deploy the sample scenario with platform foundation team’s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PoC</a:t>
            </a:r>
            <a:endParaRPr lang="en-US" dirty="0" smtClean="0"/>
          </a:p>
          <a:p>
            <a:pPr lvl="1"/>
            <a:r>
              <a:rPr lang="en-US" dirty="0" smtClean="0"/>
              <a:t>Explore integration with </a:t>
            </a:r>
            <a:r>
              <a:rPr lang="en-US" dirty="0" err="1" smtClean="0"/>
              <a:t>serverless</a:t>
            </a:r>
            <a:r>
              <a:rPr lang="en-US" dirty="0" smtClean="0"/>
              <a:t> services such as Whisk</a:t>
            </a:r>
          </a:p>
          <a:p>
            <a:pPr lvl="1"/>
            <a:r>
              <a:rPr lang="en-US" dirty="0" smtClean="0"/>
              <a:t>Explore pub/sub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7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coreos.com/blog/gRPC-protobufs-swagger.html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https://www.nginx.com/blog/introduction-to-microservices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http://zipkin.io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http://opentracing.io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7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1844746" y="2058188"/>
            <a:ext cx="4657060" cy="35451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602819" y="1690688"/>
            <a:ext cx="4657060" cy="49759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(APIs &amp; Microservices)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67893" y="2071010"/>
            <a:ext cx="1265275" cy="6739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Java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262576" y="3306839"/>
            <a:ext cx="1265275" cy="6833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267893" y="4518753"/>
            <a:ext cx="1265275" cy="6635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Swift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8447565" y="2661958"/>
            <a:ext cx="1265275" cy="6574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Go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416602" y="307818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Gateway</a:t>
            </a:r>
            <a:endParaRPr lang="en-US" sz="1200" dirty="0"/>
          </a:p>
        </p:txBody>
      </p:sp>
      <p:cxnSp>
        <p:nvCxnSpPr>
          <p:cNvPr id="12" name="Elbow Connector 11"/>
          <p:cNvCxnSpPr>
            <a:stCxn id="63" idx="3"/>
            <a:endCxn id="5" idx="1"/>
          </p:cNvCxnSpPr>
          <p:nvPr/>
        </p:nvCxnSpPr>
        <p:spPr>
          <a:xfrm>
            <a:off x="4377959" y="3274236"/>
            <a:ext cx="1884617" cy="3742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463518" y="3496811"/>
            <a:ext cx="1265275" cy="6319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Python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8463518" y="4354716"/>
            <a:ext cx="1265275" cy="6953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C/C++</a:t>
            </a:r>
            <a:endParaRPr lang="en-US" sz="1200" dirty="0"/>
          </a:p>
        </p:txBody>
      </p:sp>
      <p:cxnSp>
        <p:nvCxnSpPr>
          <p:cNvPr id="25" name="Elbow Connector 24"/>
          <p:cNvCxnSpPr>
            <a:stCxn id="4" idx="3"/>
            <a:endCxn id="21" idx="3"/>
          </p:cNvCxnSpPr>
          <p:nvPr/>
        </p:nvCxnSpPr>
        <p:spPr>
          <a:xfrm>
            <a:off x="7533168" y="2407975"/>
            <a:ext cx="2195625" cy="2294421"/>
          </a:xfrm>
          <a:prstGeom prst="bentConnector3">
            <a:avLst>
              <a:gd name="adj1" fmla="val 1104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3"/>
            <a:endCxn id="7" idx="1"/>
          </p:cNvCxnSpPr>
          <p:nvPr/>
        </p:nvCxnSpPr>
        <p:spPr>
          <a:xfrm flipV="1">
            <a:off x="7527851" y="2990699"/>
            <a:ext cx="919714" cy="6577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6" idx="1"/>
          </p:cNvCxnSpPr>
          <p:nvPr/>
        </p:nvCxnSpPr>
        <p:spPr>
          <a:xfrm rot="5400000">
            <a:off x="6151358" y="4106685"/>
            <a:ext cx="860392" cy="627321"/>
          </a:xfrm>
          <a:prstGeom prst="bentConnector4">
            <a:avLst>
              <a:gd name="adj1" fmla="val 30719"/>
              <a:gd name="adj2" fmla="val 136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3"/>
            <a:endCxn id="20" idx="1"/>
          </p:cNvCxnSpPr>
          <p:nvPr/>
        </p:nvCxnSpPr>
        <p:spPr>
          <a:xfrm>
            <a:off x="7527851" y="3648494"/>
            <a:ext cx="935667" cy="164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5" idx="0"/>
            <a:endCxn id="4" idx="2"/>
          </p:cNvCxnSpPr>
          <p:nvPr/>
        </p:nvCxnSpPr>
        <p:spPr>
          <a:xfrm rot="5400000" flipH="1" flipV="1">
            <a:off x="6616923" y="3023232"/>
            <a:ext cx="561899" cy="5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054702" y="5363506"/>
            <a:ext cx="3753293" cy="1129598"/>
            <a:chOff x="4518837" y="5752326"/>
            <a:chExt cx="3753293" cy="1129598"/>
          </a:xfrm>
        </p:grpSpPr>
        <p:sp>
          <p:nvSpPr>
            <p:cNvPr id="31" name="Rectangle 30"/>
            <p:cNvSpPr/>
            <p:nvPr/>
          </p:nvSpPr>
          <p:spPr>
            <a:xfrm>
              <a:off x="4518837" y="5752326"/>
              <a:ext cx="3753293" cy="11295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805916" y="5911815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Auth</a:t>
              </a:r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911700" y="5898524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Tracing</a:t>
              </a:r>
              <a:endParaRPr lang="en-US" sz="12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930311" y="6410271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Load Balancing</a:t>
              </a:r>
              <a:endParaRPr 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805916" y="6410271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Registry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022805" y="5911815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s-IS" sz="1200" dirty="0" smtClean="0"/>
                <a:t>…</a:t>
              </a:r>
              <a:endParaRPr lang="en-US" sz="1200" dirty="0"/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309581" y="3203114"/>
            <a:ext cx="1265275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44" idx="3"/>
            <a:endCxn id="8" idx="1"/>
          </p:cNvCxnSpPr>
          <p:nvPr/>
        </p:nvCxnSpPr>
        <p:spPr>
          <a:xfrm>
            <a:off x="2574856" y="3496811"/>
            <a:ext cx="841746" cy="1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461981" y="3355514"/>
            <a:ext cx="1265275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63" idx="3"/>
            <a:endCxn id="4" idx="1"/>
          </p:cNvCxnSpPr>
          <p:nvPr/>
        </p:nvCxnSpPr>
        <p:spPr>
          <a:xfrm flipV="1">
            <a:off x="4377959" y="2407975"/>
            <a:ext cx="1889934" cy="8662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3708105" y="3161840"/>
            <a:ext cx="669854" cy="219542"/>
            <a:chOff x="3703676" y="2990699"/>
            <a:chExt cx="669854" cy="307024"/>
          </a:xfrm>
        </p:grpSpPr>
        <p:sp>
          <p:nvSpPr>
            <p:cNvPr id="61" name="Round Single Corner Rectangle 60"/>
            <p:cNvSpPr/>
            <p:nvPr/>
          </p:nvSpPr>
          <p:spPr>
            <a:xfrm>
              <a:off x="3703676" y="2996797"/>
              <a:ext cx="188735" cy="299682"/>
            </a:xfrm>
            <a:prstGeom prst="round1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 Single Corner Rectangle 61"/>
            <p:cNvSpPr/>
            <p:nvPr/>
          </p:nvSpPr>
          <p:spPr>
            <a:xfrm>
              <a:off x="3942020" y="2990699"/>
              <a:ext cx="188735" cy="299682"/>
            </a:xfrm>
            <a:prstGeom prst="round1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 Single Corner Rectangle 62"/>
            <p:cNvSpPr/>
            <p:nvPr/>
          </p:nvSpPr>
          <p:spPr>
            <a:xfrm>
              <a:off x="4184795" y="2998041"/>
              <a:ext cx="188735" cy="299682"/>
            </a:xfrm>
            <a:prstGeom prst="round1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Elbow Connector 66"/>
          <p:cNvCxnSpPr>
            <a:stCxn id="62" idx="0"/>
            <a:endCxn id="7" idx="0"/>
          </p:cNvCxnSpPr>
          <p:nvPr/>
        </p:nvCxnSpPr>
        <p:spPr>
          <a:xfrm rot="5400000" flipH="1" flipV="1">
            <a:off x="6310569" y="392206"/>
            <a:ext cx="499882" cy="5039386"/>
          </a:xfrm>
          <a:prstGeom prst="bentConnector3">
            <a:avLst>
              <a:gd name="adj1" fmla="val 322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14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vs </a:t>
            </a:r>
            <a:r>
              <a:rPr lang="en-US" dirty="0"/>
              <a:t>m</a:t>
            </a:r>
            <a:r>
              <a:rPr lang="en-US" dirty="0" smtClean="0"/>
              <a:t>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APIs and </a:t>
            </a:r>
            <a:r>
              <a:rPr lang="en-US" dirty="0"/>
              <a:t>m</a:t>
            </a:r>
            <a:r>
              <a:rPr lang="en-US" dirty="0" smtClean="0"/>
              <a:t>icroservices are friends</a:t>
            </a:r>
          </a:p>
          <a:p>
            <a:r>
              <a:rPr lang="en-US" dirty="0" smtClean="0"/>
              <a:t>APIs are the faces/facades/orchestrations of microservices</a:t>
            </a:r>
          </a:p>
          <a:p>
            <a:r>
              <a:rPr lang="en-US" dirty="0" smtClean="0"/>
              <a:t>Microservices are representation/delegation of system of records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techblog.netflix.com/2016/08/engineering-trade-offs-and-netflix-api.html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8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smtClean="0"/>
              <a:t>features/requirements for RPC between 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Works across languages and platforms</a:t>
            </a:r>
          </a:p>
          <a:p>
            <a:r>
              <a:rPr lang="en-US" dirty="0" smtClean="0"/>
              <a:t>Simple </a:t>
            </a:r>
            <a:r>
              <a:rPr lang="en-US" dirty="0"/>
              <a:t>s</a:t>
            </a:r>
            <a:r>
              <a:rPr lang="en-US" dirty="0" smtClean="0"/>
              <a:t>ervice/message definition (IDL)</a:t>
            </a:r>
          </a:p>
          <a:p>
            <a:r>
              <a:rPr lang="en-US" dirty="0" smtClean="0"/>
              <a:t>Start </a:t>
            </a:r>
            <a:r>
              <a:rPr lang="en-US" dirty="0"/>
              <a:t>quickly and scale</a:t>
            </a:r>
          </a:p>
          <a:p>
            <a:r>
              <a:rPr lang="en-US" dirty="0" smtClean="0"/>
              <a:t>High performance/streaming</a:t>
            </a:r>
          </a:p>
          <a:p>
            <a:r>
              <a:rPr lang="en-US" dirty="0"/>
              <a:t>I</a:t>
            </a:r>
            <a:r>
              <a:rPr lang="en-US" dirty="0" smtClean="0"/>
              <a:t>ntegrated auth</a:t>
            </a:r>
          </a:p>
          <a:p>
            <a:r>
              <a:rPr lang="en-US" dirty="0" smtClean="0"/>
              <a:t>Service registry/discovery</a:t>
            </a:r>
          </a:p>
          <a:p>
            <a:r>
              <a:rPr lang="en-US" dirty="0" smtClean="0"/>
              <a:t>Load balancing</a:t>
            </a:r>
          </a:p>
          <a:p>
            <a:r>
              <a:rPr lang="en-US" dirty="0" smtClean="0"/>
              <a:t>Timeout/Retries/Rate Limiting/Circuit </a:t>
            </a:r>
            <a:r>
              <a:rPr lang="en-US" dirty="0"/>
              <a:t>Breaking</a:t>
            </a:r>
            <a:endParaRPr lang="en-US" dirty="0" smtClean="0"/>
          </a:p>
          <a:p>
            <a:r>
              <a:rPr lang="en-US" dirty="0" smtClean="0"/>
              <a:t>Distributed Tracing/Monitoring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8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gRPC</a:t>
            </a:r>
          </a:p>
          <a:p>
            <a:pPr lvl="1"/>
            <a:r>
              <a:rPr lang="en-US" dirty="0" smtClean="0">
                <a:hlinkClick r:id="rId2"/>
              </a:rPr>
              <a:t>http://www.grpc.io/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http://www.grpc.io/about/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http://www.grpc.io/blog/principles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Uber stack</a:t>
            </a:r>
          </a:p>
          <a:p>
            <a:pPr lvl="1"/>
            <a:r>
              <a:rPr lang="en-US" dirty="0" smtClean="0">
                <a:hlinkClick r:id="rId5"/>
              </a:rPr>
              <a:t>https://eng.uber.com/tech-stack-part-one/</a:t>
            </a:r>
          </a:p>
          <a:p>
            <a:pPr lvl="1"/>
            <a:r>
              <a:rPr lang="en-US" dirty="0" smtClean="0">
                <a:hlinkClick r:id="rId5"/>
              </a:rPr>
              <a:t>http://uber.github.io/hyperbahn/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http://uber.github.io/tchannel/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2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API design using Swagger</a:t>
            </a:r>
          </a:p>
          <a:p>
            <a:r>
              <a:rPr lang="en-US" dirty="0" smtClean="0"/>
              <a:t>Generate </a:t>
            </a:r>
            <a:r>
              <a:rPr lang="en-US" dirty="0" err="1" smtClean="0"/>
              <a:t>gPRC</a:t>
            </a:r>
            <a:r>
              <a:rPr lang="en-US" dirty="0" smtClean="0"/>
              <a:t> service/message definition from Swagger</a:t>
            </a:r>
          </a:p>
          <a:p>
            <a:r>
              <a:rPr lang="en-US" dirty="0" smtClean="0"/>
              <a:t>Generate stubs for Java/Swift/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Implement API logic in Java/Swift</a:t>
            </a:r>
          </a:p>
          <a:p>
            <a:endParaRPr lang="is-IS" dirty="0"/>
          </a:p>
          <a:p>
            <a:r>
              <a:rPr lang="is-IS" dirty="0" smtClean="0"/>
              <a:t>Consume microservices using gRPC (loopback-connector-grpc)</a:t>
            </a:r>
          </a:p>
          <a:p>
            <a:r>
              <a:rPr lang="is-IS" dirty="0" smtClean="0"/>
              <a:t>Expose LoopBack remote methods over gRPC (strong-remoting-grpc)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assume microservices speak </a:t>
            </a:r>
            <a:r>
              <a:rPr lang="en-US" dirty="0"/>
              <a:t>g</a:t>
            </a:r>
            <a:r>
              <a:rPr lang="en-US" dirty="0" smtClean="0"/>
              <a:t>RPC and APIs use REST.</a:t>
            </a:r>
          </a:p>
          <a:p>
            <a:r>
              <a:rPr lang="en-US" dirty="0" smtClean="0"/>
              <a:t>As a LoopBack user</a:t>
            </a:r>
            <a:endParaRPr lang="en-US" dirty="0"/>
          </a:p>
          <a:p>
            <a:pPr lvl="1"/>
            <a:r>
              <a:rPr lang="en-US" dirty="0" smtClean="0"/>
              <a:t>I should be able to connect to other microservices, regardless of the programming language</a:t>
            </a:r>
          </a:p>
          <a:p>
            <a:pPr lvl="1"/>
            <a:r>
              <a:rPr lang="en-US" dirty="0" smtClean="0"/>
              <a:t>I should be able to expose LoopBack models as a microservice so that other microservices can interact with LoopBack apps</a:t>
            </a:r>
          </a:p>
          <a:p>
            <a:r>
              <a:rPr lang="en-US" dirty="0" smtClean="0"/>
              <a:t>As an API Gateway user</a:t>
            </a:r>
          </a:p>
          <a:p>
            <a:pPr lvl="1"/>
            <a:r>
              <a:rPr lang="en-US" dirty="0" smtClean="0"/>
              <a:t>I should be able to invoke a microservice to enforce a policy</a:t>
            </a:r>
          </a:p>
          <a:p>
            <a:pPr lvl="1"/>
            <a:r>
              <a:rPr lang="en-US" dirty="0" smtClean="0"/>
              <a:t>I should be able to import a microservice as a public REST API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0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+ gRPC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70969" y="2636874"/>
            <a:ext cx="1616148" cy="21158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LoopBack Models + Remote Methods</a:t>
            </a:r>
            <a:endParaRPr lang="en-US" sz="1400" dirty="0"/>
          </a:p>
        </p:txBody>
      </p:sp>
      <p:sp>
        <p:nvSpPr>
          <p:cNvPr id="7" name="Folded Corner 6"/>
          <p:cNvSpPr/>
          <p:nvPr/>
        </p:nvSpPr>
        <p:spPr>
          <a:xfrm>
            <a:off x="2328530" y="2224864"/>
            <a:ext cx="1350335" cy="80807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OAS/Swagger</a:t>
            </a:r>
          </a:p>
          <a:p>
            <a:pPr algn="ctr"/>
            <a:r>
              <a:rPr lang="en-US" sz="1200" dirty="0" smtClean="0"/>
              <a:t>(API, Definition)</a:t>
            </a:r>
            <a:endParaRPr lang="en-US" sz="1200" dirty="0"/>
          </a:p>
        </p:txBody>
      </p:sp>
      <p:sp>
        <p:nvSpPr>
          <p:cNvPr id="8" name="Chevron 7"/>
          <p:cNvSpPr/>
          <p:nvPr/>
        </p:nvSpPr>
        <p:spPr>
          <a:xfrm>
            <a:off x="4529470" y="2860158"/>
            <a:ext cx="1045524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binding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4529469" y="4008362"/>
            <a:ext cx="1045525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binding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2328530" y="4486825"/>
            <a:ext cx="1350335" cy="808075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gRPC/</a:t>
            </a:r>
            <a:r>
              <a:rPr lang="en-US" sz="1200" dirty="0" err="1" smtClean="0"/>
              <a:t>Protobuf</a:t>
            </a:r>
            <a:endParaRPr lang="en-US" sz="1200" dirty="0" smtClean="0"/>
          </a:p>
          <a:p>
            <a:pPr algn="ctr"/>
            <a:r>
              <a:rPr lang="en-US" sz="1200" dirty="0" smtClean="0"/>
              <a:t>(Service/Message)</a:t>
            </a:r>
            <a:endParaRPr lang="en-US" sz="1200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3678865" y="3009012"/>
            <a:ext cx="1088869" cy="159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3"/>
            <a:endCxn id="9" idx="1"/>
          </p:cNvCxnSpPr>
          <p:nvPr/>
        </p:nvCxnSpPr>
        <p:spPr>
          <a:xfrm flipV="1">
            <a:off x="3678865" y="4279493"/>
            <a:ext cx="1088868" cy="6113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0" idx="0"/>
          </p:cNvCxnSpPr>
          <p:nvPr/>
        </p:nvCxnSpPr>
        <p:spPr>
          <a:xfrm>
            <a:off x="3003698" y="3032939"/>
            <a:ext cx="0" cy="14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530548" y="3540642"/>
            <a:ext cx="978195" cy="4677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Spec converter</a:t>
            </a:r>
            <a:endParaRPr lang="en-US" sz="1200" dirty="0"/>
          </a:p>
        </p:txBody>
      </p:sp>
      <p:sp>
        <p:nvSpPr>
          <p:cNvPr id="23" name="Chevron 22"/>
          <p:cNvSpPr/>
          <p:nvPr/>
        </p:nvSpPr>
        <p:spPr>
          <a:xfrm>
            <a:off x="6464592" y="4024199"/>
            <a:ext cx="1277672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 connector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429959" y="2860157"/>
            <a:ext cx="1312305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connector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86800" y="2317898"/>
            <a:ext cx="1158949" cy="813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 APIs</a:t>
            </a:r>
            <a:endParaRPr lang="en-US" sz="1200"/>
          </a:p>
        </p:txBody>
      </p:sp>
      <p:sp>
        <p:nvSpPr>
          <p:cNvPr id="26" name="Rounded Rectangle 25"/>
          <p:cNvSpPr/>
          <p:nvPr/>
        </p:nvSpPr>
        <p:spPr>
          <a:xfrm>
            <a:off x="8683247" y="3758497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Rounded Rectangle 26"/>
          <p:cNvSpPr/>
          <p:nvPr/>
        </p:nvSpPr>
        <p:spPr>
          <a:xfrm>
            <a:off x="8835647" y="3910897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ounded Rectangle 27"/>
          <p:cNvSpPr/>
          <p:nvPr/>
        </p:nvSpPr>
        <p:spPr>
          <a:xfrm>
            <a:off x="8988047" y="4063297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gRPC microservices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8839200" y="2470298"/>
            <a:ext cx="1158949" cy="813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 APIs</a:t>
            </a:r>
            <a:endParaRPr lang="en-US" sz="1200"/>
          </a:p>
        </p:txBody>
      </p:sp>
      <p:cxnSp>
        <p:nvCxnSpPr>
          <p:cNvPr id="31" name="Elbow Connector 30"/>
          <p:cNvCxnSpPr>
            <a:stCxn id="24" idx="3"/>
            <a:endCxn id="25" idx="1"/>
          </p:cNvCxnSpPr>
          <p:nvPr/>
        </p:nvCxnSpPr>
        <p:spPr>
          <a:xfrm flipV="1">
            <a:off x="7742264" y="2724593"/>
            <a:ext cx="944536" cy="4066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3" idx="3"/>
            <a:endCxn id="26" idx="1"/>
          </p:cNvCxnSpPr>
          <p:nvPr/>
        </p:nvCxnSpPr>
        <p:spPr>
          <a:xfrm flipV="1">
            <a:off x="7742264" y="4165192"/>
            <a:ext cx="940983" cy="1301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25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as the primary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extension points with IDL</a:t>
            </a:r>
          </a:p>
          <a:p>
            <a:r>
              <a:rPr lang="en-US" dirty="0" smtClean="0"/>
              <a:t>Allow extensions to be implemented using other languages/platforms</a:t>
            </a:r>
          </a:p>
          <a:p>
            <a:r>
              <a:rPr lang="en-US" dirty="0" smtClean="0"/>
              <a:t>Use modern RPC to communicate between Node and other runtimes</a:t>
            </a:r>
          </a:p>
          <a:p>
            <a:r>
              <a:rPr lang="en-US" dirty="0" smtClean="0"/>
              <a:t>Possible extensions:</a:t>
            </a:r>
          </a:p>
          <a:p>
            <a:pPr lvl="1"/>
            <a:r>
              <a:rPr lang="en-US" dirty="0" smtClean="0"/>
              <a:t>Policies to enforce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1"/>
            <a:r>
              <a:rPr lang="en-US" dirty="0" smtClean="0"/>
              <a:t>API implementations</a:t>
            </a:r>
          </a:p>
          <a:p>
            <a:pPr lvl="1"/>
            <a:r>
              <a:rPr lang="en-US" dirty="0" smtClean="0"/>
              <a:t>Connectivity to backend systems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</TotalTime>
  <Words>480</Words>
  <Application>Microsoft Macintosh PowerPoint</Application>
  <PresentationFormat>Widescreen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Polyglot MicroServices/APIs with modern RPCs</vt:lpstr>
      <vt:lpstr>Scenario (APIs &amp; Microservices)</vt:lpstr>
      <vt:lpstr>APIs vs microservices</vt:lpstr>
      <vt:lpstr>Key features/requirements for RPC between microservices</vt:lpstr>
      <vt:lpstr>Reference frameworks</vt:lpstr>
      <vt:lpstr>Possible paths</vt:lpstr>
      <vt:lpstr>User experience</vt:lpstr>
      <vt:lpstr>REST + gRPC</vt:lpstr>
      <vt:lpstr>Node.js as the primary path</vt:lpstr>
      <vt:lpstr>e2e API runtime</vt:lpstr>
      <vt:lpstr>PoC and beyond</vt:lpstr>
      <vt:lpstr>References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Polyglot MicroServices with modern RPCs</dc:title>
  <dc:creator>Raymond Feng</dc:creator>
  <cp:lastModifiedBy>Raymond Feng</cp:lastModifiedBy>
  <cp:revision>38</cp:revision>
  <dcterms:created xsi:type="dcterms:W3CDTF">2016-08-24T17:06:07Z</dcterms:created>
  <dcterms:modified xsi:type="dcterms:W3CDTF">2016-09-12T17:39:23Z</dcterms:modified>
</cp:coreProperties>
</file>