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4" r:id="rId9"/>
    <p:sldId id="261" r:id="rId10"/>
    <p:sldId id="263" r:id="rId11"/>
    <p:sldId id="269" r:id="rId12"/>
    <p:sldId id="270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4"/>
    <p:restoredTop sz="94645"/>
  </p:normalViewPr>
  <p:slideViewPr>
    <p:cSldViewPr snapToGrid="0" snapToObjects="1">
      <p:cViewPr varScale="1">
        <p:scale>
          <a:sx n="102" d="100"/>
          <a:sy n="102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blog/gRPC-protobufs-swagger.html" TargetMode="External"/><Relationship Id="rId4" Type="http://schemas.openxmlformats.org/officeDocument/2006/relationships/hyperlink" Target="https://www.nginx.com/blog/introduction-to-microservices/" TargetMode="External"/><Relationship Id="rId5" Type="http://schemas.openxmlformats.org/officeDocument/2006/relationships/hyperlink" Target="http://zipkin.io/" TargetMode="External"/><Relationship Id="rId6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rongloop/loopback-example-polyglo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uber.com/tech-stack-part-one/" TargetMode="External"/><Relationship Id="rId4" Type="http://schemas.openxmlformats.org/officeDocument/2006/relationships/hyperlink" Target="https://eng.uber.com/soa/" TargetMode="External"/><Relationship Id="rId5" Type="http://schemas.openxmlformats.org/officeDocument/2006/relationships/hyperlink" Target="https://eng.uber.com/building-tincup/" TargetMode="Externa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Microservices/APIs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9231682" y="3279765"/>
            <a:ext cx="2308615" cy="1705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Java</a:t>
            </a: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 (Node.js</a:t>
            </a:r>
            <a:r>
              <a:rPr lang="en-US" sz="1400" dirty="0" smtClean="0"/>
              <a:t>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2335" y="351397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9013247" y="3920666"/>
            <a:ext cx="8090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75949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6091632" y="2105383"/>
            <a:ext cx="1217264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607314" y="3128659"/>
            <a:ext cx="719740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14654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43373" y="4516756"/>
            <a:ext cx="847833" cy="46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Client</a:t>
            </a:r>
          </a:p>
          <a:p>
            <a:pPr algn="ctr"/>
            <a:r>
              <a:rPr lang="en-US" sz="1200" dirty="0" smtClean="0"/>
              <a:t>(gRPC/Node)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682" y="373723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SSL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81943" y="1611086"/>
            <a:ext cx="6270171" cy="40494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601685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note-loopback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03471" y="1993786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note-java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727371" y="3788228"/>
            <a:ext cx="1447800" cy="1186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zipkin</a:t>
            </a:r>
            <a:endParaRPr lang="en-US" dirty="0"/>
          </a:p>
        </p:txBody>
      </p:sp>
      <p:cxnSp>
        <p:nvCxnSpPr>
          <p:cNvPr id="15" name="Elbow Connector 14"/>
          <p:cNvCxnSpPr>
            <a:stCxn id="6" idx="3"/>
            <a:endCxn id="35" idx="1"/>
          </p:cNvCxnSpPr>
          <p:nvPr/>
        </p:nvCxnSpPr>
        <p:spPr>
          <a:xfrm flipV="1">
            <a:off x="4953000" y="2587058"/>
            <a:ext cx="1050471" cy="607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2"/>
            <a:endCxn id="36" idx="1"/>
          </p:cNvCxnSpPr>
          <p:nvPr/>
        </p:nvCxnSpPr>
        <p:spPr>
          <a:xfrm rot="16200000" flipH="1">
            <a:off x="5181599" y="2835728"/>
            <a:ext cx="593272" cy="249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36" idx="3"/>
          </p:cNvCxnSpPr>
          <p:nvPr/>
        </p:nvCxnSpPr>
        <p:spPr>
          <a:xfrm>
            <a:off x="7451271" y="2587058"/>
            <a:ext cx="723900" cy="1794442"/>
          </a:xfrm>
          <a:prstGeom prst="bentConnector3">
            <a:avLst>
              <a:gd name="adj1" fmla="val 1315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781300" y="2746770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http:3000</a:t>
            </a:r>
            <a:endParaRPr lang="en-US" sz="1100"/>
          </a:p>
        </p:txBody>
      </p:sp>
      <p:sp>
        <p:nvSpPr>
          <p:cNvPr id="45" name="Rectangle 44"/>
          <p:cNvSpPr/>
          <p:nvPr/>
        </p:nvSpPr>
        <p:spPr>
          <a:xfrm>
            <a:off x="2781300" y="3267499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http2:50051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5614307" y="2164726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http2:50052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245678" y="3932888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http:9411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Implement gRPC for Swift (</a:t>
            </a:r>
            <a:r>
              <a:rPr lang="en-US" dirty="0" err="1" smtClean="0"/>
              <a:t>Protobuf</a:t>
            </a:r>
            <a:r>
              <a:rPr lang="en-US" dirty="0" smtClean="0"/>
              <a:t> support is ready, gRPC WIP)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PoC</a:t>
            </a:r>
            <a:r>
              <a:rPr lang="en-US" dirty="0"/>
              <a:t> and </a:t>
            </a:r>
            <a:r>
              <a:rPr lang="en-US" dirty="0" smtClean="0"/>
              <a:t>amalgam8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https://github.com/strongloop/loopback-example-polyglot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https://www.nginx.com/blog/introduction-to-microservices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http://zipkin.io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http://opentracing.io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288622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0552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5626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090309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095626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275298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531049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1251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91251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360901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355584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4979091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355584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444656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82435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27653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</a:p>
            <a:p>
              <a:pPr algn="ctr"/>
              <a:r>
                <a:rPr lang="en-US" sz="1200" dirty="0" smtClean="0"/>
                <a:t>Discovery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536366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315086" y="568990"/>
            <a:ext cx="499882" cy="4685818"/>
          </a:xfrm>
          <a:prstGeom prst="bentConnector3">
            <a:avLst>
              <a:gd name="adj1" fmla="val 33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96495" y="2545284"/>
            <a:ext cx="2257141" cy="2431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90762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APIs Tier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25" y="1820400"/>
            <a:ext cx="1702902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9805851" y="2815726"/>
            <a:ext cx="548640" cy="50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9718476" y="420973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SOAP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0500315" y="2811015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37336" y="3620270"/>
            <a:ext cx="2072619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System of Records </a:t>
            </a:r>
            <a:r>
              <a:rPr lang="en-US" sz="1600" smtClean="0"/>
              <a:t>Tier</a:t>
            </a:r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0617097" y="419529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smtClean="0"/>
              <a:t>…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8386403" y="6020697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</a:t>
            </a:r>
            <a:r>
              <a:rPr lang="en-US" dirty="0" smtClean="0"/>
              <a:t>web/api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APIs should be created as </a:t>
            </a:r>
            <a:r>
              <a:rPr lang="en-US" dirty="0" smtClean="0"/>
              <a:t>facade/composition </a:t>
            </a:r>
            <a:r>
              <a:rPr lang="en-US" dirty="0" smtClean="0"/>
              <a:t>of microservices</a:t>
            </a:r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3"/>
              </a:rPr>
              <a:t>https://eng.uber.com/tech-stack-part-one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://eng.uber.com/soa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https://eng.uber.com/building-tincup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 (</a:t>
            </a:r>
            <a:r>
              <a:rPr lang="en-US" dirty="0" err="1" smtClean="0"/>
              <a:t>on-premise</a:t>
            </a:r>
            <a:r>
              <a:rPr lang="en-US" dirty="0" smtClean="0"/>
              <a:t> &amp; cloud)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 </a:t>
            </a:r>
            <a:r>
              <a:rPr lang="mr-IN" dirty="0" smtClean="0"/>
              <a:t>–</a:t>
            </a:r>
            <a:r>
              <a:rPr lang="en-US" dirty="0" smtClean="0"/>
              <a:t> language agnostic)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RPC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</a:t>
            </a:r>
            <a:r>
              <a:rPr lang="en-US" dirty="0" err="1" smtClean="0"/>
              <a:t>LoopBack</a:t>
            </a:r>
            <a:r>
              <a:rPr lang="en-US" dirty="0" smtClean="0"/>
              <a:t> developer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</a:t>
            </a:r>
            <a:r>
              <a:rPr lang="en-US" dirty="0" err="1" smtClean="0"/>
              <a:t>microservice</a:t>
            </a:r>
            <a:r>
              <a:rPr lang="en-US" dirty="0" smtClean="0"/>
              <a:t> so that other microservices can interact with LoopBack apps</a:t>
            </a:r>
          </a:p>
          <a:p>
            <a:r>
              <a:rPr lang="en-US" dirty="0" smtClean="0"/>
              <a:t>As an API Gateway developer</a:t>
            </a:r>
          </a:p>
          <a:p>
            <a:pPr lvl="1"/>
            <a:r>
              <a:rPr lang="en-US" dirty="0" smtClean="0"/>
              <a:t>I should be able to invoke a </a:t>
            </a:r>
            <a:r>
              <a:rPr lang="en-US" dirty="0" err="1" smtClean="0"/>
              <a:t>microservice</a:t>
            </a:r>
            <a:r>
              <a:rPr lang="en-US" dirty="0" smtClean="0"/>
              <a:t> to enforce a policy</a:t>
            </a:r>
          </a:p>
          <a:p>
            <a:pPr lvl="1"/>
            <a:r>
              <a:rPr lang="en-US" dirty="0" smtClean="0"/>
              <a:t>I should be able to import a </a:t>
            </a:r>
            <a:r>
              <a:rPr lang="en-US" dirty="0" err="1" smtClean="0"/>
              <a:t>microservice</a:t>
            </a:r>
            <a:r>
              <a:rPr lang="en-US" dirty="0" smtClean="0"/>
              <a:t>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designer to create API spec Swagger</a:t>
            </a:r>
          </a:p>
          <a:p>
            <a:r>
              <a:rPr lang="en-US" dirty="0" smtClean="0"/>
              <a:t>Implement the API as a gRPC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pPr lvl="1"/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Implement API logic in Java/Swift</a:t>
            </a:r>
          </a:p>
          <a:p>
            <a:r>
              <a:rPr lang="is-IS" dirty="0" smtClean="0"/>
              <a:t>Expose a gRPC microservice over REST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 (dual faces of a Microservice?)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3137618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725608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69" y="336090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509106"/>
            <a:ext cx="114654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987569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509756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780237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533683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4041386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524943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3360901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8186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42592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44116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5640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9710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3225337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665936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930994" y="1722269"/>
            <a:ext cx="2155117" cy="9383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in-process sidecar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service registry, load balancing, circuit break, A/B testing, distributed tracing/monitoring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3" idx="3"/>
            <a:endCxn id="23" idx="0"/>
          </p:cNvCxnSpPr>
          <p:nvPr/>
        </p:nvCxnSpPr>
        <p:spPr>
          <a:xfrm flipH="1">
            <a:off x="6984296" y="2191432"/>
            <a:ext cx="101815" cy="2333511"/>
          </a:xfrm>
          <a:prstGeom prst="bentConnector4">
            <a:avLst>
              <a:gd name="adj1" fmla="val -224525"/>
              <a:gd name="adj2" fmla="val 6005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  <a:endCxn id="9" idx="0"/>
          </p:cNvCxnSpPr>
          <p:nvPr/>
        </p:nvCxnSpPr>
        <p:spPr>
          <a:xfrm rot="10800000" flipH="1" flipV="1">
            <a:off x="4930993" y="2191432"/>
            <a:ext cx="52615" cy="2317674"/>
          </a:xfrm>
          <a:prstGeom prst="bentConnector4">
            <a:avLst>
              <a:gd name="adj1" fmla="val -434477"/>
              <a:gd name="adj2" fmla="val 601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3299" y="5604743"/>
            <a:ext cx="3852672" cy="7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Crazy analogy?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gRPC endpoint </a:t>
            </a:r>
            <a:r>
              <a:rPr lang="en-US" sz="1600" dirty="0" smtClean="0">
                <a:sym typeface="Wingdings"/>
              </a:rPr>
              <a:t> internal interface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REST endpoint </a:t>
            </a:r>
            <a:r>
              <a:rPr lang="en-US" sz="1600" dirty="0" smtClean="0">
                <a:sym typeface="Wingdings"/>
              </a:rPr>
              <a:t> public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glue for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pluggability is key for </a:t>
            </a:r>
            <a:r>
              <a:rPr lang="en-US" dirty="0" err="1" smtClean="0"/>
              <a:t>LoopBack</a:t>
            </a:r>
            <a:r>
              <a:rPr lang="en-US" dirty="0" smtClean="0"/>
              <a:t> to allow polyglot solutions</a:t>
            </a:r>
          </a:p>
          <a:p>
            <a:pPr lvl="1"/>
            <a:r>
              <a:rPr lang="en-US" dirty="0" smtClean="0"/>
              <a:t>Define extension points </a:t>
            </a:r>
          </a:p>
          <a:p>
            <a:pPr lvl="1"/>
            <a:r>
              <a:rPr lang="en-US" dirty="0" smtClean="0"/>
              <a:t>Allow extensions to be implemented using other languages/platforms</a:t>
            </a:r>
          </a:p>
          <a:p>
            <a:pPr lvl="1"/>
            <a:r>
              <a:rPr lang="en-US" dirty="0" smtClean="0"/>
              <a:t>Use modern RPC to communicate between Node and other runtimes</a:t>
            </a:r>
          </a:p>
          <a:p>
            <a:pPr lvl="1"/>
            <a:r>
              <a:rPr lang="en-US" dirty="0" smtClean="0"/>
              <a:t>Possible extensions:</a:t>
            </a:r>
          </a:p>
          <a:p>
            <a:pPr lvl="2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API implementations</a:t>
            </a:r>
          </a:p>
          <a:p>
            <a:pPr lvl="2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12048</TotalTime>
  <Words>712</Words>
  <Application>Microsoft Macintosh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Polyglot Microservices/APIs with modern RPCs</vt:lpstr>
      <vt:lpstr>A typical scenario (APIs &amp; Microservices)</vt:lpstr>
      <vt:lpstr>APIs and Microservices</vt:lpstr>
      <vt:lpstr>Key requirements for RPC between Microservices</vt:lpstr>
      <vt:lpstr>Reference RPC frameworks</vt:lpstr>
      <vt:lpstr>User experience</vt:lpstr>
      <vt:lpstr>Possible paths</vt:lpstr>
      <vt:lpstr>REST + gRPC (dual faces of a Microservice?)</vt:lpstr>
      <vt:lpstr>Node.js as the primary glue for API solution</vt:lpstr>
      <vt:lpstr>e2e API runtime</vt:lpstr>
      <vt:lpstr>PoC Demo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90</cp:revision>
  <dcterms:created xsi:type="dcterms:W3CDTF">2016-08-24T17:06:07Z</dcterms:created>
  <dcterms:modified xsi:type="dcterms:W3CDTF">2016-10-04T23:22:00Z</dcterms:modified>
</cp:coreProperties>
</file>