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65" r:id="rId5"/>
    <p:sldId id="275" r:id="rId6"/>
    <p:sldId id="276" r:id="rId7"/>
    <p:sldId id="273" r:id="rId8"/>
    <p:sldId id="274" r:id="rId9"/>
    <p:sldId id="258" r:id="rId10"/>
    <p:sldId id="259" r:id="rId11"/>
    <p:sldId id="266" r:id="rId12"/>
    <p:sldId id="260" r:id="rId13"/>
    <p:sldId id="264" r:id="rId14"/>
    <p:sldId id="261" r:id="rId15"/>
    <p:sldId id="263" r:id="rId16"/>
    <p:sldId id="269" r:id="rId17"/>
    <p:sldId id="271" r:id="rId18"/>
    <p:sldId id="270" r:id="rId19"/>
    <p:sldId id="26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54D7-E0A2-A24C-B372-CEF09E1D6EF0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0F66-AF1D-E84B-9A34-C70CA374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blog/gRPC-protobufs-swagger.html" TargetMode="External"/><Relationship Id="rId4" Type="http://schemas.openxmlformats.org/officeDocument/2006/relationships/hyperlink" Target="https://developer.ibm.com/swift/2016/09/30/protocol-buffers-with-kitura/" TargetMode="External"/><Relationship Id="rId5" Type="http://schemas.openxmlformats.org/officeDocument/2006/relationships/hyperlink" Target="https://www.nginx.com/blog/introduction-to-microservices/" TargetMode="External"/><Relationship Id="rId6" Type="http://schemas.openxmlformats.org/officeDocument/2006/relationships/hyperlink" Target="http://zipkin.io/" TargetMode="External"/><Relationship Id="rId7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rongloop/loopback-example-polyglo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ops/method/tracks/omnichannel_track" TargetMode="External"/><Relationship Id="rId4" Type="http://schemas.openxmlformats.org/officeDocument/2006/relationships/hyperlink" Target="https://eng.uber.com/tech-stack-part-one/" TargetMode="External"/><Relationship Id="rId5" Type="http://schemas.openxmlformats.org/officeDocument/2006/relationships/hyperlink" Target="https://eng.uber.com/soa/" TargetMode="External"/><Relationship Id="rId6" Type="http://schemas.openxmlformats.org/officeDocument/2006/relationships/hyperlink" Target="https://eng.uber.com/building-tincup/" TargetMode="Externa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 &amp; 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RPC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microservices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developer</a:t>
            </a:r>
            <a:endParaRPr lang="en-US" dirty="0"/>
          </a:p>
          <a:p>
            <a:pPr lvl="1"/>
            <a:r>
              <a:rPr lang="en-US" dirty="0" smtClean="0"/>
              <a:t>I should be able to connect to other microservices,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microservices can interact with LoopBack apps</a:t>
            </a:r>
          </a:p>
          <a:p>
            <a:r>
              <a:rPr lang="en-US" dirty="0" smtClean="0"/>
              <a:t>As an API Gateway developer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designer to create API spec Swagger</a:t>
            </a:r>
          </a:p>
          <a:p>
            <a:r>
              <a:rPr lang="en-US" dirty="0" smtClean="0"/>
              <a:t>Implement the API as a gRPC microservice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pPr lvl="1"/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Implement API logic in Java/Swift</a:t>
            </a:r>
          </a:p>
          <a:p>
            <a:r>
              <a:rPr lang="is-IS" dirty="0" smtClean="0"/>
              <a:t>Expose a gRPC microservice over REST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 (dual faces of a </a:t>
            </a:r>
            <a:r>
              <a:rPr lang="en-US" dirty="0" err="1" smtClean="0"/>
              <a:t>microservice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3137618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725608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69" y="336090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509106"/>
            <a:ext cx="114654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987569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509756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780237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533683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4041386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524943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3360901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8186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42592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44116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5640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9710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3225337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665936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930994" y="1722269"/>
            <a:ext cx="2155117" cy="9383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in-process sidecar</a:t>
            </a:r>
          </a:p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service registry, load balancing, circuit break, A/B testing, distributed tracing/monitoring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Elbow Connector 5"/>
          <p:cNvCxnSpPr>
            <a:stCxn id="3" idx="3"/>
            <a:endCxn id="23" idx="0"/>
          </p:cNvCxnSpPr>
          <p:nvPr/>
        </p:nvCxnSpPr>
        <p:spPr>
          <a:xfrm flipH="1">
            <a:off x="6984296" y="2191432"/>
            <a:ext cx="101815" cy="2333511"/>
          </a:xfrm>
          <a:prstGeom prst="bentConnector4">
            <a:avLst>
              <a:gd name="adj1" fmla="val -224525"/>
              <a:gd name="adj2" fmla="val 6005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1"/>
            <a:endCxn id="9" idx="0"/>
          </p:cNvCxnSpPr>
          <p:nvPr/>
        </p:nvCxnSpPr>
        <p:spPr>
          <a:xfrm rot="10800000" flipH="1" flipV="1">
            <a:off x="4930993" y="2191432"/>
            <a:ext cx="52615" cy="2317674"/>
          </a:xfrm>
          <a:prstGeom prst="bentConnector4">
            <a:avLst>
              <a:gd name="adj1" fmla="val -434477"/>
              <a:gd name="adj2" fmla="val 6012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3299" y="5604743"/>
            <a:ext cx="3852672" cy="739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Analogy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gRPC endpoint </a:t>
            </a:r>
            <a:r>
              <a:rPr lang="en-US" sz="1600" dirty="0" smtClean="0">
                <a:sym typeface="Wingdings"/>
              </a:rPr>
              <a:t> internal interface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REST endpoint </a:t>
            </a:r>
            <a:r>
              <a:rPr lang="en-US" sz="1600" dirty="0" smtClean="0">
                <a:sym typeface="Wingdings"/>
              </a:rPr>
              <a:t> public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glue for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pluggability is key for LoopBack to allow polyglot solutions</a:t>
            </a:r>
          </a:p>
          <a:p>
            <a:pPr lvl="1"/>
            <a:r>
              <a:rPr lang="en-US" dirty="0" smtClean="0"/>
              <a:t>Define extension points </a:t>
            </a:r>
          </a:p>
          <a:p>
            <a:pPr lvl="1"/>
            <a:r>
              <a:rPr lang="en-US" dirty="0" smtClean="0"/>
              <a:t>Allow extensions to be implemented using other languages/platforms</a:t>
            </a:r>
          </a:p>
          <a:p>
            <a:pPr lvl="1"/>
            <a:r>
              <a:rPr lang="en-US" dirty="0" smtClean="0"/>
              <a:t>Use modern RPC to communicate between Node and other runtimes</a:t>
            </a:r>
          </a:p>
          <a:p>
            <a:pPr lvl="1"/>
            <a:r>
              <a:rPr lang="en-US" dirty="0" smtClean="0"/>
              <a:t>Possible extensions:</a:t>
            </a:r>
          </a:p>
          <a:p>
            <a:pPr lvl="2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API implementations</a:t>
            </a:r>
          </a:p>
          <a:p>
            <a:pPr lvl="2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231682" y="3279765"/>
            <a:ext cx="2308615" cy="1705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 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822335" y="351397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9013247" y="3920666"/>
            <a:ext cx="8090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75949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6091632" y="2105383"/>
            <a:ext cx="1217264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607314" y="3128659"/>
            <a:ext cx="719740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14654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43373" y="4516756"/>
            <a:ext cx="847833" cy="46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105013" y="2076014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(gRPC/Swift - TBD)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419897" y="2046769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NLP</a:t>
            </a:r>
          </a:p>
          <a:p>
            <a:pPr algn="ctr"/>
            <a:r>
              <a:rPr lang="en-US" sz="1200" dirty="0" smtClean="0"/>
              <a:t>(OpenWhisk action - TBD)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37717" y="5100780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Client</a:t>
            </a:r>
          </a:p>
          <a:p>
            <a:pPr algn="ctr"/>
            <a:r>
              <a:rPr lang="en-US" sz="1200" dirty="0" smtClean="0"/>
              <a:t>(gRPC/Node)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5" idx="0"/>
            <a:endCxn id="10" idx="1"/>
          </p:cNvCxnSpPr>
          <p:nvPr/>
        </p:nvCxnSpPr>
        <p:spPr>
          <a:xfrm rot="5400000" flipH="1" flipV="1">
            <a:off x="1567903" y="4340153"/>
            <a:ext cx="209917" cy="131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1682" y="373723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SSL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 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syntax = "proto3</a:t>
            </a:r>
            <a:r>
              <a:rPr lang="en-US" sz="1200" dirty="0" smtClean="0"/>
              <a:t>";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java_multiple_files</a:t>
            </a:r>
            <a:r>
              <a:rPr lang="en-US" sz="1200" dirty="0"/>
              <a:t> = true;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java_package</a:t>
            </a:r>
            <a:r>
              <a:rPr lang="en-US" sz="1200" dirty="0"/>
              <a:t> = "</a:t>
            </a:r>
            <a:r>
              <a:rPr lang="en-US" sz="1200" dirty="0" err="1"/>
              <a:t>com.ibm.apiconnect.demo.polyglot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java_outer_classname</a:t>
            </a:r>
            <a:r>
              <a:rPr lang="en-US" sz="1200" dirty="0"/>
              <a:t> = "</a:t>
            </a:r>
            <a:r>
              <a:rPr lang="en-US" sz="1200" dirty="0" err="1"/>
              <a:t>NoteMessage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Note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/>
              <a:t>  string title = 2;</a:t>
            </a:r>
            <a:br>
              <a:rPr lang="en-US" sz="1200" dirty="0"/>
            </a:br>
            <a:r>
              <a:rPr lang="en-US" sz="1200" dirty="0"/>
              <a:t>  string content = 3;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FindByIdRequest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FindResponse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repeated Note notes = 1;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NoteService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create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</a:t>
            </a:r>
            <a:r>
              <a:rPr lang="en-US" sz="1200" dirty="0" err="1"/>
              <a:t>findById</a:t>
            </a:r>
            <a:r>
              <a:rPr lang="en-US" sz="1200" dirty="0"/>
              <a:t> (</a:t>
            </a:r>
            <a:r>
              <a:rPr lang="en-US" sz="1200" dirty="0" err="1"/>
              <a:t>FindByIdRequest</a:t>
            </a:r>
            <a:r>
              <a:rPr lang="en-US" sz="1200" dirty="0"/>
              <a:t>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find (</a:t>
            </a:r>
            <a:r>
              <a:rPr lang="en-US" sz="1200" dirty="0" err="1"/>
              <a:t>FindRequest</a:t>
            </a:r>
            <a:r>
              <a:rPr lang="en-US" sz="1200" dirty="0"/>
              <a:t>) returns (</a:t>
            </a:r>
            <a:r>
              <a:rPr lang="en-US" sz="1200" dirty="0" err="1"/>
              <a:t>FindResponse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EncryptionService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encrypt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decrypt (Note) returns (Note);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8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481943" y="1611086"/>
            <a:ext cx="6270171" cy="40494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compose for local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2601685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note-loopback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3471" y="1993786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note-java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727371" y="3788228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zipkin</a:t>
            </a:r>
            <a:endParaRPr lang="en-US" dirty="0"/>
          </a:p>
        </p:txBody>
      </p:sp>
      <p:cxnSp>
        <p:nvCxnSpPr>
          <p:cNvPr id="15" name="Elbow Connector 14"/>
          <p:cNvCxnSpPr>
            <a:stCxn id="6" idx="3"/>
            <a:endCxn id="35" idx="1"/>
          </p:cNvCxnSpPr>
          <p:nvPr/>
        </p:nvCxnSpPr>
        <p:spPr>
          <a:xfrm flipV="1">
            <a:off x="4953000" y="2587058"/>
            <a:ext cx="1050471" cy="607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6" idx="2"/>
            <a:endCxn id="36" idx="1"/>
          </p:cNvCxnSpPr>
          <p:nvPr/>
        </p:nvCxnSpPr>
        <p:spPr>
          <a:xfrm rot="16200000" flipH="1">
            <a:off x="5181599" y="2835728"/>
            <a:ext cx="593272" cy="2498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5" idx="3"/>
            <a:endCxn id="36" idx="3"/>
          </p:cNvCxnSpPr>
          <p:nvPr/>
        </p:nvCxnSpPr>
        <p:spPr>
          <a:xfrm>
            <a:off x="7451271" y="2587058"/>
            <a:ext cx="723900" cy="1794442"/>
          </a:xfrm>
          <a:prstGeom prst="bentConnector3">
            <a:avLst>
              <a:gd name="adj1" fmla="val 13157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781300" y="2746770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http:3000</a:t>
            </a:r>
            <a:endParaRPr lang="en-US" sz="1100"/>
          </a:p>
        </p:txBody>
      </p:sp>
      <p:sp>
        <p:nvSpPr>
          <p:cNvPr id="45" name="Rectangle 44"/>
          <p:cNvSpPr/>
          <p:nvPr/>
        </p:nvSpPr>
        <p:spPr>
          <a:xfrm>
            <a:off x="2781300" y="3267499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http2:50051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5614307" y="2164726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http2:50052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6245678" y="3932888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http:9411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220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microservices</a:t>
            </a:r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Implement gRPC for Swift (</a:t>
            </a:r>
            <a:r>
              <a:rPr lang="en-US" dirty="0" err="1" smtClean="0"/>
              <a:t>Protobuf</a:t>
            </a:r>
            <a:r>
              <a:rPr lang="en-US" dirty="0" smtClean="0"/>
              <a:t> support is ready, gRPC WIP)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microservices</a:t>
            </a:r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PoC</a:t>
            </a:r>
            <a:r>
              <a:rPr lang="en-US" dirty="0"/>
              <a:t> and </a:t>
            </a:r>
            <a:r>
              <a:rPr lang="en-US" dirty="0" smtClean="0"/>
              <a:t>amalgam8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API creation/composition beyond models/data sources</a:t>
            </a:r>
          </a:p>
          <a:p>
            <a:r>
              <a:rPr lang="en-US" dirty="0" smtClean="0"/>
              <a:t>Understand the relation between APIs and microservices</a:t>
            </a:r>
          </a:p>
          <a:p>
            <a:r>
              <a:rPr lang="en-US" dirty="0" smtClean="0"/>
              <a:t>Establish our POV around polyglot APIs/microservices programming model and developer experience</a:t>
            </a:r>
          </a:p>
          <a:p>
            <a:r>
              <a:rPr lang="en-US" dirty="0" smtClean="0"/>
              <a:t>Create a realistic scenario to evaluate our container orchestration initiatives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https://github.com/strongloop/loopback-example-polyglot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https://developer.ibm.com/swift/2016/09/30/protocol-buffers-with-kitura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https://www.nginx.com/blog/introduction-to-microservices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http://zipkin.io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http://opentracing.io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288622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0552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95626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090309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095626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275298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531049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1251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91251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360901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355584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4979091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355584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444656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82435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27653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</a:p>
            <a:p>
              <a:pPr algn="ctr"/>
              <a:r>
                <a:rPr lang="en-US" sz="1200" dirty="0" smtClean="0"/>
                <a:t>Discovery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536366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315086" y="568990"/>
            <a:ext cx="499882" cy="4685818"/>
          </a:xfrm>
          <a:prstGeom prst="bentConnector3">
            <a:avLst>
              <a:gd name="adj1" fmla="val 33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96495" y="2545284"/>
            <a:ext cx="2257141" cy="2431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90762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APIs Tier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7925" y="1820400"/>
            <a:ext cx="1702902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9805851" y="2815726"/>
            <a:ext cx="548640" cy="50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9718476" y="420973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SOAP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0500315" y="2811015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37336" y="3620270"/>
            <a:ext cx="2072619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System of Records </a:t>
            </a:r>
            <a:r>
              <a:rPr lang="en-US" sz="1600" smtClean="0"/>
              <a:t>Tier</a:t>
            </a:r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0617097" y="419529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smtClean="0"/>
              <a:t>…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8386403" y="6020697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web/api applications</a:t>
            </a:r>
          </a:p>
          <a:p>
            <a:r>
              <a:rPr lang="en-US" dirty="0" smtClean="0"/>
              <a:t>APIs should be created as facade/composition of microservices</a:t>
            </a:r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</a:t>
            </a:r>
            <a:r>
              <a:rPr lang="en-US" dirty="0" smtClean="0"/>
              <a:t>architectures</a:t>
            </a:r>
          </a:p>
          <a:p>
            <a:pPr lvl="1"/>
            <a:r>
              <a:rPr lang="en-US" dirty="0" smtClean="0"/>
              <a:t>IBM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www.ibm.com/devops/method/tracks/omnichannel_track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4"/>
              </a:rPr>
              <a:t>https://eng.uber.com/tech-stack-part-one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://eng.uber.com/soa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6"/>
              </a:rPr>
              <a:t>https://eng.uber.com/building-tincup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an API via API Connect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8995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04498" y="202174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004498" y="283097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004498" y="3607723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004498" y="4468314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004498" y="5328905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674378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92542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44942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2655115" y="3242346"/>
            <a:ext cx="1019263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95580" y="3562677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15" idx="3"/>
            <a:endCxn id="5" idx="1"/>
          </p:cNvCxnSpPr>
          <p:nvPr/>
        </p:nvCxnSpPr>
        <p:spPr>
          <a:xfrm flipV="1">
            <a:off x="6316910" y="2227277"/>
            <a:ext cx="1687588" cy="148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6" idx="1"/>
          </p:cNvCxnSpPr>
          <p:nvPr/>
        </p:nvCxnSpPr>
        <p:spPr>
          <a:xfrm flipV="1">
            <a:off x="6316910" y="3036507"/>
            <a:ext cx="1687588" cy="672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7" idx="1"/>
          </p:cNvCxnSpPr>
          <p:nvPr/>
        </p:nvCxnSpPr>
        <p:spPr>
          <a:xfrm>
            <a:off x="6316910" y="3709484"/>
            <a:ext cx="1687588" cy="103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8" idx="1"/>
          </p:cNvCxnSpPr>
          <p:nvPr/>
        </p:nvCxnSpPr>
        <p:spPr>
          <a:xfrm>
            <a:off x="6316910" y="3709484"/>
            <a:ext cx="1687588" cy="964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  <a:endCxn id="9" idx="1"/>
          </p:cNvCxnSpPr>
          <p:nvPr/>
        </p:nvCxnSpPr>
        <p:spPr>
          <a:xfrm>
            <a:off x="6316910" y="3709484"/>
            <a:ext cx="1687588" cy="1824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9483" y="1551218"/>
            <a:ext cx="133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48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an API with LoopBack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37482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885343" y="294859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885343" y="349777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885343" y="4056403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885343" y="4648546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885343" y="524068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692865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54310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906710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1916883" y="3242346"/>
            <a:ext cx="775982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14067" y="3571066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0" idx="3"/>
            <a:endCxn id="5" idx="1"/>
          </p:cNvCxnSpPr>
          <p:nvPr/>
        </p:nvCxnSpPr>
        <p:spPr>
          <a:xfrm flipV="1">
            <a:off x="7646565" y="3156293"/>
            <a:ext cx="1238778" cy="76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0" idx="3"/>
            <a:endCxn id="6" idx="1"/>
          </p:cNvCxnSpPr>
          <p:nvPr/>
        </p:nvCxnSpPr>
        <p:spPr>
          <a:xfrm flipV="1">
            <a:off x="7646565" y="3705464"/>
            <a:ext cx="1238778" cy="214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7" idx="1"/>
          </p:cNvCxnSpPr>
          <p:nvPr/>
        </p:nvCxnSpPr>
        <p:spPr>
          <a:xfrm>
            <a:off x="7646565" y="3920368"/>
            <a:ext cx="1238778" cy="343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8" idx="1"/>
          </p:cNvCxnSpPr>
          <p:nvPr/>
        </p:nvCxnSpPr>
        <p:spPr>
          <a:xfrm>
            <a:off x="7646565" y="3920368"/>
            <a:ext cx="1238778" cy="93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9" idx="1"/>
          </p:cNvCxnSpPr>
          <p:nvPr/>
        </p:nvCxnSpPr>
        <p:spPr>
          <a:xfrm>
            <a:off x="7646565" y="3920368"/>
            <a:ext cx="1238778" cy="1528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87549" y="3419279"/>
            <a:ext cx="1359016" cy="10021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LoopBack</a:t>
            </a:r>
          </a:p>
          <a:p>
            <a:pPr algn="ctr"/>
            <a:r>
              <a:rPr lang="en-US" sz="1600" dirty="0" smtClean="0"/>
              <a:t>(Node.js)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885343" y="241260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Databases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15" idx="3"/>
            <a:endCxn id="52" idx="1"/>
          </p:cNvCxnSpPr>
          <p:nvPr/>
        </p:nvCxnSpPr>
        <p:spPr>
          <a:xfrm>
            <a:off x="5335397" y="3717873"/>
            <a:ext cx="548083" cy="181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885342" y="1895912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Messaging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627493" y="1267738"/>
            <a:ext cx="1705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of Records</a:t>
            </a:r>
          </a:p>
          <a:p>
            <a:pPr algn="ctr"/>
            <a:r>
              <a:rPr lang="en-US" sz="1600" dirty="0" smtClean="0"/>
              <a:t>Microservices</a:t>
            </a:r>
            <a:endParaRPr lang="en-US" sz="1600" dirty="0"/>
          </a:p>
        </p:txBody>
      </p:sp>
      <p:cxnSp>
        <p:nvCxnSpPr>
          <p:cNvPr id="46" name="Elbow Connector 45"/>
          <p:cNvCxnSpPr>
            <a:stCxn id="20" idx="0"/>
            <a:endCxn id="25" idx="1"/>
          </p:cNvCxnSpPr>
          <p:nvPr/>
        </p:nvCxnSpPr>
        <p:spPr>
          <a:xfrm rot="5400000" flipH="1" flipV="1">
            <a:off x="7526708" y="2060644"/>
            <a:ext cx="798985" cy="1918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0"/>
            <a:endCxn id="39" idx="1"/>
          </p:cNvCxnSpPr>
          <p:nvPr/>
        </p:nvCxnSpPr>
        <p:spPr>
          <a:xfrm rot="5400000" flipH="1" flipV="1">
            <a:off x="7268363" y="1802301"/>
            <a:ext cx="1315673" cy="1918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883480" y="3753047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REST, </a:t>
            </a:r>
            <a:r>
              <a:rPr lang="mr-IN" sz="1000" dirty="0" smtClean="0"/>
              <a:t>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2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#1: API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open API for mobile/web/</a:t>
            </a:r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have an internal service API (SOAP/REST/Whisk/</a:t>
            </a:r>
            <a:r>
              <a:rPr lang="en-US" i="1" dirty="0" err="1" smtClean="0">
                <a:solidFill>
                  <a:srgbClr val="C00000"/>
                </a:solidFill>
              </a:rPr>
              <a:t>gRPC</a:t>
            </a:r>
            <a:r>
              <a:rPr lang="en-US" i="1" dirty="0" smtClean="0">
                <a:solidFill>
                  <a:srgbClr val="C00000"/>
                </a:solidFill>
              </a:rPr>
              <a:t>/Thrift/</a:t>
            </a:r>
            <a:r>
              <a:rPr lang="mr-IN" i="1" dirty="0" smtClean="0">
                <a:solidFill>
                  <a:srgbClr val="C00000"/>
                </a:solidFill>
              </a:rPr>
              <a:t>…</a:t>
            </a:r>
            <a:r>
              <a:rPr lang="en-US" i="1" dirty="0" smtClean="0">
                <a:solidFill>
                  <a:srgbClr val="C00000"/>
                </a:solidFill>
              </a:rPr>
              <a:t>) ready to be exposed as a REST endpoint with minimum mapping?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Import the internal service API into API Connect so that the gateway can map it to a REST endpoint via assembly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Can we compose the open API from one or more existing internal services/databases with mediation and aggregation?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Use LoopBack to create the open API which connects to the existing internal services/databases. </a:t>
            </a:r>
            <a:r>
              <a:rPr lang="en-US" i="1" dirty="0" smtClean="0">
                <a:solidFill>
                  <a:srgbClr val="C00000"/>
                </a:solidFill>
              </a:rPr>
              <a:t>Does the API need to be used by other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icroservices?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Bind it to the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 protocol (in addition to REST)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No: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REST is good enough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dirty="0" smtClean="0">
                <a:solidFill>
                  <a:srgbClr val="0070C0"/>
                </a:solidFill>
              </a:rPr>
              <a:t>Create one or more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icroservices in your favorite programming language and export it to the gateway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#2: Microservice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break monolithic code base into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How to integrate with System of Records?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What protocol/transport/encoding do we use to communicate between microservices? 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REST/</a:t>
            </a:r>
            <a:r>
              <a:rPr lang="en-US" i="1" dirty="0" err="1" smtClean="0">
                <a:solidFill>
                  <a:srgbClr val="0070C0"/>
                </a:solidFill>
              </a:rPr>
              <a:t>gRPC</a:t>
            </a:r>
            <a:r>
              <a:rPr lang="en-US" i="1" dirty="0" smtClean="0">
                <a:solidFill>
                  <a:srgbClr val="0070C0"/>
                </a:solidFill>
              </a:rPr>
              <a:t>/Thrift/</a:t>
            </a:r>
            <a:r>
              <a:rPr lang="mr-IN" i="1" dirty="0" smtClean="0">
                <a:solidFill>
                  <a:srgbClr val="0070C0"/>
                </a:solidFill>
              </a:rPr>
              <a:t>…</a:t>
            </a:r>
            <a:endParaRPr lang="en-US" i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want to expose my microservice as an open API directly?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Yes:  Export the microservice into API Connect to create a REST endpoint via gateway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Do we need to create an open API from multiple microservices?</a:t>
            </a:r>
          </a:p>
          <a:p>
            <a:pPr lvl="3">
              <a:buFont typeface="Wingdings" charset="2"/>
              <a:buChar char="Ø"/>
            </a:pPr>
            <a:r>
              <a:rPr lang="en-US" dirty="0"/>
              <a:t>Yes: </a:t>
            </a:r>
            <a:r>
              <a:rPr lang="en-US" dirty="0">
                <a:solidFill>
                  <a:srgbClr val="0070C0"/>
                </a:solidFill>
              </a:rPr>
              <a:t>Use LoopBack to create the open API which connects to the existing internal services/databases.</a:t>
            </a:r>
            <a:endParaRPr lang="en-US" i="1" dirty="0" smtClean="0"/>
          </a:p>
          <a:p>
            <a:pPr lvl="2">
              <a:buFont typeface="Wingdings" charset="2"/>
              <a:buChar char="Ø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589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 (</a:t>
            </a:r>
            <a:r>
              <a:rPr lang="en-US" dirty="0" err="1" smtClean="0"/>
              <a:t>on-premise</a:t>
            </a:r>
            <a:r>
              <a:rPr lang="en-US" dirty="0" smtClean="0"/>
              <a:t> &amp; cloud)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 </a:t>
            </a:r>
            <a:r>
              <a:rPr lang="mr-IN" dirty="0" smtClean="0"/>
              <a:t>–</a:t>
            </a:r>
            <a:r>
              <a:rPr lang="en-US" dirty="0" smtClean="0"/>
              <a:t> language agnostic)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13692</TotalTime>
  <Words>1054</Words>
  <Application>Microsoft Macintosh PowerPoint</Application>
  <PresentationFormat>Widescreen</PresentationFormat>
  <Paragraphs>297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Office Theme</vt:lpstr>
      <vt:lpstr>Polyglot Microservices &amp; APIs with modern RPCs</vt:lpstr>
      <vt:lpstr>Motivations</vt:lpstr>
      <vt:lpstr>A typical scenario (APIs &amp; Microservices)</vt:lpstr>
      <vt:lpstr>APIs and Microservices</vt:lpstr>
      <vt:lpstr>Exposing an API via API Connect</vt:lpstr>
      <vt:lpstr>Composing an API with LoopBack</vt:lpstr>
      <vt:lpstr>Perspective #1: API first</vt:lpstr>
      <vt:lpstr>Perspective #2: Microservice first</vt:lpstr>
      <vt:lpstr>Key requirements for RPC between Microservices</vt:lpstr>
      <vt:lpstr>Reference RPC frameworks</vt:lpstr>
      <vt:lpstr>User experience</vt:lpstr>
      <vt:lpstr>Possible paths</vt:lpstr>
      <vt:lpstr>REST + gRPC (dual faces of a microservice?)</vt:lpstr>
      <vt:lpstr>Node.js as the primary glue for API solution</vt:lpstr>
      <vt:lpstr>e2e API runtime</vt:lpstr>
      <vt:lpstr>PoC Demo</vt:lpstr>
      <vt:lpstr>gRPC service definition</vt:lpstr>
      <vt:lpstr>Docker containers</vt:lpstr>
      <vt:lpstr>PoC and beyond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130</cp:revision>
  <dcterms:created xsi:type="dcterms:W3CDTF">2016-08-24T17:06:07Z</dcterms:created>
  <dcterms:modified xsi:type="dcterms:W3CDTF">2016-10-28T20:38:07Z</dcterms:modified>
</cp:coreProperties>
</file>