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65" r:id="rId5"/>
    <p:sldId id="275" r:id="rId6"/>
    <p:sldId id="276" r:id="rId7"/>
    <p:sldId id="273" r:id="rId8"/>
    <p:sldId id="274" r:id="rId9"/>
    <p:sldId id="258" r:id="rId10"/>
    <p:sldId id="259" r:id="rId11"/>
    <p:sldId id="266" r:id="rId12"/>
    <p:sldId id="260" r:id="rId13"/>
    <p:sldId id="264" r:id="rId14"/>
    <p:sldId id="261" r:id="rId15"/>
    <p:sldId id="263" r:id="rId16"/>
    <p:sldId id="269" r:id="rId17"/>
    <p:sldId id="271" r:id="rId18"/>
    <p:sldId id="270" r:id="rId19"/>
    <p:sldId id="267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7"/>
    <p:restoredTop sz="94645"/>
  </p:normalViewPr>
  <p:slideViewPr>
    <p:cSldViewPr snapToGrid="0" snapToObjects="1">
      <p:cViewPr varScale="1">
        <p:scale>
          <a:sx n="152" d="100"/>
          <a:sy n="152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E54D7-E0A2-A24C-B372-CEF09E1D6EF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0F66-AF1D-E84B-9A34-C70CA374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0C50-6FBB-2247-BEF7-451AA7AB940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trongloop/loopback-example-polygl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/about/" TargetMode="External"/><Relationship Id="rId4" Type="http://schemas.openxmlformats.org/officeDocument/2006/relationships/hyperlink" Target="http://www.grpc.io/blog/principles" TargetMode="External"/><Relationship Id="rId5" Type="http://schemas.openxmlformats.org/officeDocument/2006/relationships/hyperlink" Target="http://uber.github.io/hyperbahn/" TargetMode="External"/><Relationship Id="rId6" Type="http://schemas.openxmlformats.org/officeDocument/2006/relationships/hyperlink" Target="http://uber.github.io/tchann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pc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blog/gRPC-protobufs-swagger.html" TargetMode="External"/><Relationship Id="rId4" Type="http://schemas.openxmlformats.org/officeDocument/2006/relationships/hyperlink" Target="https://developer.ibm.com/swift/2016/09/30/protocol-buffers-with-kitura/" TargetMode="External"/><Relationship Id="rId5" Type="http://schemas.openxmlformats.org/officeDocument/2006/relationships/hyperlink" Target="https://www.nginx.com/blog/introduction-to-microservices/" TargetMode="External"/><Relationship Id="rId6" Type="http://schemas.openxmlformats.org/officeDocument/2006/relationships/hyperlink" Target="http://zipkin.io/" TargetMode="External"/><Relationship Id="rId7" Type="http://schemas.openxmlformats.org/officeDocument/2006/relationships/hyperlink" Target="http://opentrac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rongloop/loopback-example-polyglo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ops/method/tracks/omnichannel_track" TargetMode="External"/><Relationship Id="rId4" Type="http://schemas.openxmlformats.org/officeDocument/2006/relationships/hyperlink" Target="https://eng.uber.com/tech-stack-part-one/" TargetMode="External"/><Relationship Id="rId5" Type="http://schemas.openxmlformats.org/officeDocument/2006/relationships/hyperlink" Target="https://eng.uber.com/soa/" TargetMode="External"/><Relationship Id="rId6" Type="http://schemas.openxmlformats.org/officeDocument/2006/relationships/hyperlink" Target="https://eng.uber.com/building-tincup/" TargetMode="External"/><Relationship Id="rId7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blog.netflix.com/2016/08/engineering-trade-offs-and-netflix-api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Microservices &amp; APIs with modern RPCs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Feng</a:t>
            </a:r>
          </a:p>
          <a:p>
            <a:r>
              <a:rPr lang="en-US" dirty="0" smtClean="0"/>
              <a:t>PoC: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github.com/strongloop/loopback-example-polyglot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RPC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gRPC</a:t>
            </a:r>
          </a:p>
          <a:p>
            <a:pPr lvl="1"/>
            <a:r>
              <a:rPr lang="en-US" dirty="0" smtClean="0">
                <a:hlinkClick r:id="rId2"/>
              </a:rPr>
              <a:t>http://www.grpc.io/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http://www.grpc.io/about/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http://www.grpc.io/blog/principles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Uber stack</a:t>
            </a:r>
          </a:p>
          <a:p>
            <a:pPr lvl="1"/>
            <a:r>
              <a:rPr lang="en-US" dirty="0" smtClean="0">
                <a:hlinkClick r:id="rId5"/>
              </a:rPr>
              <a:t>https://eng.uber.com/tech-stack-part-one/</a:t>
            </a:r>
          </a:p>
          <a:p>
            <a:pPr lvl="1"/>
            <a:r>
              <a:rPr lang="en-US" dirty="0" smtClean="0">
                <a:hlinkClick r:id="rId5"/>
              </a:rPr>
              <a:t>http://uber.github.io/hyperbahn/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http://uber.github.io/tchannel/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microservices speak </a:t>
            </a:r>
            <a:r>
              <a:rPr lang="en-US" dirty="0"/>
              <a:t>g</a:t>
            </a:r>
            <a:r>
              <a:rPr lang="en-US" dirty="0" smtClean="0"/>
              <a:t>RPC and APIs use REST.</a:t>
            </a:r>
          </a:p>
          <a:p>
            <a:r>
              <a:rPr lang="en-US" dirty="0" smtClean="0"/>
              <a:t>As a LoopBack developer</a:t>
            </a:r>
            <a:endParaRPr lang="en-US" dirty="0"/>
          </a:p>
          <a:p>
            <a:pPr lvl="1"/>
            <a:r>
              <a:rPr lang="en-US" dirty="0" smtClean="0"/>
              <a:t>I should be able to connect to other microservices, regardless of the programming language</a:t>
            </a:r>
          </a:p>
          <a:p>
            <a:pPr lvl="1"/>
            <a:r>
              <a:rPr lang="en-US" dirty="0" smtClean="0"/>
              <a:t>I should be able to expose LoopBack models as a microservice so that other microservices can interact with LoopBack apps</a:t>
            </a:r>
          </a:p>
          <a:p>
            <a:r>
              <a:rPr lang="en-US" dirty="0" smtClean="0"/>
              <a:t>As an API Gateway developer</a:t>
            </a:r>
          </a:p>
          <a:p>
            <a:pPr lvl="1"/>
            <a:r>
              <a:rPr lang="en-US" dirty="0" smtClean="0"/>
              <a:t>I should be able to invoke a microservice to enforce a policy</a:t>
            </a:r>
          </a:p>
          <a:p>
            <a:pPr lvl="1"/>
            <a:r>
              <a:rPr lang="en-US" dirty="0" smtClean="0"/>
              <a:t>I should be able to import a microservice as a public REST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API designer to create API spec Swagger</a:t>
            </a:r>
          </a:p>
          <a:p>
            <a:r>
              <a:rPr lang="en-US" dirty="0" smtClean="0"/>
              <a:t>Implement the API as a gRPC microservice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gPRC</a:t>
            </a:r>
            <a:r>
              <a:rPr lang="en-US" dirty="0" smtClean="0"/>
              <a:t> service/message definition from Swagger</a:t>
            </a:r>
          </a:p>
          <a:p>
            <a:pPr lvl="1"/>
            <a:r>
              <a:rPr lang="en-US" dirty="0" smtClean="0"/>
              <a:t>Generate stubs for Java/Swift/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Implement API logic in Java/Swift</a:t>
            </a:r>
          </a:p>
          <a:p>
            <a:r>
              <a:rPr lang="is-IS" dirty="0" smtClean="0"/>
              <a:t>Expose a gRPC microservice over REST</a:t>
            </a:r>
          </a:p>
          <a:p>
            <a:endParaRPr lang="is-IS" dirty="0"/>
          </a:p>
          <a:p>
            <a:r>
              <a:rPr lang="is-IS" dirty="0" smtClean="0"/>
              <a:t>Consume microservices using gRPC (loopback-connector-grpc)</a:t>
            </a:r>
          </a:p>
          <a:p>
            <a:r>
              <a:rPr lang="is-IS" dirty="0" smtClean="0"/>
              <a:t>Expose LoopBack remote methods over gRPC (strong-remoting-grpc)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gRPC (dual faces of a </a:t>
            </a:r>
            <a:r>
              <a:rPr lang="en-US" dirty="0" err="1" smtClean="0"/>
              <a:t>microservice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9" y="3137618"/>
            <a:ext cx="1616148" cy="2115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LoopBack Models + Remote Methods</a:t>
            </a:r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725608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8" name="Chevron 7"/>
          <p:cNvSpPr/>
          <p:nvPr/>
        </p:nvSpPr>
        <p:spPr>
          <a:xfrm>
            <a:off x="4529469" y="3360902"/>
            <a:ext cx="1146543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529469" y="4509106"/>
            <a:ext cx="114654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987569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509756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780237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533683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4041386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>
            <a:off x="6464592" y="4524943"/>
            <a:ext cx="127767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429959" y="3360901"/>
            <a:ext cx="131230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86800" y="2818642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8683247" y="42592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8835647" y="44116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8988047" y="45640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 microservices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839200" y="2971042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cxnSp>
        <p:nvCxnSpPr>
          <p:cNvPr id="31" name="Elbow Connector 30"/>
          <p:cNvCxnSpPr>
            <a:stCxn id="24" idx="3"/>
            <a:endCxn id="25" idx="1"/>
          </p:cNvCxnSpPr>
          <p:nvPr/>
        </p:nvCxnSpPr>
        <p:spPr>
          <a:xfrm flipV="1">
            <a:off x="7742264" y="3225337"/>
            <a:ext cx="944536" cy="40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7742264" y="4665936"/>
            <a:ext cx="940983" cy="1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930994" y="1722269"/>
            <a:ext cx="2155117" cy="93832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in-process sidecar</a:t>
            </a:r>
          </a:p>
          <a:p>
            <a:pPr algn="ctr"/>
            <a:r>
              <a:rPr lang="en-US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 service registry, load balancing, circuit break, A/B testing, distributed tracing/monitoring</a:t>
            </a: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Elbow Connector 5"/>
          <p:cNvCxnSpPr>
            <a:stCxn id="3" idx="3"/>
            <a:endCxn id="23" idx="0"/>
          </p:cNvCxnSpPr>
          <p:nvPr/>
        </p:nvCxnSpPr>
        <p:spPr>
          <a:xfrm flipH="1">
            <a:off x="6984296" y="2191432"/>
            <a:ext cx="101815" cy="2333511"/>
          </a:xfrm>
          <a:prstGeom prst="bentConnector4">
            <a:avLst>
              <a:gd name="adj1" fmla="val -224525"/>
              <a:gd name="adj2" fmla="val 6005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1"/>
            <a:endCxn id="9" idx="0"/>
          </p:cNvCxnSpPr>
          <p:nvPr/>
        </p:nvCxnSpPr>
        <p:spPr>
          <a:xfrm rot="10800000" flipH="1" flipV="1">
            <a:off x="4930993" y="2191432"/>
            <a:ext cx="52615" cy="2317674"/>
          </a:xfrm>
          <a:prstGeom prst="bentConnector4">
            <a:avLst>
              <a:gd name="adj1" fmla="val -434477"/>
              <a:gd name="adj2" fmla="val 6012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23299" y="5604743"/>
            <a:ext cx="3852672" cy="7392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Analogy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gRPC endpoint </a:t>
            </a:r>
            <a:r>
              <a:rPr lang="en-US" sz="1600" dirty="0" smtClean="0">
                <a:sym typeface="Wingdings"/>
              </a:rPr>
              <a:t> internal interface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REST endpoint </a:t>
            </a:r>
            <a:r>
              <a:rPr lang="en-US" sz="1600" dirty="0" smtClean="0">
                <a:sym typeface="Wingdings"/>
              </a:rPr>
              <a:t> public 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525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as the primary glue for API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 and pluggability is key for LoopBack to allow polyglot solutions</a:t>
            </a:r>
          </a:p>
          <a:p>
            <a:pPr lvl="1"/>
            <a:r>
              <a:rPr lang="en-US" dirty="0" smtClean="0"/>
              <a:t>Define extension points </a:t>
            </a:r>
          </a:p>
          <a:p>
            <a:pPr lvl="1"/>
            <a:r>
              <a:rPr lang="en-US" dirty="0" smtClean="0"/>
              <a:t>Allow extensions to be implemented using other languages/platforms</a:t>
            </a:r>
          </a:p>
          <a:p>
            <a:pPr lvl="1"/>
            <a:r>
              <a:rPr lang="en-US" dirty="0" smtClean="0"/>
              <a:t>Use modern RPC to communicate between Node and other runtimes</a:t>
            </a:r>
          </a:p>
          <a:p>
            <a:pPr lvl="1"/>
            <a:r>
              <a:rPr lang="en-US" dirty="0" smtClean="0"/>
              <a:t>Possible extensions:</a:t>
            </a:r>
          </a:p>
          <a:p>
            <a:pPr lvl="2"/>
            <a:r>
              <a:rPr lang="en-US" dirty="0" smtClean="0"/>
              <a:t>Policies to enforce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2"/>
            <a:r>
              <a:rPr lang="en-US" dirty="0" smtClean="0"/>
              <a:t>API implementations</a:t>
            </a:r>
          </a:p>
          <a:p>
            <a:pPr lvl="2"/>
            <a:r>
              <a:rPr lang="en-US" dirty="0" smtClean="0"/>
              <a:t>Connectivity to backend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API runtime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62577" y="178627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25548" y="3165845"/>
            <a:ext cx="2402303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LoopBack</a:t>
            </a:r>
          </a:p>
          <a:p>
            <a:pPr algn="ctr"/>
            <a:r>
              <a:rPr lang="en-US" sz="1200" dirty="0" smtClean="0"/>
              <a:t>middleware + remoting + model + datasource/connector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565606" y="4557192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426306" y="2333930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24607" y="3258404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463518" y="33705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463518" y="44764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4" idx="3"/>
            <a:endCxn id="13" idx="3"/>
          </p:cNvCxnSpPr>
          <p:nvPr/>
        </p:nvCxnSpPr>
        <p:spPr>
          <a:xfrm>
            <a:off x="7527852" y="2206257"/>
            <a:ext cx="2200941" cy="2690150"/>
          </a:xfrm>
          <a:prstGeom prst="bentConnector3">
            <a:avLst>
              <a:gd name="adj1" fmla="val 11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</p:cNvCxnSpPr>
          <p:nvPr/>
        </p:nvCxnSpPr>
        <p:spPr>
          <a:xfrm>
            <a:off x="7527851" y="3585831"/>
            <a:ext cx="935667" cy="204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3329" y="36057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9" idx="3"/>
            <a:endCxn id="8" idx="1"/>
          </p:cNvCxnSpPr>
          <p:nvPr/>
        </p:nvCxnSpPr>
        <p:spPr>
          <a:xfrm flipV="1">
            <a:off x="1818604" y="3678390"/>
            <a:ext cx="1106003" cy="347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7777" y="3401391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3253562" y="5752326"/>
            <a:ext cx="6220046" cy="712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40641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646425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Tracing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816004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Balancing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017478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Registry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18952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0642" y="35982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4810" y="193183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5659" y="428019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6" idx="0"/>
          </p:cNvCxnSpPr>
          <p:nvPr/>
        </p:nvCxnSpPr>
        <p:spPr>
          <a:xfrm rot="16200000" flipV="1">
            <a:off x="6774912" y="4133860"/>
            <a:ext cx="551376" cy="295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1846" y="1931835"/>
            <a:ext cx="85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REST/gRPC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9881" y="3385555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114" name="Rounded Rectangle 113"/>
          <p:cNvSpPr/>
          <p:nvPr/>
        </p:nvSpPr>
        <p:spPr>
          <a:xfrm>
            <a:off x="705729" y="37581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8" idx="0"/>
            <a:endCxn id="4" idx="1"/>
          </p:cNvCxnSpPr>
          <p:nvPr/>
        </p:nvCxnSpPr>
        <p:spPr>
          <a:xfrm rot="5400000" flipH="1" flipV="1">
            <a:off x="4383838" y="1379665"/>
            <a:ext cx="1052147" cy="270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" idx="3"/>
            <a:endCxn id="5" idx="1"/>
          </p:cNvCxnSpPr>
          <p:nvPr/>
        </p:nvCxnSpPr>
        <p:spPr>
          <a:xfrm flipV="1">
            <a:off x="4189882" y="3585831"/>
            <a:ext cx="935666" cy="9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5" idx="2"/>
            <a:endCxn id="6" idx="1"/>
          </p:cNvCxnSpPr>
          <p:nvPr/>
        </p:nvCxnSpPr>
        <p:spPr>
          <a:xfrm rot="16200000" flipH="1">
            <a:off x="5960473" y="4372044"/>
            <a:ext cx="971361" cy="23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4" idx="2"/>
            <a:endCxn id="5" idx="0"/>
          </p:cNvCxnSpPr>
          <p:nvPr/>
        </p:nvCxnSpPr>
        <p:spPr>
          <a:xfrm rot="5400000">
            <a:off x="6341157" y="2611787"/>
            <a:ext cx="539602" cy="568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879265" y="267724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4" idx="0"/>
            <a:endCxn id="7" idx="0"/>
          </p:cNvCxnSpPr>
          <p:nvPr/>
        </p:nvCxnSpPr>
        <p:spPr>
          <a:xfrm rot="16200000" flipH="1">
            <a:off x="7703249" y="978236"/>
            <a:ext cx="547659" cy="2163729"/>
          </a:xfrm>
          <a:prstGeom prst="bentConnector3">
            <a:avLst>
              <a:gd name="adj1" fmla="val -4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6509" y="125148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55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9229401" y="1818360"/>
            <a:ext cx="2308615" cy="13979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Swift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31682" y="3386407"/>
            <a:ext cx="2308615" cy="15989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Java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8" y="2652767"/>
            <a:ext cx="3292547" cy="2115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LoopBack (Node.js)</a:t>
            </a:r>
          </a:p>
          <a:p>
            <a:pPr algn="ctr"/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146543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822335" y="351397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Encryption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8750049" y="3920666"/>
            <a:ext cx="1072286" cy="12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75949" y="2865531"/>
            <a:ext cx="1031365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</a:t>
            </a:r>
          </a:p>
          <a:p>
            <a:pPr algn="ctr"/>
            <a:r>
              <a:rPr lang="en-US" sz="1200" dirty="0" smtClean="0"/>
              <a:t>(REST/Node)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6672225" y="3665542"/>
            <a:ext cx="1309657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EncryptionClient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7309720" y="1666792"/>
            <a:ext cx="617491" cy="57404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5" idx="2"/>
            <a:endCxn id="21" idx="0"/>
          </p:cNvCxnSpPr>
          <p:nvPr/>
        </p:nvCxnSpPr>
        <p:spPr>
          <a:xfrm rot="10800000" flipV="1">
            <a:off x="6091632" y="1953815"/>
            <a:ext cx="1218088" cy="9117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>
            <a:off x="7801965" y="3762887"/>
            <a:ext cx="948084" cy="340240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gRPC connector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21" idx="3"/>
            <a:endCxn id="30" idx="0"/>
          </p:cNvCxnSpPr>
          <p:nvPr/>
        </p:nvCxnSpPr>
        <p:spPr>
          <a:xfrm>
            <a:off x="6607314" y="3128659"/>
            <a:ext cx="719740" cy="536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>
          <a:xfrm>
            <a:off x="4529470" y="2860158"/>
            <a:ext cx="114654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7717" y="3343830"/>
            <a:ext cx="1265275" cy="83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</a:p>
          <a:p>
            <a:pPr algn="ctr"/>
            <a:r>
              <a:rPr lang="en-US" sz="1200" dirty="0" smtClean="0"/>
              <a:t>(curl, API Explorer)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9" idx="0"/>
            <a:endCxn id="7" idx="1"/>
          </p:cNvCxnSpPr>
          <p:nvPr/>
        </p:nvCxnSpPr>
        <p:spPr>
          <a:xfrm rot="5400000" flipH="1" flipV="1">
            <a:off x="1341978" y="2357279"/>
            <a:ext cx="714928" cy="1258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353293" y="5175193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Client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42" idx="0"/>
            <a:endCxn id="26" idx="2"/>
          </p:cNvCxnSpPr>
          <p:nvPr/>
        </p:nvCxnSpPr>
        <p:spPr>
          <a:xfrm rot="5400000" flipH="1" flipV="1">
            <a:off x="9743373" y="4516756"/>
            <a:ext cx="847833" cy="469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1"/>
            <a:endCxn id="10" idx="2"/>
          </p:cNvCxnSpPr>
          <p:nvPr/>
        </p:nvCxnSpPr>
        <p:spPr>
          <a:xfrm rot="10800000">
            <a:off x="3003699" y="5294900"/>
            <a:ext cx="6349595" cy="286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83103" y="5985926"/>
            <a:ext cx="1704201" cy="499730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zipkin</a:t>
            </a:r>
          </a:p>
          <a:p>
            <a:pPr algn="ctr"/>
            <a:r>
              <a:rPr lang="en-US" sz="1400" dirty="0" smtClean="0"/>
              <a:t>(distributed tracing)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529469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registry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875835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9822335" y="1941832"/>
            <a:ext cx="1158949" cy="8133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Translation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(gRPC/Swift)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37717" y="5100780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Client</a:t>
            </a:r>
          </a:p>
          <a:p>
            <a:pPr algn="ctr"/>
            <a:r>
              <a:rPr lang="en-US" sz="1200" dirty="0" smtClean="0"/>
              <a:t>(gRPC/Node)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35" idx="0"/>
            <a:endCxn id="10" idx="1"/>
          </p:cNvCxnSpPr>
          <p:nvPr/>
        </p:nvCxnSpPr>
        <p:spPr>
          <a:xfrm rot="5400000" flipH="1" flipV="1">
            <a:off x="1567903" y="4340153"/>
            <a:ext cx="209917" cy="1311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31682" y="3737234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SSL</a:t>
            </a:r>
            <a:endParaRPr lang="en-US" sz="1050"/>
          </a:p>
        </p:txBody>
      </p:sp>
      <p:sp>
        <p:nvSpPr>
          <p:cNvPr id="40" name="Rounded Rectangle 39"/>
          <p:cNvSpPr/>
          <p:nvPr/>
        </p:nvSpPr>
        <p:spPr>
          <a:xfrm>
            <a:off x="6837889" y="2860153"/>
            <a:ext cx="1309657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TranslationClient</a:t>
            </a:r>
            <a:endParaRPr lang="en-US" sz="1200" dirty="0"/>
          </a:p>
        </p:txBody>
      </p:sp>
      <p:sp>
        <p:nvSpPr>
          <p:cNvPr id="43" name="Chevron 42"/>
          <p:cNvSpPr/>
          <p:nvPr/>
        </p:nvSpPr>
        <p:spPr>
          <a:xfrm>
            <a:off x="7956649" y="2929927"/>
            <a:ext cx="1013732" cy="349838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gRPC connector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43" idx="3"/>
            <a:endCxn id="31" idx="1"/>
          </p:cNvCxnSpPr>
          <p:nvPr/>
        </p:nvCxnSpPr>
        <p:spPr>
          <a:xfrm flipV="1">
            <a:off x="8970381" y="2348527"/>
            <a:ext cx="851954" cy="756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" idx="3"/>
            <a:endCxn id="21" idx="2"/>
          </p:cNvCxnSpPr>
          <p:nvPr/>
        </p:nvCxnSpPr>
        <p:spPr>
          <a:xfrm flipV="1">
            <a:off x="5676012" y="3391786"/>
            <a:ext cx="415620" cy="887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/>
          <p:cNvSpPr/>
          <p:nvPr/>
        </p:nvSpPr>
        <p:spPr>
          <a:xfrm rot="16200000">
            <a:off x="5616578" y="2335122"/>
            <a:ext cx="950105" cy="349838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</a:t>
            </a:r>
            <a:r>
              <a:rPr lang="en-US" sz="700" dirty="0" smtClean="0">
                <a:solidFill>
                  <a:schemeClr val="tx1"/>
                </a:solidFill>
              </a:rPr>
              <a:t>atabase connector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gRPC service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syntax = "proto3</a:t>
            </a:r>
            <a:r>
              <a:rPr lang="en-US" sz="1200" dirty="0" smtClean="0"/>
              <a:t>";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java_multiple_files</a:t>
            </a:r>
            <a:r>
              <a:rPr lang="en-US" sz="1200" dirty="0"/>
              <a:t> = true;</a:t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java_package</a:t>
            </a:r>
            <a:r>
              <a:rPr lang="en-US" sz="1200" dirty="0"/>
              <a:t> = "</a:t>
            </a:r>
            <a:r>
              <a:rPr lang="en-US" sz="1200" dirty="0" err="1"/>
              <a:t>com.ibm.apiconnect.demo.polyglot</a:t>
            </a:r>
            <a:r>
              <a:rPr lang="en-US" sz="1200" dirty="0"/>
              <a:t>";</a:t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java_outer_classname</a:t>
            </a:r>
            <a:r>
              <a:rPr lang="en-US" sz="1200" dirty="0"/>
              <a:t> = "</a:t>
            </a:r>
            <a:r>
              <a:rPr lang="en-US" sz="1200" dirty="0" err="1"/>
              <a:t>NoteMessage</a:t>
            </a:r>
            <a:r>
              <a:rPr lang="en-US" sz="1200" dirty="0"/>
              <a:t>";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Note {</a:t>
            </a:r>
            <a:br>
              <a:rPr lang="en-US" sz="1200" dirty="0"/>
            </a:br>
            <a:r>
              <a:rPr lang="en-US" sz="1200" dirty="0"/>
              <a:t>  int32 id = 1;</a:t>
            </a:r>
            <a:br>
              <a:rPr lang="en-US" sz="1200" dirty="0"/>
            </a:br>
            <a:r>
              <a:rPr lang="en-US" sz="1200" dirty="0"/>
              <a:t>  string title = 2;</a:t>
            </a:r>
            <a:br>
              <a:rPr lang="en-US" sz="1200" dirty="0"/>
            </a:br>
            <a:r>
              <a:rPr lang="en-US" sz="1200" dirty="0"/>
              <a:t>  string content = 3;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FindByIdRequest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int32 id = 1;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FindRequest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FindResponse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repeated Note notes = 1;</a:t>
            </a:r>
            <a:br>
              <a:rPr lang="en-US" sz="1200" dirty="0"/>
            </a:b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service </a:t>
            </a:r>
            <a:r>
              <a:rPr lang="en-US" sz="1200" dirty="0" err="1"/>
              <a:t>NoteService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create (Note)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</a:t>
            </a:r>
            <a:r>
              <a:rPr lang="en-US" sz="1200" dirty="0" err="1"/>
              <a:t>findById</a:t>
            </a:r>
            <a:r>
              <a:rPr lang="en-US" sz="1200" dirty="0"/>
              <a:t> (</a:t>
            </a:r>
            <a:r>
              <a:rPr lang="en-US" sz="1200" dirty="0" err="1"/>
              <a:t>FindByIdRequest</a:t>
            </a:r>
            <a:r>
              <a:rPr lang="en-US" sz="1200" dirty="0"/>
              <a:t>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find (</a:t>
            </a:r>
            <a:r>
              <a:rPr lang="en-US" sz="1200" dirty="0" err="1"/>
              <a:t>FindRequest</a:t>
            </a:r>
            <a:r>
              <a:rPr lang="en-US" sz="1200" dirty="0"/>
              <a:t>) returns (</a:t>
            </a:r>
            <a:r>
              <a:rPr lang="en-US" sz="1200" dirty="0" err="1"/>
              <a:t>FindResponse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service </a:t>
            </a:r>
            <a:r>
              <a:rPr lang="en-US" sz="1200" dirty="0" err="1"/>
              <a:t>EncryptionService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encrypt (Note)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decrypt (Note) returns (Note);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8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1425389" y="1611086"/>
            <a:ext cx="7326726" cy="450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Docker compose for local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containers</a:t>
            </a:r>
            <a:endParaRPr lang="en-US" dirty="0"/>
          </a:p>
        </p:txBody>
      </p:sp>
      <p:cxnSp>
        <p:nvCxnSpPr>
          <p:cNvPr id="37" name="Elbow Connector 36"/>
          <p:cNvCxnSpPr>
            <a:stCxn id="6" idx="2"/>
            <a:endCxn id="48" idx="1"/>
          </p:cNvCxnSpPr>
          <p:nvPr/>
        </p:nvCxnSpPr>
        <p:spPr>
          <a:xfrm rot="16200000" flipH="1">
            <a:off x="4501442" y="2982245"/>
            <a:ext cx="863975" cy="2624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5" idx="3"/>
            <a:endCxn id="48" idx="1"/>
          </p:cNvCxnSpPr>
          <p:nvPr/>
        </p:nvCxnSpPr>
        <p:spPr>
          <a:xfrm flipH="1">
            <a:off x="6245678" y="3459876"/>
            <a:ext cx="1205593" cy="1266606"/>
          </a:xfrm>
          <a:prstGeom prst="bentConnector5">
            <a:avLst>
              <a:gd name="adj1" fmla="val -18962"/>
              <a:gd name="adj2" fmla="val 65979"/>
              <a:gd name="adj3" fmla="val 11896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pSp>
        <p:nvGrpSpPr>
          <p:cNvPr id="13" name="Group 12"/>
          <p:cNvGrpSpPr/>
          <p:nvPr/>
        </p:nvGrpSpPr>
        <p:grpSpPr>
          <a:xfrm>
            <a:off x="2125755" y="2889197"/>
            <a:ext cx="3488552" cy="973310"/>
            <a:chOff x="2781300" y="2601685"/>
            <a:chExt cx="3488552" cy="1186543"/>
          </a:xfrm>
        </p:grpSpPr>
        <p:sp>
          <p:nvSpPr>
            <p:cNvPr id="6" name="Rectangle 5"/>
            <p:cNvSpPr/>
            <p:nvPr/>
          </p:nvSpPr>
          <p:spPr>
            <a:xfrm>
              <a:off x="3505199" y="2601685"/>
              <a:ext cx="1543051" cy="1186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note-loopback</a:t>
              </a:r>
              <a:endParaRPr lang="en-US" dirty="0"/>
            </a:p>
          </p:txBody>
        </p:sp>
        <p:cxnSp>
          <p:nvCxnSpPr>
            <p:cNvPr id="15" name="Elbow Connector 14"/>
            <p:cNvCxnSpPr>
              <a:stCxn id="6" idx="3"/>
              <a:endCxn id="47" idx="1"/>
            </p:cNvCxnSpPr>
            <p:nvPr/>
          </p:nvCxnSpPr>
          <p:spPr>
            <a:xfrm flipV="1">
              <a:off x="5048250" y="3005588"/>
              <a:ext cx="1221602" cy="1893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781300" y="2713983"/>
              <a:ext cx="963386" cy="303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http:3000</a:t>
              </a:r>
              <a:endParaRPr lang="en-US" sz="11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81300" y="3365861"/>
              <a:ext cx="963386" cy="303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http2:50051</a:t>
              </a:r>
              <a:endParaRPr lang="en-US" sz="11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14307" y="2934622"/>
            <a:ext cx="1836964" cy="1050507"/>
            <a:chOff x="5614307" y="1993786"/>
            <a:chExt cx="1836964" cy="1186543"/>
          </a:xfrm>
        </p:grpSpPr>
        <p:sp>
          <p:nvSpPr>
            <p:cNvPr id="35" name="Rectangle 34"/>
            <p:cNvSpPr/>
            <p:nvPr/>
          </p:nvSpPr>
          <p:spPr>
            <a:xfrm>
              <a:off x="6003471" y="1993786"/>
              <a:ext cx="1447800" cy="1186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note-java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14307" y="2164726"/>
              <a:ext cx="963386" cy="303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http2:50052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45678" y="4491319"/>
            <a:ext cx="1929493" cy="940656"/>
            <a:chOff x="6245678" y="4209572"/>
            <a:chExt cx="1929493" cy="1186543"/>
          </a:xfrm>
        </p:grpSpPr>
        <p:sp>
          <p:nvSpPr>
            <p:cNvPr id="36" name="Rectangle 35"/>
            <p:cNvSpPr/>
            <p:nvPr/>
          </p:nvSpPr>
          <p:spPr>
            <a:xfrm>
              <a:off x="6727371" y="4209572"/>
              <a:ext cx="1447800" cy="1186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zipkin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45678" y="4354232"/>
              <a:ext cx="963386" cy="303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http:9411</a:t>
              </a:r>
              <a:endParaRPr lang="en-US" sz="11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11428" y="1835348"/>
            <a:ext cx="1839843" cy="879795"/>
            <a:chOff x="9410542" y="2573359"/>
            <a:chExt cx="1839843" cy="1186543"/>
          </a:xfrm>
        </p:grpSpPr>
        <p:sp>
          <p:nvSpPr>
            <p:cNvPr id="14" name="Rectangle 13"/>
            <p:cNvSpPr/>
            <p:nvPr/>
          </p:nvSpPr>
          <p:spPr>
            <a:xfrm>
              <a:off x="9802585" y="2573359"/>
              <a:ext cx="1447800" cy="11865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note-swift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10542" y="2739032"/>
              <a:ext cx="963386" cy="303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http2:50053</a:t>
              </a:r>
              <a:endParaRPr lang="en-US" sz="1100" dirty="0"/>
            </a:p>
          </p:txBody>
        </p:sp>
      </p:grpSp>
      <p:cxnSp>
        <p:nvCxnSpPr>
          <p:cNvPr id="18" name="Elbow Connector 17"/>
          <p:cNvCxnSpPr>
            <a:stCxn id="6" idx="0"/>
            <a:endCxn id="16" idx="1"/>
          </p:cNvCxnSpPr>
          <p:nvPr/>
        </p:nvCxnSpPr>
        <p:spPr>
          <a:xfrm rot="5400000" flipH="1" flipV="1">
            <a:off x="4207144" y="1484913"/>
            <a:ext cx="818320" cy="1990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pSp>
        <p:nvGrpSpPr>
          <p:cNvPr id="21" name="Group 20"/>
          <p:cNvGrpSpPr/>
          <p:nvPr/>
        </p:nvGrpSpPr>
        <p:grpSpPr>
          <a:xfrm>
            <a:off x="1570583" y="4606001"/>
            <a:ext cx="1929493" cy="940656"/>
            <a:chOff x="6245678" y="4209572"/>
            <a:chExt cx="1929493" cy="1186543"/>
          </a:xfrm>
        </p:grpSpPr>
        <p:sp>
          <p:nvSpPr>
            <p:cNvPr id="22" name="Rectangle 21"/>
            <p:cNvSpPr/>
            <p:nvPr/>
          </p:nvSpPr>
          <p:spPr>
            <a:xfrm>
              <a:off x="6727371" y="4209572"/>
              <a:ext cx="1447800" cy="11865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mongo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5678" y="4354232"/>
              <a:ext cx="963386" cy="303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tcp:27017</a:t>
              </a:r>
              <a:endParaRPr lang="en-US" sz="1100" dirty="0"/>
            </a:p>
          </p:txBody>
        </p:sp>
      </p:grpSp>
      <p:cxnSp>
        <p:nvCxnSpPr>
          <p:cNvPr id="24" name="Elbow Connector 23"/>
          <p:cNvCxnSpPr>
            <a:stCxn id="6" idx="2"/>
            <a:endCxn id="22" idx="0"/>
          </p:cNvCxnSpPr>
          <p:nvPr/>
        </p:nvCxnSpPr>
        <p:spPr>
          <a:xfrm rot="5400000">
            <a:off x="2826931" y="3811752"/>
            <a:ext cx="743494" cy="845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2220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implemented the prototype</a:t>
            </a:r>
          </a:p>
          <a:p>
            <a:pPr lvl="1"/>
            <a:r>
              <a:rPr lang="en-US" dirty="0" smtClean="0"/>
              <a:t>Generate Swagger from gRPC service definition (proto) – map gRPC to REST</a:t>
            </a:r>
          </a:p>
          <a:p>
            <a:pPr lvl="1"/>
            <a:r>
              <a:rPr lang="en-US" dirty="0" smtClean="0"/>
              <a:t>Generate gRPC service definition (proto) from Swagger – map REST to gRPC</a:t>
            </a:r>
          </a:p>
          <a:p>
            <a:pPr lvl="1"/>
            <a:r>
              <a:rPr lang="en-US" dirty="0" smtClean="0"/>
              <a:t>loopback-connector-</a:t>
            </a:r>
            <a:r>
              <a:rPr lang="en-US" dirty="0" err="1" smtClean="0"/>
              <a:t>grpc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expose LoopBack models over gRPC</a:t>
            </a:r>
          </a:p>
          <a:p>
            <a:r>
              <a:rPr lang="en-US" dirty="0" smtClean="0"/>
              <a:t>What’s next</a:t>
            </a:r>
          </a:p>
          <a:p>
            <a:pPr lvl="1"/>
            <a:r>
              <a:rPr lang="en-US" dirty="0" smtClean="0"/>
              <a:t>Agree on the RPC framework for microservices</a:t>
            </a:r>
          </a:p>
          <a:p>
            <a:pPr lvl="1"/>
            <a:r>
              <a:rPr lang="en-US" dirty="0" smtClean="0"/>
              <a:t>Implement </a:t>
            </a:r>
            <a:r>
              <a:rPr lang="en-US" smtClean="0"/>
              <a:t>Node/Java/Swift </a:t>
            </a:r>
            <a:r>
              <a:rPr lang="en-US" smtClean="0"/>
              <a:t>bindings</a:t>
            </a:r>
          </a:p>
          <a:p>
            <a:pPr lvl="1"/>
            <a:r>
              <a:rPr lang="en-US" smtClean="0"/>
              <a:t>Build </a:t>
            </a:r>
            <a:r>
              <a:rPr lang="en-US" dirty="0" smtClean="0"/>
              <a:t>non-functional features such as distributed tracing and circuit breaking</a:t>
            </a:r>
          </a:p>
          <a:p>
            <a:pPr lvl="1"/>
            <a:r>
              <a:rPr lang="en-US" dirty="0" smtClean="0"/>
              <a:t>Fully implement a sample scenario consisting of polyglot microservices</a:t>
            </a:r>
          </a:p>
          <a:p>
            <a:pPr lvl="1"/>
            <a:r>
              <a:rPr lang="en-US" dirty="0" smtClean="0"/>
              <a:t>Deploy the sample scenario with platform foundation team’s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PoC</a:t>
            </a:r>
            <a:r>
              <a:rPr lang="en-US" dirty="0"/>
              <a:t> and </a:t>
            </a:r>
            <a:r>
              <a:rPr lang="en-US" dirty="0" smtClean="0"/>
              <a:t>amalgam8</a:t>
            </a:r>
          </a:p>
          <a:p>
            <a:pPr lvl="1"/>
            <a:r>
              <a:rPr lang="en-US" dirty="0" smtClean="0"/>
              <a:t>Explore integration with </a:t>
            </a:r>
            <a:r>
              <a:rPr lang="en-US" dirty="0" err="1" smtClean="0"/>
              <a:t>serverless</a:t>
            </a:r>
            <a:r>
              <a:rPr lang="en-US" dirty="0" smtClean="0"/>
              <a:t> services such as Whisk</a:t>
            </a:r>
          </a:p>
          <a:p>
            <a:pPr lvl="1"/>
            <a:r>
              <a:rPr lang="en-US" dirty="0" smtClean="0"/>
              <a:t>Explore pub/sub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API creation/composition beyond models/data sources</a:t>
            </a:r>
          </a:p>
          <a:p>
            <a:r>
              <a:rPr lang="en-US" dirty="0" smtClean="0"/>
              <a:t>Understand the relation between APIs and microservices</a:t>
            </a:r>
          </a:p>
          <a:p>
            <a:r>
              <a:rPr lang="en-US" dirty="0" smtClean="0"/>
              <a:t>Establish our POV around polyglot APIs/microservices programming model and developer experience</a:t>
            </a:r>
          </a:p>
          <a:p>
            <a:r>
              <a:rPr lang="en-US" dirty="0" smtClean="0"/>
              <a:t>Create a realistic scenario to evaluate our container orchestration initiatives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7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https://github.com/strongloop/loopback-example-polyglot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coreos.com/blog/gRPC-protobufs-swagger.html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https://developer.ibm.com/swift/2016/09/30/protocol-buffers-with-kitura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https://www.nginx.com/blog/introduction-to-microservices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http://zipkin.io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http://opentracing.io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026047" y="2058188"/>
            <a:ext cx="4288622" cy="3545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30552" y="1690688"/>
            <a:ext cx="4657060" cy="49759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scenario (APIs &amp; Microservices)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95626" y="2071010"/>
            <a:ext cx="1265275" cy="673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090309" y="3306839"/>
            <a:ext cx="1265275" cy="6833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095626" y="4518753"/>
            <a:ext cx="1265275" cy="663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275298" y="2661958"/>
            <a:ext cx="1265275" cy="6574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597903" y="307818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3" idx="3"/>
            <a:endCxn id="5" idx="1"/>
          </p:cNvCxnSpPr>
          <p:nvPr/>
        </p:nvCxnSpPr>
        <p:spPr>
          <a:xfrm>
            <a:off x="3559260" y="3274236"/>
            <a:ext cx="1531049" cy="374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91251" y="3496811"/>
            <a:ext cx="1265275" cy="631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291251" y="4354716"/>
            <a:ext cx="1265275" cy="6953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4" idx="3"/>
            <a:endCxn id="21" idx="3"/>
          </p:cNvCxnSpPr>
          <p:nvPr/>
        </p:nvCxnSpPr>
        <p:spPr>
          <a:xfrm>
            <a:off x="6360901" y="2407975"/>
            <a:ext cx="2195625" cy="2294421"/>
          </a:xfrm>
          <a:prstGeom prst="bentConnector3">
            <a:avLst>
              <a:gd name="adj1" fmla="val 11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>
          <a:xfrm flipV="1">
            <a:off x="6355584" y="2990699"/>
            <a:ext cx="919714" cy="65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5400000">
            <a:off x="4979091" y="4106685"/>
            <a:ext cx="860392" cy="627321"/>
          </a:xfrm>
          <a:prstGeom prst="bentConnector4">
            <a:avLst>
              <a:gd name="adj1" fmla="val 30719"/>
              <a:gd name="adj2" fmla="val 13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20" idx="1"/>
          </p:cNvCxnSpPr>
          <p:nvPr/>
        </p:nvCxnSpPr>
        <p:spPr>
          <a:xfrm>
            <a:off x="6355584" y="3648494"/>
            <a:ext cx="935667" cy="16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0"/>
            <a:endCxn id="4" idx="2"/>
          </p:cNvCxnSpPr>
          <p:nvPr/>
        </p:nvCxnSpPr>
        <p:spPr>
          <a:xfrm rot="5400000" flipH="1" flipV="1">
            <a:off x="5444656" y="3023232"/>
            <a:ext cx="561899" cy="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82435" y="5363506"/>
            <a:ext cx="3753293" cy="1129598"/>
            <a:chOff x="4518837" y="5752326"/>
            <a:chExt cx="3753293" cy="1129598"/>
          </a:xfrm>
        </p:grpSpPr>
        <p:sp>
          <p:nvSpPr>
            <p:cNvPr id="31" name="Rectangle 30"/>
            <p:cNvSpPr/>
            <p:nvPr/>
          </p:nvSpPr>
          <p:spPr>
            <a:xfrm>
              <a:off x="4518837" y="5752326"/>
              <a:ext cx="3753293" cy="11295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05916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Auth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11700" y="5898524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Tracing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927653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 Balancing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805916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Registry</a:t>
              </a:r>
            </a:p>
            <a:p>
              <a:pPr algn="ctr"/>
              <a:r>
                <a:rPr lang="en-US" sz="1200" dirty="0" smtClean="0"/>
                <a:t>Discovery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22805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90882" y="32031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4" idx="3"/>
            <a:endCxn id="8" idx="1"/>
          </p:cNvCxnSpPr>
          <p:nvPr/>
        </p:nvCxnSpPr>
        <p:spPr>
          <a:xfrm>
            <a:off x="1756157" y="3496811"/>
            <a:ext cx="841746" cy="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282" y="33555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3" idx="3"/>
            <a:endCxn id="4" idx="1"/>
          </p:cNvCxnSpPr>
          <p:nvPr/>
        </p:nvCxnSpPr>
        <p:spPr>
          <a:xfrm flipV="1">
            <a:off x="3559260" y="2407975"/>
            <a:ext cx="1536366" cy="866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89406" y="3161840"/>
            <a:ext cx="669854" cy="219542"/>
            <a:chOff x="3703676" y="2990699"/>
            <a:chExt cx="669854" cy="307024"/>
          </a:xfrm>
        </p:grpSpPr>
        <p:sp>
          <p:nvSpPr>
            <p:cNvPr id="61" name="Round Single Corner Rectangle 60"/>
            <p:cNvSpPr/>
            <p:nvPr/>
          </p:nvSpPr>
          <p:spPr>
            <a:xfrm>
              <a:off x="3703676" y="2996797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 Single Corner Rectangle 61"/>
            <p:cNvSpPr/>
            <p:nvPr/>
          </p:nvSpPr>
          <p:spPr>
            <a:xfrm>
              <a:off x="3942020" y="2990699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ingle Corner Rectangle 62"/>
            <p:cNvSpPr/>
            <p:nvPr/>
          </p:nvSpPr>
          <p:spPr>
            <a:xfrm>
              <a:off x="4184795" y="2998041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Elbow Connector 66"/>
          <p:cNvCxnSpPr>
            <a:stCxn id="62" idx="0"/>
            <a:endCxn id="7" idx="0"/>
          </p:cNvCxnSpPr>
          <p:nvPr/>
        </p:nvCxnSpPr>
        <p:spPr>
          <a:xfrm rot="5400000" flipH="1" flipV="1">
            <a:off x="5315086" y="568990"/>
            <a:ext cx="499882" cy="4685818"/>
          </a:xfrm>
          <a:prstGeom prst="bentConnector3">
            <a:avLst>
              <a:gd name="adj1" fmla="val 33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396495" y="2545284"/>
            <a:ext cx="2257141" cy="24318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62674" y="5102933"/>
            <a:ext cx="907621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APIs Tier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547925" y="1820400"/>
            <a:ext cx="1702902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Microservices Tier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9805851" y="2815726"/>
            <a:ext cx="548640" cy="506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DB</a:t>
            </a:r>
            <a:endParaRPr 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9718476" y="4209739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SOAP</a:t>
            </a:r>
            <a:endParaRPr lang="en-US" sz="1200"/>
          </a:p>
        </p:txBody>
      </p:sp>
      <p:sp>
        <p:nvSpPr>
          <p:cNvPr id="47" name="Rounded Rectangle 46"/>
          <p:cNvSpPr/>
          <p:nvPr/>
        </p:nvSpPr>
        <p:spPr>
          <a:xfrm>
            <a:off x="10500315" y="2811015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37336" y="3620270"/>
            <a:ext cx="2072619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System of Records </a:t>
            </a:r>
            <a:r>
              <a:rPr lang="en-US" sz="1600" smtClean="0"/>
              <a:t>Tier</a:t>
            </a:r>
            <a:endParaRPr lang="en-US" sz="1600"/>
          </a:p>
        </p:txBody>
      </p:sp>
      <p:sp>
        <p:nvSpPr>
          <p:cNvPr id="48" name="Rounded Rectangle 47"/>
          <p:cNvSpPr/>
          <p:nvPr/>
        </p:nvSpPr>
        <p:spPr>
          <a:xfrm>
            <a:off x="10617097" y="4195299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200" dirty="0" smtClean="0"/>
              <a:t>…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8386403" y="6020697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71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and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052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APIs and </a:t>
            </a:r>
            <a:r>
              <a:rPr lang="en-US" dirty="0"/>
              <a:t>m</a:t>
            </a:r>
            <a:r>
              <a:rPr lang="en-US" dirty="0" smtClean="0"/>
              <a:t>icroservices are Yin/Yang of modern web/api applications</a:t>
            </a:r>
          </a:p>
          <a:p>
            <a:r>
              <a:rPr lang="en-US" dirty="0" smtClean="0"/>
              <a:t>APIs should be created as facade/composition of microservices</a:t>
            </a:r>
          </a:p>
          <a:p>
            <a:r>
              <a:rPr lang="en-US" dirty="0" smtClean="0"/>
              <a:t>APIs </a:t>
            </a:r>
            <a:r>
              <a:rPr lang="en-US" dirty="0" smtClean="0">
                <a:sym typeface="Wingdings"/>
              </a:rPr>
              <a:t>-&gt; </a:t>
            </a:r>
            <a:r>
              <a:rPr lang="en-US" dirty="0" smtClean="0"/>
              <a:t>REST/HTTP/JSON</a:t>
            </a:r>
          </a:p>
          <a:p>
            <a:r>
              <a:rPr lang="en-US" dirty="0" smtClean="0"/>
              <a:t>Microservices -&gt; REST|RPC/TCP|HTTP2/</a:t>
            </a:r>
            <a:r>
              <a:rPr lang="en-US" dirty="0" err="1" smtClean="0"/>
              <a:t>Binary|JSON</a:t>
            </a:r>
            <a:endParaRPr lang="en-US" dirty="0">
              <a:hlinkClick r:id="rId2"/>
            </a:endParaRPr>
          </a:p>
          <a:p>
            <a:r>
              <a:rPr lang="en-US" dirty="0" smtClean="0"/>
              <a:t>Reference architectures</a:t>
            </a:r>
          </a:p>
          <a:p>
            <a:pPr lvl="1"/>
            <a:r>
              <a:rPr lang="en-US" dirty="0" smtClean="0"/>
              <a:t>IBM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www.ibm.com/devops/method/tracks/omnichannel_track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Netflix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techblog.netflix.com/2016/08/engineering-trade-offs-and-netflix-api.html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Uber</a:t>
            </a:r>
          </a:p>
          <a:p>
            <a:pPr lvl="2"/>
            <a:r>
              <a:rPr lang="en-US" dirty="0">
                <a:hlinkClick r:id="rId4"/>
              </a:rPr>
              <a:t>https://eng.uber.com/tech-stack-part-one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://eng.uber.com/soa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6"/>
              </a:rPr>
              <a:t>https://eng.uber.com/building-tincup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32329" y="1959843"/>
            <a:ext cx="4724976" cy="2041451"/>
            <a:chOff x="3657502" y="2502269"/>
            <a:chExt cx="4724976" cy="2041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775" y="2502269"/>
              <a:ext cx="2041451" cy="20414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36113" y="3599769"/>
              <a:ext cx="2646365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Microservices</a:t>
              </a:r>
            </a:p>
            <a:p>
              <a:r>
                <a:rPr lang="en-US" sz="1600" dirty="0" smtClean="0"/>
                <a:t>(autonomous </a:t>
              </a:r>
              <a:r>
                <a:rPr lang="en-US" sz="1600" dirty="0"/>
                <a:t>building </a:t>
              </a:r>
              <a:r>
                <a:rPr lang="en-US" sz="1600" dirty="0" smtClean="0"/>
                <a:t>blocks)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502" y="2953438"/>
              <a:ext cx="1283621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APIs</a:t>
              </a:r>
            </a:p>
            <a:p>
              <a:r>
                <a:rPr lang="en-US" sz="1600" dirty="0" smtClean="0"/>
                <a:t>(public faces)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4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an API via API Connect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18995" y="2866783"/>
            <a:ext cx="1879133" cy="118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 Gateway</a:t>
            </a:r>
          </a:p>
          <a:p>
            <a:pPr algn="ctr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04498" y="2021746"/>
            <a:ext cx="921389" cy="411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REST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8004498" y="2830976"/>
            <a:ext cx="921389" cy="411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SOAP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8004498" y="3607723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Whisk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8004498" y="4468314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gRPC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004498" y="5328905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Thrift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674378" y="3095539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492542" y="29696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44942" y="31220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12" idx="3"/>
            <a:endCxn id="10" idx="1"/>
          </p:cNvCxnSpPr>
          <p:nvPr/>
        </p:nvCxnSpPr>
        <p:spPr>
          <a:xfrm flipV="1">
            <a:off x="2655115" y="3242346"/>
            <a:ext cx="1019263" cy="173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95580" y="3562677"/>
            <a:ext cx="1121330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Invoke/Proxy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15" idx="3"/>
            <a:endCxn id="5" idx="1"/>
          </p:cNvCxnSpPr>
          <p:nvPr/>
        </p:nvCxnSpPr>
        <p:spPr>
          <a:xfrm flipV="1">
            <a:off x="6316910" y="2227277"/>
            <a:ext cx="1687588" cy="1482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  <a:endCxn id="6" idx="1"/>
          </p:cNvCxnSpPr>
          <p:nvPr/>
        </p:nvCxnSpPr>
        <p:spPr>
          <a:xfrm flipV="1">
            <a:off x="6316910" y="3036507"/>
            <a:ext cx="1687588" cy="672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3"/>
            <a:endCxn id="7" idx="1"/>
          </p:cNvCxnSpPr>
          <p:nvPr/>
        </p:nvCxnSpPr>
        <p:spPr>
          <a:xfrm>
            <a:off x="6316910" y="3709484"/>
            <a:ext cx="1687588" cy="103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8" idx="1"/>
          </p:cNvCxnSpPr>
          <p:nvPr/>
        </p:nvCxnSpPr>
        <p:spPr>
          <a:xfrm>
            <a:off x="6316910" y="3709484"/>
            <a:ext cx="1687588" cy="964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3"/>
            <a:endCxn id="9" idx="1"/>
          </p:cNvCxnSpPr>
          <p:nvPr/>
        </p:nvCxnSpPr>
        <p:spPr>
          <a:xfrm>
            <a:off x="6316910" y="3709484"/>
            <a:ext cx="1687588" cy="1824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09483" y="1551218"/>
            <a:ext cx="133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Microservices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48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an API with LoopBack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37482" y="2866783"/>
            <a:ext cx="1879133" cy="118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 Gateway</a:t>
            </a:r>
          </a:p>
          <a:p>
            <a:pPr algn="ctr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885343" y="2948599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REST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8885343" y="3497770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SOAP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8885343" y="4056403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Whisk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8885343" y="4648546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gRPC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885343" y="5240689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Thrift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692865" y="3095539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54310" y="29696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906710" y="31220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12" idx="3"/>
            <a:endCxn id="10" idx="1"/>
          </p:cNvCxnSpPr>
          <p:nvPr/>
        </p:nvCxnSpPr>
        <p:spPr>
          <a:xfrm flipV="1">
            <a:off x="1916883" y="3242346"/>
            <a:ext cx="775982" cy="173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214067" y="3571066"/>
            <a:ext cx="1121330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Invoke/Proxy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20" idx="3"/>
            <a:endCxn id="5" idx="1"/>
          </p:cNvCxnSpPr>
          <p:nvPr/>
        </p:nvCxnSpPr>
        <p:spPr>
          <a:xfrm flipV="1">
            <a:off x="7646565" y="3156293"/>
            <a:ext cx="1238778" cy="76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0" idx="3"/>
            <a:endCxn id="6" idx="1"/>
          </p:cNvCxnSpPr>
          <p:nvPr/>
        </p:nvCxnSpPr>
        <p:spPr>
          <a:xfrm flipV="1">
            <a:off x="7646565" y="3705464"/>
            <a:ext cx="1238778" cy="214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3"/>
            <a:endCxn id="7" idx="1"/>
          </p:cNvCxnSpPr>
          <p:nvPr/>
        </p:nvCxnSpPr>
        <p:spPr>
          <a:xfrm>
            <a:off x="7646565" y="3920368"/>
            <a:ext cx="1238778" cy="343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3"/>
            <a:endCxn id="8" idx="1"/>
          </p:cNvCxnSpPr>
          <p:nvPr/>
        </p:nvCxnSpPr>
        <p:spPr>
          <a:xfrm>
            <a:off x="7646565" y="3920368"/>
            <a:ext cx="1238778" cy="935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3"/>
            <a:endCxn id="9" idx="1"/>
          </p:cNvCxnSpPr>
          <p:nvPr/>
        </p:nvCxnSpPr>
        <p:spPr>
          <a:xfrm>
            <a:off x="7646565" y="3920368"/>
            <a:ext cx="1238778" cy="1528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87549" y="3419279"/>
            <a:ext cx="1359016" cy="10021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LoopBack</a:t>
            </a:r>
          </a:p>
          <a:p>
            <a:pPr algn="ctr"/>
            <a:r>
              <a:rPr lang="en-US" sz="1600" dirty="0" smtClean="0"/>
              <a:t>(Node.js)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885343" y="2412600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Databases</a:t>
            </a:r>
            <a:endParaRPr lang="en-US" sz="1400" dirty="0"/>
          </a:p>
        </p:txBody>
      </p:sp>
      <p:cxnSp>
        <p:nvCxnSpPr>
          <p:cNvPr id="32" name="Elbow Connector 31"/>
          <p:cNvCxnSpPr>
            <a:stCxn id="15" idx="3"/>
            <a:endCxn id="52" idx="1"/>
          </p:cNvCxnSpPr>
          <p:nvPr/>
        </p:nvCxnSpPr>
        <p:spPr>
          <a:xfrm>
            <a:off x="5335397" y="3717873"/>
            <a:ext cx="548083" cy="181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885342" y="1895912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Messaging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627493" y="1267738"/>
            <a:ext cx="1705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of Records</a:t>
            </a:r>
          </a:p>
          <a:p>
            <a:pPr algn="ctr"/>
            <a:r>
              <a:rPr lang="en-US" sz="1600" dirty="0" smtClean="0"/>
              <a:t>Microservices</a:t>
            </a:r>
            <a:endParaRPr lang="en-US" sz="1600" dirty="0"/>
          </a:p>
        </p:txBody>
      </p:sp>
      <p:cxnSp>
        <p:nvCxnSpPr>
          <p:cNvPr id="46" name="Elbow Connector 45"/>
          <p:cNvCxnSpPr>
            <a:stCxn id="20" idx="0"/>
            <a:endCxn id="25" idx="1"/>
          </p:cNvCxnSpPr>
          <p:nvPr/>
        </p:nvCxnSpPr>
        <p:spPr>
          <a:xfrm rot="5400000" flipH="1" flipV="1">
            <a:off x="7526708" y="2060644"/>
            <a:ext cx="798985" cy="1918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0"/>
            <a:endCxn id="39" idx="1"/>
          </p:cNvCxnSpPr>
          <p:nvPr/>
        </p:nvCxnSpPr>
        <p:spPr>
          <a:xfrm rot="5400000" flipH="1" flipV="1">
            <a:off x="7268363" y="1802301"/>
            <a:ext cx="1315673" cy="1918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883480" y="3753047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REST, </a:t>
            </a:r>
            <a:r>
              <a:rPr lang="mr-IN" sz="1000" dirty="0" smtClean="0"/>
              <a:t>…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24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erspective #1: API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an open API for mobile/web/</a:t>
            </a:r>
            <a:r>
              <a:rPr lang="en-US" dirty="0" err="1" smtClean="0"/>
              <a:t>ioT</a:t>
            </a:r>
            <a:r>
              <a:rPr lang="en-US" dirty="0" smtClean="0"/>
              <a:t> applications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Do we have an internal service API (SOAP/REST/Whisk/gRPC/Thrift/</a:t>
            </a:r>
            <a:r>
              <a:rPr lang="mr-IN" i="1" dirty="0" smtClean="0">
                <a:solidFill>
                  <a:srgbClr val="C00000"/>
                </a:solidFill>
              </a:rPr>
              <a:t>…</a:t>
            </a:r>
            <a:r>
              <a:rPr lang="en-US" i="1" dirty="0" smtClean="0">
                <a:solidFill>
                  <a:srgbClr val="C00000"/>
                </a:solidFill>
              </a:rPr>
              <a:t>) ready to be exposed as a REST endpoint with minimum mapping?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Import the internal service API into API Connect so that the gateway can map it to a REST endpoint via assembly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No: </a:t>
            </a:r>
            <a:r>
              <a:rPr lang="en-US" i="1" dirty="0" smtClean="0">
                <a:solidFill>
                  <a:srgbClr val="C00000"/>
                </a:solidFill>
              </a:rPr>
              <a:t>Can we compose the open API from one or more existing internal services/databases with mediation and aggregation?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Use LoopBack to create the open API which connects to the existing internal services/databases. </a:t>
            </a:r>
            <a:r>
              <a:rPr lang="en-US" i="1" dirty="0" smtClean="0">
                <a:solidFill>
                  <a:srgbClr val="C00000"/>
                </a:solidFill>
              </a:rPr>
              <a:t>Does the API need to be used by other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i="1" dirty="0" smtClean="0">
                <a:solidFill>
                  <a:srgbClr val="C00000"/>
                </a:solidFill>
              </a:rPr>
              <a:t>icroservices?</a:t>
            </a:r>
          </a:p>
          <a:p>
            <a:pPr lvl="4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Bind it to the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icroservice protocol (in addition to REST)</a:t>
            </a:r>
          </a:p>
          <a:p>
            <a:pPr lvl="4">
              <a:buFont typeface="Wingdings" charset="2"/>
              <a:buChar char="Ø"/>
            </a:pPr>
            <a:r>
              <a:rPr lang="en-US" dirty="0" smtClean="0"/>
              <a:t>No: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REST is good enough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No: </a:t>
            </a:r>
            <a:r>
              <a:rPr lang="en-US" dirty="0" smtClean="0">
                <a:solidFill>
                  <a:srgbClr val="0070C0"/>
                </a:solidFill>
              </a:rPr>
              <a:t>Create one or more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icroservices in your favorite programming language and export it to the gateway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9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erspective #2: Microservice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break monolithic code base into </a:t>
            </a:r>
            <a:r>
              <a:rPr lang="en-US" dirty="0"/>
              <a:t>m</a:t>
            </a:r>
            <a:r>
              <a:rPr lang="en-US" dirty="0" smtClean="0"/>
              <a:t>icroservices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How to integrate with System of Records?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What protocol/transport/encoding do we use to communicate between microservices? 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>
                <a:solidFill>
                  <a:srgbClr val="0070C0"/>
                </a:solidFill>
              </a:rPr>
              <a:t>REST/gRPC/Thrift/</a:t>
            </a:r>
            <a:r>
              <a:rPr lang="mr-IN" i="1" dirty="0" smtClean="0">
                <a:solidFill>
                  <a:srgbClr val="0070C0"/>
                </a:solidFill>
              </a:rPr>
              <a:t>…</a:t>
            </a:r>
            <a:endParaRPr lang="en-US" i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Do we want to expose my microservice as an open API directly?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Yes:  Export the microservice into API Connect to create a REST endpoint via gateway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No: </a:t>
            </a:r>
            <a:r>
              <a:rPr lang="en-US" i="1" dirty="0" smtClean="0">
                <a:solidFill>
                  <a:srgbClr val="C00000"/>
                </a:solidFill>
              </a:rPr>
              <a:t>Do we need to create an open API from multiple microservices?</a:t>
            </a:r>
          </a:p>
          <a:p>
            <a:pPr lvl="3">
              <a:buFont typeface="Wingdings" charset="2"/>
              <a:buChar char="Ø"/>
            </a:pPr>
            <a:r>
              <a:rPr lang="en-US" dirty="0"/>
              <a:t>Yes: </a:t>
            </a:r>
            <a:r>
              <a:rPr lang="en-US" dirty="0">
                <a:solidFill>
                  <a:srgbClr val="0070C0"/>
                </a:solidFill>
              </a:rPr>
              <a:t>Use LoopBack to create the open API which connects to the existing internal services/databases.</a:t>
            </a:r>
            <a:endParaRPr lang="en-US" i="1" dirty="0" smtClean="0"/>
          </a:p>
          <a:p>
            <a:pPr lvl="2">
              <a:buFont typeface="Wingdings" charset="2"/>
              <a:buChar char="Ø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589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 for RPC between </a:t>
            </a:r>
            <a:r>
              <a:rPr lang="en-US" dirty="0"/>
              <a:t>M</a:t>
            </a:r>
            <a:r>
              <a:rPr lang="en-US" dirty="0" smtClean="0"/>
              <a:t>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 across languages and platforms (</a:t>
            </a:r>
            <a:r>
              <a:rPr lang="en-US" dirty="0" err="1" smtClean="0"/>
              <a:t>on-premise</a:t>
            </a:r>
            <a:r>
              <a:rPr lang="en-US" dirty="0" smtClean="0"/>
              <a:t> &amp; cloud)</a:t>
            </a:r>
          </a:p>
          <a:p>
            <a:r>
              <a:rPr lang="en-US" dirty="0" smtClean="0"/>
              <a:t>Simple </a:t>
            </a:r>
            <a:r>
              <a:rPr lang="en-US" dirty="0"/>
              <a:t>s</a:t>
            </a:r>
            <a:r>
              <a:rPr lang="en-US" dirty="0" smtClean="0"/>
              <a:t>ervice/message definition (IDL </a:t>
            </a:r>
            <a:r>
              <a:rPr lang="mr-IN" dirty="0" smtClean="0"/>
              <a:t>–</a:t>
            </a:r>
            <a:r>
              <a:rPr lang="en-US" dirty="0" smtClean="0"/>
              <a:t> language agnostic)</a:t>
            </a:r>
          </a:p>
          <a:p>
            <a:r>
              <a:rPr lang="en-US" dirty="0" smtClean="0"/>
              <a:t>Start </a:t>
            </a:r>
            <a:r>
              <a:rPr lang="en-US" dirty="0"/>
              <a:t>quickly and scale</a:t>
            </a:r>
          </a:p>
          <a:p>
            <a:r>
              <a:rPr lang="en-US" dirty="0" smtClean="0"/>
              <a:t>High performance/streaming</a:t>
            </a:r>
          </a:p>
          <a:p>
            <a:r>
              <a:rPr lang="en-US" dirty="0"/>
              <a:t>I</a:t>
            </a:r>
            <a:r>
              <a:rPr lang="en-US" dirty="0" smtClean="0"/>
              <a:t>ntegrated auth</a:t>
            </a:r>
          </a:p>
          <a:p>
            <a:r>
              <a:rPr lang="en-US" dirty="0" smtClean="0"/>
              <a:t>Service registry/discovery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Timeout/Retries/Rate Limiting/Circuit </a:t>
            </a:r>
            <a:r>
              <a:rPr lang="en-US" dirty="0"/>
              <a:t>Breaking</a:t>
            </a:r>
            <a:endParaRPr lang="en-US" dirty="0" smtClean="0"/>
          </a:p>
          <a:p>
            <a:r>
              <a:rPr lang="en-US" dirty="0" smtClean="0"/>
              <a:t>Distributed Tracing/Monitoring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19433</TotalTime>
  <Words>1042</Words>
  <Application>Microsoft Macintosh PowerPoint</Application>
  <PresentationFormat>Widescreen</PresentationFormat>
  <Paragraphs>306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Mangal</vt:lpstr>
      <vt:lpstr>Wingdings</vt:lpstr>
      <vt:lpstr>Office Theme</vt:lpstr>
      <vt:lpstr>Polyglot Microservices &amp; APIs with modern RPCs</vt:lpstr>
      <vt:lpstr>Motivations</vt:lpstr>
      <vt:lpstr>A typical scenario (APIs &amp; Microservices)</vt:lpstr>
      <vt:lpstr>APIs and Microservices</vt:lpstr>
      <vt:lpstr>Exposing an API via API Connect</vt:lpstr>
      <vt:lpstr>Composing an API with LoopBack</vt:lpstr>
      <vt:lpstr>Perspective #1: API first</vt:lpstr>
      <vt:lpstr>Perspective #2: Microservice first</vt:lpstr>
      <vt:lpstr>Key requirements for RPC between Microservices</vt:lpstr>
      <vt:lpstr>Reference RPC frameworks</vt:lpstr>
      <vt:lpstr>User experience</vt:lpstr>
      <vt:lpstr>Possible paths</vt:lpstr>
      <vt:lpstr>REST + gRPC (dual faces of a microservice?)</vt:lpstr>
      <vt:lpstr>Node.js as the primary glue for API solution</vt:lpstr>
      <vt:lpstr>e2e API runtime</vt:lpstr>
      <vt:lpstr>PoC Demo</vt:lpstr>
      <vt:lpstr>gRPC service definition</vt:lpstr>
      <vt:lpstr>Docker containers</vt:lpstr>
      <vt:lpstr>PoC and beyond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MicroServices with modern RPCs</dc:title>
  <dc:creator>Raymond Feng</dc:creator>
  <cp:lastModifiedBy>Raymond Feng</cp:lastModifiedBy>
  <cp:revision>133</cp:revision>
  <dcterms:created xsi:type="dcterms:W3CDTF">2016-08-24T17:06:07Z</dcterms:created>
  <dcterms:modified xsi:type="dcterms:W3CDTF">2017-02-14T18:39:42Z</dcterms:modified>
</cp:coreProperties>
</file>