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mma Parker" initials="EP [7]" lastIdx="1" clrIdx="6">
    <p:extLst/>
  </p:cmAuthor>
  <p:cmAuthor id="1" name="Emma Parker" initials="EP" lastIdx="1" clrIdx="0">
    <p:extLst/>
  </p:cmAuthor>
  <p:cmAuthor id="8" name="Emma Parker" initials="EP [8]" lastIdx="1" clrIdx="7">
    <p:extLst/>
  </p:cmAuthor>
  <p:cmAuthor id="2" name="Emma Parker" initials="EP [2]" lastIdx="1" clrIdx="1">
    <p:extLst/>
  </p:cmAuthor>
  <p:cmAuthor id="9" name="Emma Parker" initials="EP [9]" lastIdx="1" clrIdx="8">
    <p:extLst/>
  </p:cmAuthor>
  <p:cmAuthor id="3" name="Emma Parker" initials="EP [3]" lastIdx="1" clrIdx="2">
    <p:extLst/>
  </p:cmAuthor>
  <p:cmAuthor id="10" name="Emma Parker" initials="EP [10]" lastIdx="1" clrIdx="9">
    <p:extLst/>
  </p:cmAuthor>
  <p:cmAuthor id="4" name="Emma Parker" initials="EP [4]" lastIdx="1" clrIdx="3">
    <p:extLst/>
  </p:cmAuthor>
  <p:cmAuthor id="11" name="Saravanan Dakshinamurthy" initials="SD" lastIdx="1" clrIdx="10"/>
  <p:cmAuthor id="5" name="Emma Parker" initials="EP [5]" lastIdx="1" clrIdx="4">
    <p:extLst/>
  </p:cmAuthor>
  <p:cmAuthor id="6" name="Emma Parker" initials="EP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6"/>
    <p:restoredTop sz="94676"/>
  </p:normalViewPr>
  <p:slideViewPr>
    <p:cSldViewPr>
      <p:cViewPr varScale="1">
        <p:scale>
          <a:sx n="106" d="100"/>
          <a:sy n="106" d="100"/>
        </p:scale>
        <p:origin x="6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44E4D7-1A74-4BD5-B5AF-6AC72E63F572}" type="datetimeFigureOut">
              <a:rPr lang="en-US"/>
              <a:pPr>
                <a:defRPr/>
              </a:pPr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0BF452-5960-4EB3-BE86-F4B2C28EE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7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E08778-AE8A-4935-838C-DCF4B7A56E6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0BF452-5960-4EB3-BE86-F4B2C28EE46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b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Chapter 3:  Measures for Evaluation of Investment Opportunities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3B96E2-B5AF-4254-8CC4-F06A2BD41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3:  Measures for Evaluation of Investment Opportunities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15405-DBF9-4001-A72F-CA3FC5AFA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7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3:  Measures for Evaluation of Investment Opportunities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02707-86F9-4DF5-A89F-B097228F6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>
                <a:latin typeface="Arial" pitchFamily="34" charset="0"/>
                <a:cs typeface="Arial" pitchFamily="34" charset="0"/>
              </a:defRPr>
            </a:lvl1pPr>
            <a:lvl2pPr marL="639763" indent="-236538">
              <a:buFont typeface="Wingdings" panose="05000000000000000000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Ø"/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736975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3:  Measures for Evaluation of Investment Opportunities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0B2A-09B4-47B8-BB0E-E06A368CB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Chapter 3:  Measures for Evaluation of Investment Opportunities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B05339-230C-4E8C-BF5E-22F0F8372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buFont typeface="Wingdings" pitchFamily="2" charset="2"/>
              <a:buChar char="v"/>
              <a:defRPr sz="28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q"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buFont typeface="Wingdings" pitchFamily="2" charset="2"/>
              <a:buChar char="v"/>
              <a:defRPr sz="28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q"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3:  Measures for Evaluation of Investment Opportunities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8E707-9B8B-4963-A52C-27F49CA3B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Chapter 3:  Measures for Evaluation of Investment Opportunities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1B8EA0-5B4B-4130-8E2D-CB4708A07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3:  Measures for Evaluation of Investment Opportunities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3E3A5-695F-4E60-9707-AFED67528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Chapter 3:  Measures for Evaluation of Investment Opportunities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44E98E-43F7-47C3-92CD-41912AAC2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1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Chapter 3:  Measures for Evaluation of Investment Opportunities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2C4BBC-DA9A-4009-B818-DED911F84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Chapter 3:  Measures for Evaluation of Investment Opportunities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2B2BEA-89E5-4312-AD72-75DC4B315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5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dirty="0"/>
              <a:t>Chapter 3:  Measures for Evaluation of Investment Opportunities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99C7CB9-119D-4DAB-897A-9A454DF56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1" r:id="rId2"/>
    <p:sldLayoutId id="2147483837" r:id="rId3"/>
    <p:sldLayoutId id="2147483832" r:id="rId4"/>
    <p:sldLayoutId id="2147483838" r:id="rId5"/>
    <p:sldLayoutId id="2147483833" r:id="rId6"/>
    <p:sldLayoutId id="2147483839" r:id="rId7"/>
    <p:sldLayoutId id="2147483840" r:id="rId8"/>
    <p:sldLayoutId id="2147483841" r:id="rId9"/>
    <p:sldLayoutId id="2147483834" r:id="rId10"/>
    <p:sldLayoutId id="214748383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78392" y="914400"/>
            <a:ext cx="6400800" cy="1662112"/>
          </a:xfrm>
        </p:spPr>
        <p:txBody>
          <a:bodyPr/>
          <a:lstStyle/>
          <a:p>
            <a:r>
              <a:rPr lang="en-US" sz="3600" dirty="0"/>
              <a:t>Chapter </a:t>
            </a:r>
            <a:r>
              <a:rPr lang="en-US" sz="3600" dirty="0" smtClean="0"/>
              <a:t>3</a:t>
            </a:r>
          </a:p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Measures for </a:t>
            </a:r>
            <a:r>
              <a:rPr lang="en-US" sz="3600" dirty="0" smtClean="0"/>
              <a:t>evaluation </a:t>
            </a:r>
            <a:r>
              <a:rPr lang="en-US" sz="3600" dirty="0"/>
              <a:t>of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investment </a:t>
            </a:r>
            <a:r>
              <a:rPr lang="en-US" sz="3600" dirty="0"/>
              <a:t>o</a:t>
            </a:r>
            <a:r>
              <a:rPr lang="en-US" sz="3600" dirty="0" smtClean="0"/>
              <a:t>pportunities</a:t>
            </a:r>
            <a:endParaRPr lang="en-US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DF837D6-88E6-43C6-BD7A-5E499662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05339-230C-4E8C-BF5E-22F0F8372C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295400" y="65341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83597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97245" cy="1143000"/>
          </a:xfrm>
        </p:spPr>
        <p:txBody>
          <a:bodyPr/>
          <a:lstStyle/>
          <a:p>
            <a:pPr algn="ctr">
              <a:defRPr/>
            </a:pPr>
            <a:r>
              <a:rPr lang="en-US" b="1" dirty="0"/>
              <a:t>IRR</a:t>
            </a:r>
            <a:r>
              <a:rPr lang="en-US" dirty="0"/>
              <a:t> dialog box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2265A-FC9F-4CE9-8711-D80368AB97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837613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22210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205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Using IRR to make a “</a:t>
            </a:r>
            <a:r>
              <a:rPr lang="en-US" dirty="0" smtClean="0"/>
              <a:t>Yes−No</a:t>
            </a:r>
            <a:r>
              <a:rPr lang="en-US" dirty="0"/>
              <a:t>” investment decision 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 investment is worthwhile if its IRR&gt;discount rate.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 that this depends both on the cash flows and the discount rate!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D2F65-BFCB-4C0B-8537-9E821425AAE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5997575" y="3581400"/>
            <a:ext cx="2536825" cy="13239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</a:rPr>
              <a:t>Investment is worthwhile since its IRR&gt;11% (the discount rate)</a:t>
            </a: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3355975" cy="243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3152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NPV and IRR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E8A2EE8-5928-46BF-9F4E-4DF60265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two basic capital budgeting tools</a:t>
            </a:r>
          </a:p>
          <a:p>
            <a:r>
              <a:rPr lang="en-US" dirty="0">
                <a:latin typeface="Arial" charset="0"/>
                <a:cs typeface="Arial" charset="0"/>
              </a:rPr>
              <a:t>Note</a:t>
            </a:r>
            <a:r>
              <a:rPr lang="en-US" dirty="0" smtClean="0">
                <a:latin typeface="Arial" charset="0"/>
                <a:cs typeface="Arial" charset="0"/>
              </a:rPr>
              <a:t>: We </a:t>
            </a:r>
            <a:r>
              <a:rPr lang="en-US" dirty="0">
                <a:latin typeface="Arial" charset="0"/>
                <a:cs typeface="Arial" charset="0"/>
              </a:rPr>
              <a:t>usually prefer NPV to IRR, but IRR is a handy tool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3ABE6-6CCE-454B-8246-CD3861A3793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93" y="3124200"/>
            <a:ext cx="7599363" cy="263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2057400" y="5706296"/>
            <a:ext cx="6477000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Later</a:t>
            </a:r>
            <a:r>
              <a:rPr lang="en-US" dirty="0" smtClean="0">
                <a:latin typeface="Arial" charset="0"/>
              </a:rPr>
              <a:t>: IRR </a:t>
            </a:r>
            <a:r>
              <a:rPr lang="en-US" dirty="0">
                <a:latin typeface="Arial" charset="0"/>
              </a:rPr>
              <a:t>and NPV may not always rank two </a:t>
            </a:r>
            <a:r>
              <a:rPr lang="en-US" dirty="0" smtClean="0">
                <a:latin typeface="Arial" charset="0"/>
              </a:rPr>
              <a:t>investments in </a:t>
            </a:r>
            <a:r>
              <a:rPr lang="en-US" dirty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>same way. In </a:t>
            </a:r>
            <a:r>
              <a:rPr lang="en-US" dirty="0">
                <a:latin typeface="Arial" charset="0"/>
              </a:rPr>
              <a:t>this case, use NPV to rank the investments.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41797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algn="ctr"/>
            <a:r>
              <a:rPr lang="en-US" dirty="0"/>
              <a:t>“</a:t>
            </a:r>
            <a:r>
              <a:rPr lang="en-US" dirty="0" smtClean="0"/>
              <a:t>Yes−No</a:t>
            </a:r>
            <a:r>
              <a:rPr lang="en-US" dirty="0"/>
              <a:t>” and NPV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NPV rule</a:t>
            </a:r>
            <a:r>
              <a:rPr lang="en-US" dirty="0" smtClean="0"/>
              <a:t>: A </a:t>
            </a:r>
            <a:r>
              <a:rPr lang="en-US" dirty="0"/>
              <a:t>project is worthwhile if the NPV &gt; </a:t>
            </a:r>
            <a:r>
              <a:rPr lang="en-US" dirty="0" smtClean="0"/>
              <a:t>0.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According to the NPV rule:</a:t>
            </a:r>
          </a:p>
          <a:p>
            <a:pPr lvl="1"/>
            <a:r>
              <a:rPr lang="en-US" dirty="0"/>
              <a:t>If NPV &gt; 0, project is worthwhile</a:t>
            </a:r>
          </a:p>
          <a:p>
            <a:pPr lvl="1"/>
            <a:r>
              <a:rPr lang="en-US" dirty="0"/>
              <a:t>If NPV &lt; 0, project should not be undertaken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0617-0232-49F9-920C-91F47978CF52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2133600" y="2438400"/>
          <a:ext cx="5561013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2679480" imgH="571320" progId="Equation.DSMT4">
                  <p:embed/>
                </p:oleObj>
              </mc:Choice>
              <mc:Fallback>
                <p:oleObj name="Equation" r:id="rId3" imgW="2679480" imgH="571320" progId="Equation.DSMT4">
                  <p:embed/>
                  <p:pic>
                    <p:nvPicPr>
                      <p:cNvPr id="153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5561013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408064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205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Technical notes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CF</a:t>
            </a:r>
            <a:r>
              <a:rPr lang="en-US" baseline="-25000" dirty="0">
                <a:latin typeface="Arial" charset="0"/>
                <a:cs typeface="Arial" charset="0"/>
              </a:rPr>
              <a:t>0</a:t>
            </a:r>
            <a:r>
              <a:rPr lang="en-US" dirty="0">
                <a:latin typeface="Arial" charset="0"/>
                <a:cs typeface="Arial" charset="0"/>
              </a:rPr>
              <a:t> is usually negative (the project cost</a:t>
            </a:r>
            <a:r>
              <a:rPr lang="en-US" dirty="0" smtClean="0">
                <a:latin typeface="Arial" charset="0"/>
                <a:cs typeface="Arial" charset="0"/>
              </a:rPr>
              <a:t>).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CF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, CF</a:t>
            </a:r>
            <a:r>
              <a:rPr lang="en-US" baseline="-25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 smtClean="0">
                <a:latin typeface="Arial" charset="0"/>
                <a:cs typeface="Arial" charset="0"/>
              </a:rPr>
              <a:t>. . . are </a:t>
            </a:r>
            <a:r>
              <a:rPr lang="en-US" dirty="0">
                <a:latin typeface="Arial" charset="0"/>
                <a:cs typeface="Arial" charset="0"/>
              </a:rPr>
              <a:t>usually positive (future payoffs of project</a:t>
            </a:r>
            <a:r>
              <a:rPr lang="en-US" dirty="0" smtClean="0">
                <a:latin typeface="Arial" charset="0"/>
                <a:cs typeface="Arial" charset="0"/>
              </a:rPr>
              <a:t>).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CF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, CF</a:t>
            </a:r>
            <a:r>
              <a:rPr lang="en-US" baseline="-25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, … are </a:t>
            </a:r>
            <a:r>
              <a:rPr lang="en-US" u="sng" dirty="0">
                <a:latin typeface="Arial" charset="0"/>
                <a:cs typeface="Arial" charset="0"/>
              </a:rPr>
              <a:t>expected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u="sng" dirty="0">
                <a:latin typeface="Arial" charset="0"/>
                <a:cs typeface="Arial" charset="0"/>
              </a:rPr>
              <a:t>anticipated</a:t>
            </a:r>
            <a:r>
              <a:rPr lang="en-US" dirty="0">
                <a:latin typeface="Arial" charset="0"/>
                <a:cs typeface="Arial" charset="0"/>
              </a:rPr>
              <a:t> cash </a:t>
            </a:r>
            <a:r>
              <a:rPr lang="en-US" dirty="0" smtClean="0">
                <a:latin typeface="Arial" charset="0"/>
                <a:cs typeface="Arial" charset="0"/>
              </a:rPr>
              <a:t>flows.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r is a discount rate appropriate to the project’s risk (see Chapter 6</a:t>
            </a:r>
            <a:r>
              <a:rPr lang="en-US" dirty="0" smtClean="0">
                <a:latin typeface="Arial" charset="0"/>
                <a:cs typeface="Arial" charset="0"/>
              </a:rPr>
              <a:t>).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271C1-97BD-48F8-A3EE-5DE62828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71988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“</a:t>
            </a:r>
            <a:r>
              <a:rPr lang="en-US" dirty="0" smtClean="0"/>
              <a:t>Yes−No</a:t>
            </a:r>
            <a:r>
              <a:rPr lang="en-US" dirty="0"/>
              <a:t>” and IRR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IRR rule</a:t>
            </a:r>
            <a:r>
              <a:rPr lang="en-US" dirty="0" smtClean="0">
                <a:latin typeface="Arial" charset="0"/>
                <a:cs typeface="Arial" charset="0"/>
              </a:rPr>
              <a:t>: A </a:t>
            </a:r>
            <a:r>
              <a:rPr lang="en-US" dirty="0">
                <a:latin typeface="Arial" charset="0"/>
                <a:cs typeface="Arial" charset="0"/>
              </a:rPr>
              <a:t>project is worthwhile if the IRR &gt; discount </a:t>
            </a:r>
            <a:r>
              <a:rPr lang="en-US" dirty="0" smtClean="0">
                <a:latin typeface="Arial" charset="0"/>
                <a:cs typeface="Arial" charset="0"/>
              </a:rPr>
              <a:t>rate.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According to the IRR rule: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IRR &gt; r, then the project is worthwhile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IRR &lt; r, project should not be undertaken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20F09-88B3-40DD-A2F0-32771D50CC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2209800" y="2590800"/>
          <a:ext cx="54816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2641320" imgH="419040" progId="Equation.DSMT4">
                  <p:embed/>
                </p:oleObj>
              </mc:Choice>
              <mc:Fallback>
                <p:oleObj name="Equation" r:id="rId3" imgW="2641320" imgH="419040" progId="Equation.DSMT4">
                  <p:embed/>
                  <p:pic>
                    <p:nvPicPr>
                      <p:cNvPr id="174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54816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414127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320"/>
            <a:ext cx="8628888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Basic “</a:t>
            </a:r>
            <a:r>
              <a:rPr lang="en-US" dirty="0" smtClean="0"/>
              <a:t>Yes−No</a:t>
            </a:r>
            <a:r>
              <a:rPr lang="en-US" dirty="0"/>
              <a:t>”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B6250-8C92-4F5F-9902-E3A29ADDE7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1524000" y="5410200"/>
            <a:ext cx="708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457041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2600" y="5029200"/>
            <a:ext cx="6248400" cy="1016000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This project is worthwhile by both NPV and IRR rules:</a:t>
            </a:r>
          </a:p>
          <a:p>
            <a:pPr marL="285750" indent="-285750">
              <a:buFont typeface="Wingdings" pitchFamily="2" charset="2"/>
              <a:buChar char="q"/>
              <a:defRPr/>
            </a:pPr>
            <a:r>
              <a:rPr lang="en-US" sz="2000" dirty="0">
                <a:latin typeface="+mj-lt"/>
              </a:rPr>
              <a:t>NPV &gt; 0</a:t>
            </a:r>
          </a:p>
          <a:p>
            <a:pPr marL="285750" indent="-285750">
              <a:buFont typeface="Wingdings" pitchFamily="2" charset="2"/>
              <a:buChar char="q"/>
              <a:defRPr/>
            </a:pPr>
            <a:r>
              <a:rPr lang="en-US" sz="2000" dirty="0">
                <a:latin typeface="+mj-lt"/>
              </a:rPr>
              <a:t>IRR &gt; discount rate of 12%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20607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Basic “Ranking”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BE767-5FE0-4461-BEBB-BD77C2E94C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1524000" y="5410200"/>
            <a:ext cx="708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191000"/>
            <a:ext cx="5803901" cy="230832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“</a:t>
            </a:r>
            <a:r>
              <a:rPr lang="en-US" dirty="0" smtClean="0">
                <a:latin typeface="+mj-lt"/>
              </a:rPr>
              <a:t>Yes</a:t>
            </a:r>
            <a:r>
              <a:rPr lang="en-US" dirty="0" smtClean="0"/>
              <a:t>−</a:t>
            </a:r>
            <a:r>
              <a:rPr lang="en-US" dirty="0" smtClean="0">
                <a:latin typeface="+mj-lt"/>
              </a:rPr>
              <a:t>No”: Both </a:t>
            </a:r>
            <a:r>
              <a:rPr lang="en-US" dirty="0">
                <a:latin typeface="+mj-lt"/>
              </a:rPr>
              <a:t>projects are worthwhile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+mj-lt"/>
              </a:rPr>
              <a:t>NPV</a:t>
            </a:r>
            <a:r>
              <a:rPr lang="en-US" baseline="-25000" dirty="0">
                <a:latin typeface="+mj-lt"/>
              </a:rPr>
              <a:t>A</a:t>
            </a:r>
            <a:r>
              <a:rPr lang="en-US" dirty="0">
                <a:latin typeface="+mj-lt"/>
              </a:rPr>
              <a:t>, NPV</a:t>
            </a:r>
            <a:r>
              <a:rPr lang="en-US" baseline="-25000" dirty="0">
                <a:latin typeface="+mj-lt"/>
              </a:rPr>
              <a:t>B</a:t>
            </a:r>
            <a:r>
              <a:rPr lang="en-US" dirty="0">
                <a:latin typeface="+mj-lt"/>
              </a:rPr>
              <a:t> &gt; 0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+mj-lt"/>
              </a:rPr>
              <a:t>IRRA, IRR</a:t>
            </a:r>
            <a:r>
              <a:rPr lang="en-US" baseline="-25000" dirty="0">
                <a:latin typeface="+mj-lt"/>
              </a:rPr>
              <a:t>B</a:t>
            </a:r>
            <a:r>
              <a:rPr lang="en-US" dirty="0">
                <a:latin typeface="+mj-lt"/>
              </a:rPr>
              <a:t> &gt; discount rate of 12%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“Ranking</a:t>
            </a:r>
            <a:r>
              <a:rPr lang="en-US" dirty="0" smtClean="0">
                <a:latin typeface="+mj-lt"/>
              </a:rPr>
              <a:t>”: If </a:t>
            </a:r>
            <a:r>
              <a:rPr lang="en-US" dirty="0">
                <a:latin typeface="+mj-lt"/>
              </a:rPr>
              <a:t>you can choose only one project, B is preferred by both NPV and IRR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NPV</a:t>
            </a:r>
            <a:r>
              <a:rPr lang="en-US" baseline="-25000" dirty="0"/>
              <a:t>B</a:t>
            </a:r>
            <a:r>
              <a:rPr lang="en-US" dirty="0"/>
              <a:t> &gt; NPV</a:t>
            </a:r>
            <a:r>
              <a:rPr lang="en-US" baseline="-25000" dirty="0"/>
              <a:t>A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IRR</a:t>
            </a:r>
            <a:r>
              <a:rPr lang="en-US" baseline="-25000" dirty="0"/>
              <a:t>B</a:t>
            </a:r>
            <a:r>
              <a:rPr lang="en-US" dirty="0"/>
              <a:t> &gt; IRR</a:t>
            </a:r>
            <a:r>
              <a:rPr lang="en-US" baseline="-25000" dirty="0"/>
              <a:t>A</a:t>
            </a:r>
            <a:endParaRPr lang="en-US" dirty="0">
              <a:latin typeface="+mj-lt"/>
            </a:endParaRP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5956299" cy="28310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1371600" y="66103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24467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Excel’s </a:t>
            </a:r>
            <a:r>
              <a:rPr lang="en-US" b="1" dirty="0"/>
              <a:t>NPV</a:t>
            </a:r>
            <a:r>
              <a:rPr lang="en-US" dirty="0"/>
              <a:t> function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Chapter 2</a:t>
            </a:r>
            <a:r>
              <a:rPr lang="en-US" dirty="0" smtClean="0">
                <a:latin typeface="Arial" charset="0"/>
                <a:cs typeface="Arial" charset="0"/>
              </a:rPr>
              <a:t>: Excel’s </a:t>
            </a:r>
            <a:r>
              <a:rPr lang="en-US" b="1" dirty="0">
                <a:latin typeface="Arial" charset="0"/>
                <a:cs typeface="Arial" charset="0"/>
              </a:rPr>
              <a:t>NPV</a:t>
            </a:r>
            <a:r>
              <a:rPr lang="en-US" dirty="0">
                <a:latin typeface="Arial" charset="0"/>
                <a:cs typeface="Arial" charset="0"/>
              </a:rPr>
              <a:t> function is really the </a:t>
            </a:r>
            <a:r>
              <a:rPr lang="en-US" u="sng" dirty="0">
                <a:latin typeface="Arial" charset="0"/>
                <a:cs typeface="Arial" charset="0"/>
              </a:rPr>
              <a:t>present value</a:t>
            </a:r>
            <a:r>
              <a:rPr lang="en-US" dirty="0">
                <a:latin typeface="Arial" charset="0"/>
                <a:cs typeface="Arial" charset="0"/>
              </a:rPr>
              <a:t> of future cash flows!</a:t>
            </a:r>
          </a:p>
          <a:p>
            <a:r>
              <a:rPr lang="en-US" dirty="0">
                <a:latin typeface="Arial" charset="0"/>
                <a:cs typeface="Arial" charset="0"/>
              </a:rPr>
              <a:t>To compute the actual NPV, add in the initial cash flow as shown below: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25BF3-6072-4D66-8C8C-3961D4D5223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4048126"/>
            <a:ext cx="3513458" cy="248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ate Placeholder 3"/>
          <p:cNvSpPr txBox="1">
            <a:spLocks/>
          </p:cNvSpPr>
          <p:nvPr/>
        </p:nvSpPr>
        <p:spPr>
          <a:xfrm>
            <a:off x="1295400" y="65341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45975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Summing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3F652-43F4-44DE-870C-6314F57E2C3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D7B39FB2-5437-4DA0-9815-90165DC4B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7" y="1905000"/>
            <a:ext cx="7599363" cy="263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xmlns="" id="{4DE661A2-958A-47AD-BBB2-3C32906E0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876800"/>
            <a:ext cx="6477000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Note</a:t>
            </a:r>
            <a:r>
              <a:rPr lang="en-US" dirty="0" smtClean="0">
                <a:latin typeface="Arial" charset="0"/>
              </a:rPr>
              <a:t>: IRR </a:t>
            </a:r>
            <a:r>
              <a:rPr lang="en-US" dirty="0">
                <a:latin typeface="Arial" charset="0"/>
              </a:rPr>
              <a:t>and NPV may not always rank two investments the same</a:t>
            </a:r>
            <a:r>
              <a:rPr lang="en-US" dirty="0" smtClean="0">
                <a:latin typeface="Arial" charset="0"/>
              </a:rPr>
              <a:t>. In </a:t>
            </a:r>
            <a:r>
              <a:rPr lang="en-US" dirty="0">
                <a:latin typeface="Arial" charset="0"/>
              </a:rPr>
              <a:t>this case, use NPV to rank the investments.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55754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205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This chapter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Net present value (NPV)</a:t>
            </a:r>
          </a:p>
          <a:p>
            <a:pPr lvl="0"/>
            <a:r>
              <a:rPr lang="en-US" dirty="0"/>
              <a:t>Internal rate of return (IRR)</a:t>
            </a:r>
          </a:p>
          <a:p>
            <a:pPr lvl="0"/>
            <a:r>
              <a:rPr lang="en-US" dirty="0"/>
              <a:t>Modified IRR (MIRR)</a:t>
            </a:r>
          </a:p>
          <a:p>
            <a:pPr lvl="0"/>
            <a:r>
              <a:rPr lang="en-US" dirty="0"/>
              <a:t>Equivalent annual </a:t>
            </a:r>
            <a:r>
              <a:rPr lang="en-US" dirty="0" smtClean="0"/>
              <a:t>cash flows </a:t>
            </a:r>
            <a:r>
              <a:rPr lang="en-US" dirty="0"/>
              <a:t>(EAC)</a:t>
            </a:r>
          </a:p>
          <a:p>
            <a:pPr lvl="0"/>
            <a:r>
              <a:rPr lang="en-US" dirty="0"/>
              <a:t>Profitability index (</a:t>
            </a:r>
            <a:r>
              <a:rPr lang="en-US"/>
              <a:t>PI</a:t>
            </a:r>
            <a:r>
              <a:rPr lang="en-US" smtClean="0"/>
              <a:t>)</a:t>
            </a:r>
          </a:p>
          <a:p>
            <a:pPr lvl="0"/>
            <a:endParaRPr lang="he-IL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Excel functions: </a:t>
            </a:r>
            <a:r>
              <a:rPr lang="en-US" b="1" dirty="0" smtClean="0">
                <a:latin typeface="Arial" charset="0"/>
                <a:cs typeface="Arial" charset="0"/>
              </a:rPr>
              <a:t>FV</a:t>
            </a:r>
            <a:r>
              <a:rPr lang="en-US" b="1" dirty="0">
                <a:latin typeface="Arial" charset="0"/>
                <a:cs typeface="Arial" charset="0"/>
              </a:rPr>
              <a:t>, PV, NPV, IRR, MIRR, PMT, RANK, IF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8E156-15F7-4C4C-B45D-3A3CC97B9B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1295400" y="6076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485705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77045-284F-4363-A64E-B98B6CDBFEF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400"/>
            <a:ext cx="6853238" cy="342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114800"/>
            <a:ext cx="8229600" cy="1938338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In this example: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Both A and B are worthwhile by both NPV and IRR criteria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If discount rate = 6%</a:t>
            </a: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en-US" sz="2400" dirty="0"/>
              <a:t>A is preferred to B by NPV rule</a:t>
            </a: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en-US" sz="2400" dirty="0"/>
              <a:t>B preferred to A by IRR rule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328465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69F7-9801-4538-882F-FFAD416B9F6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8169275" cy="381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2"/>
          <p:cNvSpPr txBox="1">
            <a:spLocks noChangeArrowheads="1"/>
          </p:cNvSpPr>
          <p:nvPr/>
        </p:nvSpPr>
        <p:spPr bwMode="auto">
          <a:xfrm>
            <a:off x="609600" y="4986338"/>
            <a:ext cx="8001000" cy="10144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IRR</a:t>
            </a:r>
            <a:r>
              <a:rPr lang="en-US" sz="2000" baseline="-25000" dirty="0"/>
              <a:t>A</a:t>
            </a:r>
            <a:r>
              <a:rPr lang="en-US" sz="2000" dirty="0"/>
              <a:t> is always &lt; IRR</a:t>
            </a:r>
            <a:r>
              <a:rPr lang="en-US" sz="2000" baseline="-25000" dirty="0"/>
              <a:t>B</a:t>
            </a:r>
            <a:r>
              <a:rPr lang="en-US" sz="2000" dirty="0" smtClean="0"/>
              <a:t>:  By </a:t>
            </a:r>
            <a:r>
              <a:rPr lang="en-US" sz="2000" dirty="0"/>
              <a:t>IRR rule, B is always preferred to A</a:t>
            </a:r>
            <a:endParaRPr lang="en-US" sz="2000" baseline="-25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For discount rates &lt; 8.5128%:  NPV</a:t>
            </a:r>
            <a:r>
              <a:rPr lang="en-US" sz="2000" baseline="-25000" dirty="0"/>
              <a:t>A</a:t>
            </a:r>
            <a:r>
              <a:rPr lang="en-US" sz="2000" dirty="0"/>
              <a:t> &gt; NPV</a:t>
            </a:r>
            <a:r>
              <a:rPr lang="en-US" sz="2000" baseline="-25000" dirty="0"/>
              <a:t>B</a:t>
            </a:r>
            <a:r>
              <a:rPr lang="en-US" sz="2000" dirty="0"/>
              <a:t> (ranking conflict)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For discount rates &gt; 8.51285:  NPV</a:t>
            </a:r>
            <a:r>
              <a:rPr lang="en-US" sz="2000" baseline="-25000" dirty="0"/>
              <a:t>A</a:t>
            </a:r>
            <a:r>
              <a:rPr lang="en-US" sz="2000" dirty="0"/>
              <a:t> &lt; NPV</a:t>
            </a:r>
            <a:r>
              <a:rPr lang="en-US" sz="2000" baseline="-25000" dirty="0"/>
              <a:t>B</a:t>
            </a:r>
            <a:r>
              <a:rPr lang="en-US" sz="2000" dirty="0"/>
              <a:t> (no ranking conflict)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2823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When IRR and NPV conflict, </a:t>
            </a:r>
            <a:br>
              <a:rPr lang="en-US" dirty="0"/>
            </a:br>
            <a:r>
              <a:rPr lang="en-US" sz="4400" b="1" dirty="0">
                <a:solidFill>
                  <a:srgbClr val="FF0000"/>
                </a:solidFill>
              </a:rPr>
              <a:t>use NPV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Why</a:t>
            </a:r>
            <a:r>
              <a:rPr lang="en-US" dirty="0" smtClean="0">
                <a:latin typeface="Arial" charset="0"/>
                <a:cs typeface="Arial" charset="0"/>
              </a:rPr>
              <a:t>: IRR </a:t>
            </a:r>
            <a:r>
              <a:rPr lang="en-US" dirty="0">
                <a:latin typeface="Arial" charset="0"/>
                <a:cs typeface="Arial" charset="0"/>
              </a:rPr>
              <a:t>gives the </a:t>
            </a:r>
            <a:r>
              <a:rPr lang="en-US" u="sng" dirty="0">
                <a:latin typeface="Arial" charset="0"/>
                <a:cs typeface="Arial" charset="0"/>
              </a:rPr>
              <a:t>rate of </a:t>
            </a:r>
            <a:r>
              <a:rPr lang="en-US" u="sng" dirty="0" smtClean="0">
                <a:latin typeface="Arial" charset="0"/>
                <a:cs typeface="Arial" charset="0"/>
              </a:rPr>
              <a:t>return.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NPV gives the </a:t>
            </a:r>
            <a:r>
              <a:rPr lang="en-US" u="sng" dirty="0">
                <a:latin typeface="Arial" charset="0"/>
                <a:cs typeface="Arial" charset="0"/>
              </a:rPr>
              <a:t>wealth </a:t>
            </a:r>
            <a:r>
              <a:rPr lang="en-US" u="sng" dirty="0" smtClean="0">
                <a:latin typeface="Arial" charset="0"/>
                <a:cs typeface="Arial" charset="0"/>
              </a:rPr>
              <a:t>increment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7CD7A-C4F6-45AB-8AFD-0215EE469C6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47083"/>
              </p:ext>
            </p:extLst>
          </p:nvPr>
        </p:nvGraphicFramePr>
        <p:xfrm>
          <a:off x="1905000" y="3048000"/>
          <a:ext cx="622776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3" imgW="2501640" imgH="1193760" progId="Equation.DSMT4">
                  <p:embed/>
                </p:oleObj>
              </mc:Choice>
              <mc:Fallback>
                <p:oleObj name="Equation" r:id="rId3" imgW="2501640" imgH="1193760" progId="Equation.DSMT4">
                  <p:embed/>
                  <p:pic>
                    <p:nvPicPr>
                      <p:cNvPr id="245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622776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53734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320"/>
            <a:ext cx="8781288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Back to last example:</a:t>
            </a:r>
            <a:br>
              <a:rPr lang="en-US" dirty="0"/>
            </a:br>
            <a:r>
              <a:rPr lang="en-US" dirty="0"/>
              <a:t>Calculating the crossover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75377-FBD8-4DA3-914C-AD6EA68E58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070600" cy="3276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1676400" y="5334000"/>
            <a:ext cx="6019800" cy="8302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/>
              <a:t>Crossover point is the IRR of the differential cash flows (column D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97902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2765F5-8DB0-4CBB-B9C1-1442C4B1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rojects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diﬀerent lifespans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(EAC)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7A943A-FACD-4C06-B98F-18128F67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00" y="1676400"/>
            <a:ext cx="749935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choices involve projects with </a:t>
            </a:r>
            <a:r>
              <a:rPr lang="en-US"/>
              <a:t>different </a:t>
            </a:r>
            <a:r>
              <a:rPr lang="en-US" smtClean="0"/>
              <a:t>lifespans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Suppose </a:t>
            </a:r>
            <a:r>
              <a:rPr lang="en-US" dirty="0"/>
              <a:t>your company is considering </a:t>
            </a:r>
            <a:r>
              <a:rPr lang="en-US" dirty="0" smtClean="0"/>
              <a:t>buying one </a:t>
            </a:r>
            <a:r>
              <a:rPr lang="en-US" dirty="0"/>
              <a:t>of two tank trucks to haul high-tech liquid </a:t>
            </a:r>
            <a:r>
              <a:rPr lang="en-US" dirty="0" smtClean="0"/>
              <a:t>materials </a:t>
            </a:r>
            <a:endParaRPr lang="en-US" dirty="0"/>
          </a:p>
          <a:p>
            <a:pPr lvl="1"/>
            <a:r>
              <a:rPr lang="en-US" dirty="0"/>
              <a:t>Truck A is a relatively cheap truck. It costs $100,000 and has a 6-year life, during which it will produce an annual cash ﬂow of $150,000.</a:t>
            </a:r>
          </a:p>
          <a:p>
            <a:pPr lvl="1"/>
            <a:r>
              <a:rPr lang="en-US" dirty="0"/>
              <a:t>Truck B is much more expensive. It costs $250,000 and has only a 3-year life, after which it has to be replaced. However, truck B is much more efficient than truck A, and during each of the 3 years of its life, it produces a cash ﬂow of $300,000.</a:t>
            </a:r>
          </a:p>
          <a:p>
            <a:pPr lvl="1"/>
            <a:r>
              <a:rPr lang="en-US" dirty="0"/>
              <a:t>The cost of capital r=12</a:t>
            </a:r>
            <a:r>
              <a:rPr lang="en-US" dirty="0" smtClean="0"/>
              <a:t>%.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0DE7F1-4E42-40F1-B2AB-6E0E09C3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3E3A5-695F-4E60-9707-AFED675282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207857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83E8661D-EE81-4941-8A4E-4074F86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320"/>
            <a:ext cx="878128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NPV rule with different </a:t>
            </a:r>
            <a:r>
              <a:rPr lang="en-US" dirty="0" smtClean="0"/>
              <a:t>lifespans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EE5604F-F1B0-47BE-BE7C-57C4C6C9F6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A simple (misleading) way: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9AD8FDDD-89D5-448A-BE74-819DA12E45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</a:t>
            </a:r>
            <a:r>
              <a:rPr lang="en-US" sz="1800" dirty="0" smtClean="0"/>
              <a:t>ecause </a:t>
            </a:r>
            <a:r>
              <a:rPr lang="en-US" sz="1800" dirty="0"/>
              <a:t>of the different </a:t>
            </a:r>
            <a:r>
              <a:rPr lang="en-US" sz="1800" dirty="0" smtClean="0"/>
              <a:t>lifespans</a:t>
            </a:r>
            <a:r>
              <a:rPr lang="en-US" sz="1800" dirty="0"/>
              <a:t>, we assume that at the end of </a:t>
            </a:r>
            <a:r>
              <a:rPr lang="en-US" sz="1800" dirty="0" smtClean="0"/>
              <a:t>Year 3, </a:t>
            </a:r>
            <a:r>
              <a:rPr lang="en-US" sz="1800" dirty="0"/>
              <a:t>we will replace truck B with another, similar</a:t>
            </a:r>
            <a:br>
              <a:rPr lang="en-US" sz="1800" dirty="0"/>
            </a:br>
            <a:r>
              <a:rPr lang="en-US" sz="1800" dirty="0"/>
              <a:t>truck: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679591-67CF-457E-9F4B-E050B3DC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80B2A-09B4-47B8-BB0E-E06A368CBFF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9DA828B-D728-4140-90D3-1066BA74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42" y="3326411"/>
            <a:ext cx="3726058" cy="2007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3AF3E8-2F94-4D04-9BC7-C569FBB47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38" y="3352800"/>
            <a:ext cx="3715512" cy="2053309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2264142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29EC6E92-E295-40D7-8DCF-EBCC8ECA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algn="ctr"/>
            <a:r>
              <a:rPr lang="en-US" dirty="0"/>
              <a:t>A more efficient way: EAC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A81D938-1D14-4F9A-B26B-A20FAA78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constant future cash ﬂow whose present value is equal to the NPV of the project: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i="1" dirty="0"/>
              <a:t>N </a:t>
            </a:r>
            <a:r>
              <a:rPr lang="en-US" dirty="0"/>
              <a:t>is the project life.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168DFC-D03B-4811-AFF6-1B503B23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8E707-9B8B-4963-A52C-27F49CA3B50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7256C0F-1F6B-4F35-A359-54207E05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3124200"/>
            <a:ext cx="6629400" cy="824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FBF3B70-01C1-421C-B008-B064C5FE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698693"/>
            <a:ext cx="6778625" cy="1579869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25612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652BA7-95F2-4F26-8E66-E9A241EF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the EAC in our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30C979-AB8C-43E1-98D1-B54D4671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every time you buy truck B you get $195.91 per </a:t>
            </a:r>
            <a:r>
              <a:rPr lang="en-US" dirty="0" smtClean="0"/>
              <a:t>year, </a:t>
            </a:r>
            <a:r>
              <a:rPr lang="en-US" dirty="0"/>
              <a:t>and every time you buy truck A you get $125.68 per year, it is clear that truck B is </a:t>
            </a:r>
            <a:r>
              <a:rPr lang="en-US" dirty="0" smtClean="0"/>
              <a:t>preferred.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5223CA-66CC-407B-B470-7AFFAE87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80B2A-09B4-47B8-BB0E-E06A368CBFF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A7B1C3-5C81-4045-A0B9-6F61E389F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47800"/>
            <a:ext cx="5486400" cy="3685805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3670940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4F7F7-9F66-4A01-9C6E-E09F5CBB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Prioritizing </a:t>
            </a:r>
            <a:r>
              <a:rPr lang="en-US" dirty="0" smtClean="0"/>
              <a:t>projects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the P</a:t>
            </a:r>
            <a:r>
              <a:rPr lang="en-US" dirty="0" smtClean="0"/>
              <a:t>rofitability </a:t>
            </a:r>
            <a:r>
              <a:rPr lang="en-US" dirty="0"/>
              <a:t>I</a:t>
            </a:r>
            <a:r>
              <a:rPr lang="en-US" dirty="0" smtClean="0"/>
              <a:t>ndex </a:t>
            </a:r>
            <a:r>
              <a:rPr lang="en-US" dirty="0"/>
              <a:t>(PI)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1526A0-3DAB-4A4C-8314-72BCD17AD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many cases, we face a set of projects that can be taken at </a:t>
            </a:r>
            <a:r>
              <a:rPr lang="en-US" dirty="0" smtClean="0"/>
              <a:t>the same </a:t>
            </a:r>
            <a:r>
              <a:rPr lang="en-US" dirty="0"/>
              <a:t>time, meaning they are not mutually </a:t>
            </a:r>
            <a:r>
              <a:rPr lang="en-US" dirty="0" smtClean="0"/>
              <a:t>exclusive. </a:t>
            </a:r>
            <a:endParaRPr lang="en-US" dirty="0"/>
          </a:p>
          <a:p>
            <a:r>
              <a:rPr lang="en-US" dirty="0"/>
              <a:t>We would like to maximize the profit from the limiting </a:t>
            </a:r>
            <a:r>
              <a:rPr lang="en-US" dirty="0" smtClean="0"/>
              <a:t>resource.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Usually, </a:t>
            </a:r>
            <a:r>
              <a:rPr lang="en-US" dirty="0"/>
              <a:t>the resource constraint is a budget constraint, but it may also result from limited management availability, manufacturing capacity, and other such </a:t>
            </a:r>
            <a:r>
              <a:rPr lang="en-US" dirty="0" smtClean="0"/>
              <a:t>constraints.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8BD892-6ED0-4D76-B3DC-EDDD6DB0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0B2A-09B4-47B8-BB0E-E06A368CBFF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67E5E3-792F-4104-AB3F-812321CA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76600"/>
            <a:ext cx="4953000" cy="737896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618977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051D9-BFE9-42B6-B2CC-8471450A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algn="ctr"/>
            <a:r>
              <a:rPr lang="en-US" dirty="0"/>
              <a:t>Prioritizing project with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C7A9B-8A01-4349-AB5C-5CBB3D82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i="1" dirty="0"/>
              <a:t>r </a:t>
            </a:r>
            <a:r>
              <a:rPr lang="en-US" dirty="0"/>
              <a:t>= 10%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we have a budget constraint of $</a:t>
            </a:r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B13F72-0350-4E0D-89C0-29288613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80B2A-09B4-47B8-BB0E-E06A368CBFF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A21DA5A-A713-4A48-BE6A-EDF4AD5F1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8839200" cy="2075360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321621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Net present value (NPV)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Net present value of series of future cash flows is the PV of the cash flows </a:t>
            </a:r>
            <a:r>
              <a:rPr lang="en-US" u="sng" dirty="0">
                <a:latin typeface="Arial" charset="0"/>
                <a:cs typeface="Arial" charset="0"/>
              </a:rPr>
              <a:t>minus</a:t>
            </a:r>
            <a:r>
              <a:rPr lang="en-US" dirty="0">
                <a:latin typeface="Arial" charset="0"/>
                <a:cs typeface="Arial" charset="0"/>
              </a:rPr>
              <a:t> the initial investment required to obtain them.</a:t>
            </a:r>
          </a:p>
          <a:p>
            <a:r>
              <a:rPr lang="en-US" dirty="0">
                <a:latin typeface="Arial" charset="0"/>
                <a:cs typeface="Arial" charset="0"/>
              </a:rPr>
              <a:t>Example</a:t>
            </a:r>
            <a:r>
              <a:rPr lang="en-US" dirty="0" smtClean="0">
                <a:latin typeface="Arial" charset="0"/>
                <a:cs typeface="Arial" charset="0"/>
              </a:rPr>
              <a:t>: Pay </a:t>
            </a:r>
            <a:r>
              <a:rPr lang="en-US" dirty="0">
                <a:latin typeface="Arial" charset="0"/>
                <a:cs typeface="Arial" charset="0"/>
              </a:rPr>
              <a:t>$1,000 today to get $100 in year 1, $150 in year </a:t>
            </a:r>
            <a:r>
              <a:rPr lang="en-US" dirty="0" smtClean="0">
                <a:latin typeface="Arial" charset="0"/>
                <a:cs typeface="Arial" charset="0"/>
              </a:rPr>
              <a:t>2, . . . $300 </a:t>
            </a:r>
            <a:r>
              <a:rPr lang="en-US" dirty="0">
                <a:latin typeface="Arial" charset="0"/>
                <a:cs typeface="Arial" charset="0"/>
              </a:rPr>
              <a:t>in year 5</a:t>
            </a:r>
            <a:r>
              <a:rPr lang="en-US" dirty="0" smtClean="0">
                <a:latin typeface="Arial" charset="0"/>
                <a:cs typeface="Arial" charset="0"/>
              </a:rPr>
              <a:t>. Discount </a:t>
            </a:r>
            <a:r>
              <a:rPr lang="en-US" dirty="0">
                <a:latin typeface="Arial" charset="0"/>
                <a:cs typeface="Arial" charset="0"/>
              </a:rPr>
              <a:t>rate = 10%.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74823-02FB-48D0-B7B7-B1EAB77EFEE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>
            <p:extLst/>
          </p:nvPr>
        </p:nvGraphicFramePr>
        <p:xfrm>
          <a:off x="1739900" y="5181600"/>
          <a:ext cx="635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3" imgW="3174840" imgH="419040" progId="Equation.DSMT4">
                  <p:embed/>
                </p:oleObj>
              </mc:Choice>
              <mc:Fallback>
                <p:oleObj name="Equation" r:id="rId3" imgW="3174840" imgH="419040" progId="Equation.DSMT4">
                  <p:embed/>
                  <p:pic>
                    <p:nvPicPr>
                      <p:cNvPr id="348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181600"/>
                        <a:ext cx="635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3"/>
          <p:cNvSpPr txBox="1">
            <a:spLocks/>
          </p:cNvSpPr>
          <p:nvPr/>
        </p:nvSpPr>
        <p:spPr>
          <a:xfrm>
            <a:off x="1295400" y="63055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3481428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FA53F-C5AB-424E-860A-2E8EFE6A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algn="ctr"/>
            <a:r>
              <a:rPr lang="en-US" dirty="0"/>
              <a:t>Solving the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910E96-547B-4C23-B08D-093238F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80B2A-09B4-47B8-BB0E-E06A368CBFF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5127B8-1F4D-4BDA-9717-DC83BDBA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6" y="2133600"/>
            <a:ext cx="8434487" cy="3657600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52455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2D8E0-E238-44BE-96C2-1F5CD40B1E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1295400" y="4343400"/>
            <a:ext cx="7162800" cy="14779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The Net Present Value = -$777.83</a:t>
            </a:r>
            <a:r>
              <a:rPr lang="en-US" dirty="0" smtClean="0">
                <a:latin typeface="Arial" charset="0"/>
              </a:rPr>
              <a:t>: The </a:t>
            </a:r>
            <a:r>
              <a:rPr lang="en-US" dirty="0">
                <a:latin typeface="Arial" charset="0"/>
              </a:rPr>
              <a:t>cost of $1,000 is $277.83 </a:t>
            </a:r>
            <a:r>
              <a:rPr lang="en-US" u="sng" dirty="0">
                <a:latin typeface="Arial" charset="0"/>
              </a:rPr>
              <a:t>more</a:t>
            </a:r>
            <a:r>
              <a:rPr lang="en-US" dirty="0">
                <a:latin typeface="Arial" charset="0"/>
              </a:rPr>
              <a:t> than the Present Value of the future cash flows.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Therefore, it’s not worth spending $1,000 to buy the future cash flows</a:t>
            </a:r>
            <a:r>
              <a:rPr lang="en-US" dirty="0" smtClean="0">
                <a:latin typeface="Arial" charset="0"/>
              </a:rPr>
              <a:t>. The </a:t>
            </a:r>
            <a:r>
              <a:rPr lang="en-US" dirty="0">
                <a:latin typeface="Arial" charset="0"/>
              </a:rPr>
              <a:t>NPV &lt; 0!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755173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293143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2965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Excel note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>
          <a:xfrm>
            <a:off x="1435100" y="1676400"/>
            <a:ext cx="7499350" cy="48006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We use </a:t>
            </a:r>
            <a:r>
              <a:rPr lang="en-US" b="1" dirty="0">
                <a:latin typeface="Arial" charset="0"/>
                <a:cs typeface="Arial" charset="0"/>
              </a:rPr>
              <a:t>NPV</a:t>
            </a:r>
            <a:r>
              <a:rPr lang="en-US" dirty="0">
                <a:latin typeface="Arial" charset="0"/>
                <a:cs typeface="Arial" charset="0"/>
              </a:rPr>
              <a:t>(B2,B6:B10) to compute the present value of the future cash flows.</a:t>
            </a:r>
          </a:p>
          <a:p>
            <a:r>
              <a:rPr lang="en-US" dirty="0">
                <a:latin typeface="Arial" charset="0"/>
                <a:cs typeface="Arial" charset="0"/>
              </a:rPr>
              <a:t>The NPV = B5 + </a:t>
            </a:r>
            <a:r>
              <a:rPr lang="en-US" b="1" dirty="0">
                <a:latin typeface="Arial" charset="0"/>
                <a:cs typeface="Arial" charset="0"/>
              </a:rPr>
              <a:t>NPV</a:t>
            </a:r>
            <a:r>
              <a:rPr lang="en-US" dirty="0">
                <a:latin typeface="Arial" charset="0"/>
                <a:cs typeface="Arial" charset="0"/>
              </a:rPr>
              <a:t>(B2,B6:B10)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B5 is the cost (-$1,000)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80F41-57A7-4A56-82D3-C196C680C3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0977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Using NPV to make a “</a:t>
            </a:r>
            <a:r>
              <a:rPr lang="en-US" dirty="0" smtClean="0"/>
              <a:t>Yes−No</a:t>
            </a:r>
            <a:r>
              <a:rPr lang="en-US" dirty="0"/>
              <a:t>” investment decision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 investment is worthwhile if its NPV&gt;0.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 that this depends both on the cash flows and the discount rate!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AB4E1-F7A7-4A79-8275-154F0B34F2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38830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5997575" y="3581400"/>
            <a:ext cx="2536825" cy="101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Investment is worthwhile since its NPV &gt; </a:t>
            </a:r>
            <a:r>
              <a:rPr lang="en-US" sz="2000" dirty="0" smtClean="0"/>
              <a:t>0.</a:t>
            </a:r>
            <a:endParaRPr lang="en-US" sz="2000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67600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Using NPV to choose between investments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When faced with two </a:t>
            </a:r>
            <a:r>
              <a:rPr lang="en-US" dirty="0" smtClean="0">
                <a:latin typeface="Arial" charset="0"/>
                <a:cs typeface="Arial" charset="0"/>
              </a:rPr>
              <a:t>mutually exclusive </a:t>
            </a:r>
            <a:r>
              <a:rPr lang="en-US" dirty="0">
                <a:latin typeface="Arial" charset="0"/>
                <a:cs typeface="Arial" charset="0"/>
              </a:rPr>
              <a:t>investments, choose the one with the largest </a:t>
            </a:r>
            <a:r>
              <a:rPr lang="en-US" dirty="0" smtClean="0">
                <a:latin typeface="Arial" charset="0"/>
                <a:cs typeface="Arial" charset="0"/>
              </a:rPr>
              <a:t>NPV.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F14B1-6B35-4E50-9D28-C6582894B66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6738938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8" name="TextBox 4"/>
          <p:cNvSpPr txBox="1">
            <a:spLocks noChangeArrowheads="1"/>
          </p:cNvSpPr>
          <p:nvPr/>
        </p:nvSpPr>
        <p:spPr bwMode="auto">
          <a:xfrm>
            <a:off x="2133600" y="5791200"/>
            <a:ext cx="5638800" cy="4619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/>
              <a:t>Investment B is preferred to Investment </a:t>
            </a:r>
            <a:r>
              <a:rPr lang="en-US" sz="2400" dirty="0" smtClean="0"/>
              <a:t>A.</a:t>
            </a:r>
            <a:endParaRPr lang="en-US" sz="2400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422759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85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Internal rate of return (IRR)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435100" y="1676400"/>
            <a:ext cx="7499350" cy="39624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IRR is the discount rate for which the NPV = 0.</a:t>
            </a:r>
          </a:p>
          <a:p>
            <a:r>
              <a:rPr lang="en-US" dirty="0">
                <a:latin typeface="Arial" charset="0"/>
                <a:cs typeface="Arial" charset="0"/>
              </a:rPr>
              <a:t>Excel has an </a:t>
            </a:r>
            <a:r>
              <a:rPr lang="en-US" b="1" dirty="0">
                <a:latin typeface="Arial" charset="0"/>
                <a:cs typeface="Arial" charset="0"/>
              </a:rPr>
              <a:t>IRR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function.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B03AE-35E2-4EFB-9ED8-6B67A28C7B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23195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8EDB3-7CB4-48D6-857E-526803EC800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39763"/>
            <a:ext cx="8353425" cy="5576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 txBox="1">
            <a:spLocks/>
          </p:cNvSpPr>
          <p:nvPr/>
        </p:nvSpPr>
        <p:spPr>
          <a:xfrm>
            <a:off x="1295400" y="6457950"/>
            <a:ext cx="6553200" cy="400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Arial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Benninga</a:t>
            </a:r>
            <a:r>
              <a:rPr lang="en-US" sz="1200" dirty="0">
                <a:solidFill>
                  <a:srgbClr val="E3DED1">
                    <a:shade val="50000"/>
                    <a:satMod val="200000"/>
                  </a:srgbClr>
                </a:solidFill>
                <a:latin typeface="Calibri" panose="020F0502020204030204"/>
              </a:rPr>
              <a:t> and Mofkadi, Principles of Finance with Excel 3e Copyright © 2018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40404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1648</Words>
  <Application>Microsoft Office PowerPoint</Application>
  <PresentationFormat>On-screen Show (4:3)</PresentationFormat>
  <Paragraphs>204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Gill Sans MT</vt:lpstr>
      <vt:lpstr>Verdana</vt:lpstr>
      <vt:lpstr>Wingdings</vt:lpstr>
      <vt:lpstr>Wingdings 2</vt:lpstr>
      <vt:lpstr>Solstice</vt:lpstr>
      <vt:lpstr>Equation</vt:lpstr>
      <vt:lpstr>PowerPoint Presentation</vt:lpstr>
      <vt:lpstr>This chapter</vt:lpstr>
      <vt:lpstr>Net present value (NPV)</vt:lpstr>
      <vt:lpstr>PowerPoint Presentation</vt:lpstr>
      <vt:lpstr>Excel note</vt:lpstr>
      <vt:lpstr>Using NPV to make a “Yes−No” investment decision </vt:lpstr>
      <vt:lpstr>Using NPV to choose between investments</vt:lpstr>
      <vt:lpstr>Internal rate of return (IRR)</vt:lpstr>
      <vt:lpstr>PowerPoint Presentation</vt:lpstr>
      <vt:lpstr>IRR dialog box</vt:lpstr>
      <vt:lpstr>Using IRR to make a “Yes−No” investment decision </vt:lpstr>
      <vt:lpstr>NPV and IRR</vt:lpstr>
      <vt:lpstr>“Yes−No” and NPV</vt:lpstr>
      <vt:lpstr>Technical notes</vt:lpstr>
      <vt:lpstr>“Yes−No” and IRR</vt:lpstr>
      <vt:lpstr>Basic “Yes−No” example</vt:lpstr>
      <vt:lpstr>Basic “Ranking” example</vt:lpstr>
      <vt:lpstr>Excel’s NPV function</vt:lpstr>
      <vt:lpstr>Summing up</vt:lpstr>
      <vt:lpstr>PowerPoint Presentation</vt:lpstr>
      <vt:lpstr>PowerPoint Presentation</vt:lpstr>
      <vt:lpstr>When IRR and NPV conflict,  use NPV</vt:lpstr>
      <vt:lpstr>Back to last example: Calculating the crossover point</vt:lpstr>
      <vt:lpstr>Choosing between projects with diﬀerent lifespans (EAC)</vt:lpstr>
      <vt:lpstr>Using NPV rule with different lifespans</vt:lpstr>
      <vt:lpstr>A more efficient way: EAC</vt:lpstr>
      <vt:lpstr>Implementing the EAC in our example</vt:lpstr>
      <vt:lpstr>Prioritizing projects using the Profitability Index (PI)</vt:lpstr>
      <vt:lpstr>Prioritizing project with PI</vt:lpstr>
      <vt:lpstr>Solving the example</vt:lpstr>
    </vt:vector>
  </TitlesOfParts>
  <Company>University of Pennsylvania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benninga</dc:creator>
  <cp:lastModifiedBy>Brian Cozzarin</cp:lastModifiedBy>
  <cp:revision>82</cp:revision>
  <dcterms:created xsi:type="dcterms:W3CDTF">2009-09-28T15:04:01Z</dcterms:created>
  <dcterms:modified xsi:type="dcterms:W3CDTF">2019-05-08T14:15:09Z</dcterms:modified>
</cp:coreProperties>
</file>