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0"/>
  </p:notesMasterIdLst>
  <p:sldIdLst>
    <p:sldId id="274" r:id="rId2"/>
    <p:sldId id="275" r:id="rId3"/>
    <p:sldId id="277" r:id="rId4"/>
    <p:sldId id="276" r:id="rId5"/>
    <p:sldId id="278" r:id="rId6"/>
    <p:sldId id="279" r:id="rId7"/>
    <p:sldId id="280" r:id="rId8"/>
    <p:sldId id="281" r:id="rId9"/>
    <p:sldId id="282" r:id="rId10"/>
    <p:sldId id="283" r:id="rId11"/>
    <p:sldId id="284" r:id="rId12"/>
    <p:sldId id="285" r:id="rId13"/>
    <p:sldId id="286" r:id="rId14"/>
    <p:sldId id="287" r:id="rId15"/>
    <p:sldId id="288" r:id="rId16"/>
    <p:sldId id="289" r:id="rId17"/>
    <p:sldId id="290" r:id="rId18"/>
    <p:sldId id="291" r:id="rId19"/>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Gill Sans MT" pitchFamily="34" charset="0"/>
        <a:ea typeface="+mn-ea"/>
        <a:cs typeface="Arial" charset="0"/>
      </a:defRPr>
    </a:lvl1pPr>
    <a:lvl2pPr marL="457200" algn="l" rtl="0" fontAlgn="base">
      <a:spcBef>
        <a:spcPct val="0"/>
      </a:spcBef>
      <a:spcAft>
        <a:spcPct val="0"/>
      </a:spcAft>
      <a:defRPr kern="1200">
        <a:solidFill>
          <a:schemeClr val="tx1"/>
        </a:solidFill>
        <a:latin typeface="Gill Sans MT" pitchFamily="34" charset="0"/>
        <a:ea typeface="+mn-ea"/>
        <a:cs typeface="Arial" charset="0"/>
      </a:defRPr>
    </a:lvl2pPr>
    <a:lvl3pPr marL="914400" algn="l" rtl="0" fontAlgn="base">
      <a:spcBef>
        <a:spcPct val="0"/>
      </a:spcBef>
      <a:spcAft>
        <a:spcPct val="0"/>
      </a:spcAft>
      <a:defRPr kern="1200">
        <a:solidFill>
          <a:schemeClr val="tx1"/>
        </a:solidFill>
        <a:latin typeface="Gill Sans MT" pitchFamily="34" charset="0"/>
        <a:ea typeface="+mn-ea"/>
        <a:cs typeface="Arial" charset="0"/>
      </a:defRPr>
    </a:lvl3pPr>
    <a:lvl4pPr marL="1371600" algn="l" rtl="0" fontAlgn="base">
      <a:spcBef>
        <a:spcPct val="0"/>
      </a:spcBef>
      <a:spcAft>
        <a:spcPct val="0"/>
      </a:spcAft>
      <a:defRPr kern="1200">
        <a:solidFill>
          <a:schemeClr val="tx1"/>
        </a:solidFill>
        <a:latin typeface="Gill Sans MT" pitchFamily="34" charset="0"/>
        <a:ea typeface="+mn-ea"/>
        <a:cs typeface="Arial" charset="0"/>
      </a:defRPr>
    </a:lvl4pPr>
    <a:lvl5pPr marL="1828800" algn="l" rtl="0" fontAlgn="base">
      <a:spcBef>
        <a:spcPct val="0"/>
      </a:spcBef>
      <a:spcAft>
        <a:spcPct val="0"/>
      </a:spcAft>
      <a:defRPr kern="1200">
        <a:solidFill>
          <a:schemeClr val="tx1"/>
        </a:solidFill>
        <a:latin typeface="Gill Sans MT" pitchFamily="34" charset="0"/>
        <a:ea typeface="+mn-ea"/>
        <a:cs typeface="Arial" charset="0"/>
      </a:defRPr>
    </a:lvl5pPr>
    <a:lvl6pPr marL="2286000" algn="l" defTabSz="914400" rtl="0" eaLnBrk="1" latinLnBrk="0" hangingPunct="1">
      <a:defRPr kern="1200">
        <a:solidFill>
          <a:schemeClr val="tx1"/>
        </a:solidFill>
        <a:latin typeface="Gill Sans MT" pitchFamily="34" charset="0"/>
        <a:ea typeface="+mn-ea"/>
        <a:cs typeface="Arial" charset="0"/>
      </a:defRPr>
    </a:lvl6pPr>
    <a:lvl7pPr marL="2743200" algn="l" defTabSz="914400" rtl="0" eaLnBrk="1" latinLnBrk="0" hangingPunct="1">
      <a:defRPr kern="1200">
        <a:solidFill>
          <a:schemeClr val="tx1"/>
        </a:solidFill>
        <a:latin typeface="Gill Sans MT" pitchFamily="34" charset="0"/>
        <a:ea typeface="+mn-ea"/>
        <a:cs typeface="Arial" charset="0"/>
      </a:defRPr>
    </a:lvl7pPr>
    <a:lvl8pPr marL="3200400" algn="l" defTabSz="914400" rtl="0" eaLnBrk="1" latinLnBrk="0" hangingPunct="1">
      <a:defRPr kern="1200">
        <a:solidFill>
          <a:schemeClr val="tx1"/>
        </a:solidFill>
        <a:latin typeface="Gill Sans MT" pitchFamily="34" charset="0"/>
        <a:ea typeface="+mn-ea"/>
        <a:cs typeface="Arial" charset="0"/>
      </a:defRPr>
    </a:lvl8pPr>
    <a:lvl9pPr marL="3657600" algn="l" defTabSz="914400" rtl="0" eaLnBrk="1" latinLnBrk="0" hangingPunct="1">
      <a:defRPr kern="1200">
        <a:solidFill>
          <a:schemeClr val="tx1"/>
        </a:solidFill>
        <a:latin typeface="Gill Sans MT" pitchFamily="34"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841" autoAdjust="0"/>
    <p:restoredTop sz="94660"/>
  </p:normalViewPr>
  <p:slideViewPr>
    <p:cSldViewPr>
      <p:cViewPr varScale="1">
        <p:scale>
          <a:sx n="133" d="100"/>
          <a:sy n="133" d="100"/>
        </p:scale>
        <p:origin x="1146" y="12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 Id="rId27"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5644E4D7-1A74-4BD5-B5AF-6AC72E63F572}" type="datetimeFigureOut">
              <a:rPr lang="en-US"/>
              <a:pPr>
                <a:defRPr/>
              </a:pPr>
              <a:t>10/2/2017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650BF452-5960-4EB3-BE86-F4B2C28EE463}" type="slidenum">
              <a:rPr lang="en-US"/>
              <a:pPr>
                <a:defRPr/>
              </a:pPr>
              <a:t>‹#›</a:t>
            </a:fld>
            <a:endParaRPr lang="en-US"/>
          </a:p>
        </p:txBody>
      </p:sp>
    </p:spTree>
    <p:extLst>
      <p:ext uri="{BB962C8B-B14F-4D97-AF65-F5344CB8AC3E}">
        <p14:creationId xmlns:p14="http://schemas.microsoft.com/office/powerpoint/2010/main" val="336879707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04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p>
        </p:txBody>
      </p:sp>
      <p:sp>
        <p:nvSpPr>
          <p:cNvPr id="4" name="Slide Number Placeholder 3"/>
          <p:cNvSpPr>
            <a:spLocks noGrp="1"/>
          </p:cNvSpPr>
          <p:nvPr>
            <p:ph type="sldNum" sz="quarter" idx="5"/>
          </p:nvPr>
        </p:nvSpPr>
        <p:spPr/>
        <p:txBody>
          <a:bodyPr/>
          <a:lstStyle/>
          <a:p>
            <a:pPr>
              <a:defRPr/>
            </a:pPr>
            <a:fld id="{42E08778-AE8A-4935-838C-DCF4B7A56E6B}" type="slidenum">
              <a:rPr lang="en-US" smtClean="0"/>
              <a:pPr>
                <a:defRPr/>
              </a:pPr>
              <a:t>1</a:t>
            </a:fld>
            <a:endParaRPr lang="en-US"/>
          </a:p>
        </p:txBody>
      </p:sp>
    </p:spTree>
    <p:extLst>
      <p:ext uri="{BB962C8B-B14F-4D97-AF65-F5344CB8AC3E}">
        <p14:creationId xmlns:p14="http://schemas.microsoft.com/office/powerpoint/2010/main" val="32252202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Oval 3"/>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endParaRPr lang="en-US"/>
          </a:p>
        </p:txBody>
      </p:sp>
      <p:sp>
        <p:nvSpPr>
          <p:cNvPr id="5" name="Oval 4"/>
          <p:cNvSpPr/>
          <p:nvPr/>
        </p:nvSpPr>
        <p:spPr>
          <a:xfrm>
            <a:off x="1157288" y="1344613"/>
            <a:ext cx="63500" cy="65087"/>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endParaRPr lang="en-US"/>
          </a:p>
        </p:txBody>
      </p:sp>
      <p:sp>
        <p:nvSpPr>
          <p:cNvPr id="14" name="Title 13"/>
          <p:cNvSpPr>
            <a:spLocks noGrp="1"/>
          </p:cNvSpPr>
          <p:nvPr>
            <p:ph type="ctrTitle"/>
          </p:nvPr>
        </p:nvSpPr>
        <p:spPr>
          <a:xfrm>
            <a:off x="1432560" y="359898"/>
            <a:ext cx="7406640" cy="1472184"/>
          </a:xfrm>
          <a:solidFill>
            <a:schemeClr val="accent1">
              <a:lumMod val="20000"/>
              <a:lumOff val="80000"/>
            </a:schemeClr>
          </a:solidFill>
        </p:spPr>
        <p:txBody>
          <a:bodyPr anchor="b"/>
          <a:lstStyle>
            <a:lvl1pPr algn="l">
              <a:defRPr>
                <a:latin typeface="Arial" pitchFamily="34" charset="0"/>
                <a:cs typeface="Arial" pitchFamily="34" charset="0"/>
              </a:defRPr>
            </a:lvl1pPr>
            <a:extLst/>
          </a:lstStyle>
          <a:p>
            <a:r>
              <a:rPr lang="en-US" dirty="0"/>
              <a:t>Click to edit Master title style</a:t>
            </a:r>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latin typeface="Arial" pitchFamily="34" charset="0"/>
                <a:cs typeface="Arial" pitchFamily="34" charset="0"/>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dirty="0"/>
              <a:t>Click to edit Master subtitle style</a:t>
            </a:r>
          </a:p>
        </p:txBody>
      </p:sp>
      <p:sp>
        <p:nvSpPr>
          <p:cNvPr id="6" name="Date Placeholder 6"/>
          <p:cNvSpPr>
            <a:spLocks noGrp="1"/>
          </p:cNvSpPr>
          <p:nvPr>
            <p:ph type="dt" sz="half" idx="10"/>
          </p:nvPr>
        </p:nvSpPr>
        <p:spPr/>
        <p:txBody>
          <a:bodyPr/>
          <a:lstStyle>
            <a:lvl1pPr>
              <a:defRPr/>
            </a:lvl1pPr>
            <a:extLst/>
          </a:lstStyle>
          <a:p>
            <a:pPr>
              <a:defRPr/>
            </a:pPr>
            <a:endParaRPr lang="en-US"/>
          </a:p>
        </p:txBody>
      </p:sp>
      <p:sp>
        <p:nvSpPr>
          <p:cNvPr id="7" name="Footer Placeholder 19"/>
          <p:cNvSpPr>
            <a:spLocks noGrp="1"/>
          </p:cNvSpPr>
          <p:nvPr>
            <p:ph type="ftr" sz="quarter" idx="11"/>
          </p:nvPr>
        </p:nvSpPr>
        <p:spPr/>
        <p:txBody>
          <a:bodyPr/>
          <a:lstStyle>
            <a:lvl1pPr>
              <a:defRPr/>
            </a:lvl1pPr>
            <a:extLst/>
          </a:lstStyle>
          <a:p>
            <a:pPr>
              <a:defRPr/>
            </a:pPr>
            <a:r>
              <a:rPr lang="en-US"/>
              <a:t>Chapter 4:  Loans and amortization tables</a:t>
            </a:r>
          </a:p>
        </p:txBody>
      </p:sp>
      <p:sp>
        <p:nvSpPr>
          <p:cNvPr id="8" name="Slide Number Placeholder 9"/>
          <p:cNvSpPr>
            <a:spLocks noGrp="1"/>
          </p:cNvSpPr>
          <p:nvPr>
            <p:ph type="sldNum" sz="quarter" idx="12"/>
          </p:nvPr>
        </p:nvSpPr>
        <p:spPr/>
        <p:txBody>
          <a:bodyPr/>
          <a:lstStyle>
            <a:lvl1pPr>
              <a:defRPr/>
            </a:lvl1pPr>
            <a:extLst/>
          </a:lstStyle>
          <a:p>
            <a:pPr>
              <a:defRPr/>
            </a:pPr>
            <a:fld id="{4F3B96E2-B5AF-4254-8CC4-F06A2BD4120D}" type="slidenum">
              <a:rPr lang="en-US"/>
              <a:pPr>
                <a:defRPr/>
              </a:pPr>
              <a:t>‹#›</a:t>
            </a:fld>
            <a:endParaRPr lang="en-US"/>
          </a:p>
        </p:txBody>
      </p:sp>
    </p:spTree>
    <p:extLst>
      <p:ext uri="{BB962C8B-B14F-4D97-AF65-F5344CB8AC3E}">
        <p14:creationId xmlns:p14="http://schemas.microsoft.com/office/powerpoint/2010/main" val="25379768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23"/>
          <p:cNvSpPr>
            <a:spLocks noGrp="1"/>
          </p:cNvSpPr>
          <p:nvPr>
            <p:ph type="dt" sz="half" idx="10"/>
          </p:nvPr>
        </p:nvSpPr>
        <p:spPr/>
        <p:txBody>
          <a:bodyPr/>
          <a:lstStyle>
            <a:lvl1pPr>
              <a:defRPr/>
            </a:lvl1pPr>
          </a:lstStyle>
          <a:p>
            <a:pPr>
              <a:defRPr/>
            </a:pPr>
            <a:endParaRPr lang="en-US"/>
          </a:p>
        </p:txBody>
      </p:sp>
      <p:sp>
        <p:nvSpPr>
          <p:cNvPr id="5" name="Footer Placeholder 9"/>
          <p:cNvSpPr>
            <a:spLocks noGrp="1"/>
          </p:cNvSpPr>
          <p:nvPr>
            <p:ph type="ftr" sz="quarter" idx="11"/>
          </p:nvPr>
        </p:nvSpPr>
        <p:spPr/>
        <p:txBody>
          <a:bodyPr/>
          <a:lstStyle>
            <a:lvl1pPr>
              <a:defRPr/>
            </a:lvl1pPr>
          </a:lstStyle>
          <a:p>
            <a:pPr>
              <a:defRPr/>
            </a:pPr>
            <a:r>
              <a:rPr lang="en-US"/>
              <a:t>Chapter 4:  Loans and amortization tables</a:t>
            </a:r>
          </a:p>
        </p:txBody>
      </p:sp>
      <p:sp>
        <p:nvSpPr>
          <p:cNvPr id="6" name="Slide Number Placeholder 21"/>
          <p:cNvSpPr>
            <a:spLocks noGrp="1"/>
          </p:cNvSpPr>
          <p:nvPr>
            <p:ph type="sldNum" sz="quarter" idx="12"/>
          </p:nvPr>
        </p:nvSpPr>
        <p:spPr/>
        <p:txBody>
          <a:bodyPr/>
          <a:lstStyle>
            <a:lvl1pPr>
              <a:defRPr/>
            </a:lvl1pPr>
          </a:lstStyle>
          <a:p>
            <a:pPr>
              <a:defRPr/>
            </a:pPr>
            <a:fld id="{A0115405-DBF9-4001-A72F-CA3FC5AFABE7}" type="slidenum">
              <a:rPr lang="en-US"/>
              <a:pPr>
                <a:defRPr/>
              </a:pPr>
              <a:t>‹#›</a:t>
            </a:fld>
            <a:endParaRPr lang="en-US"/>
          </a:p>
        </p:txBody>
      </p:sp>
    </p:spTree>
    <p:extLst>
      <p:ext uri="{BB962C8B-B14F-4D97-AF65-F5344CB8AC3E}">
        <p14:creationId xmlns:p14="http://schemas.microsoft.com/office/powerpoint/2010/main" val="35806791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143000" y="274640"/>
            <a:ext cx="55626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23"/>
          <p:cNvSpPr>
            <a:spLocks noGrp="1"/>
          </p:cNvSpPr>
          <p:nvPr>
            <p:ph type="dt" sz="half" idx="10"/>
          </p:nvPr>
        </p:nvSpPr>
        <p:spPr/>
        <p:txBody>
          <a:bodyPr/>
          <a:lstStyle>
            <a:lvl1pPr>
              <a:defRPr/>
            </a:lvl1pPr>
          </a:lstStyle>
          <a:p>
            <a:pPr>
              <a:defRPr/>
            </a:pPr>
            <a:endParaRPr lang="en-US"/>
          </a:p>
        </p:txBody>
      </p:sp>
      <p:sp>
        <p:nvSpPr>
          <p:cNvPr id="5" name="Footer Placeholder 9"/>
          <p:cNvSpPr>
            <a:spLocks noGrp="1"/>
          </p:cNvSpPr>
          <p:nvPr>
            <p:ph type="ftr" sz="quarter" idx="11"/>
          </p:nvPr>
        </p:nvSpPr>
        <p:spPr/>
        <p:txBody>
          <a:bodyPr/>
          <a:lstStyle>
            <a:lvl1pPr>
              <a:defRPr/>
            </a:lvl1pPr>
          </a:lstStyle>
          <a:p>
            <a:pPr>
              <a:defRPr/>
            </a:pPr>
            <a:r>
              <a:rPr lang="en-US"/>
              <a:t>Chapter 4:  Loans and amortization tables</a:t>
            </a:r>
          </a:p>
        </p:txBody>
      </p:sp>
      <p:sp>
        <p:nvSpPr>
          <p:cNvPr id="6" name="Slide Number Placeholder 21"/>
          <p:cNvSpPr>
            <a:spLocks noGrp="1"/>
          </p:cNvSpPr>
          <p:nvPr>
            <p:ph type="sldNum" sz="quarter" idx="12"/>
          </p:nvPr>
        </p:nvSpPr>
        <p:spPr/>
        <p:txBody>
          <a:bodyPr/>
          <a:lstStyle>
            <a:lvl1pPr>
              <a:defRPr/>
            </a:lvl1pPr>
          </a:lstStyle>
          <a:p>
            <a:pPr>
              <a:defRPr/>
            </a:pPr>
            <a:fld id="{42902707-86F9-4DF5-A89F-B097228F6170}" type="slidenum">
              <a:rPr lang="en-US"/>
              <a:pPr>
                <a:defRPr/>
              </a:pPr>
              <a:t>‹#›</a:t>
            </a:fld>
            <a:endParaRPr lang="en-US"/>
          </a:p>
        </p:txBody>
      </p:sp>
    </p:spTree>
    <p:extLst>
      <p:ext uri="{BB962C8B-B14F-4D97-AF65-F5344CB8AC3E}">
        <p14:creationId xmlns:p14="http://schemas.microsoft.com/office/powerpoint/2010/main" val="28460130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1">
              <a:lumMod val="20000"/>
              <a:lumOff val="80000"/>
            </a:schemeClr>
          </a:solidFill>
        </p:spPr>
        <p:txBody>
          <a:bodyPr/>
          <a:lstStyle>
            <a:lvl1pPr>
              <a:defRPr>
                <a:latin typeface="Arial" pitchFamily="34" charset="0"/>
                <a:cs typeface="Arial" pitchFamily="34" charset="0"/>
              </a:defRPr>
            </a:lvl1pPr>
            <a:extLst/>
          </a:lstStyle>
          <a:p>
            <a:r>
              <a:rPr lang="en-US"/>
              <a:t>Click to edit Master title style</a:t>
            </a:r>
          </a:p>
        </p:txBody>
      </p:sp>
      <p:sp>
        <p:nvSpPr>
          <p:cNvPr id="3" name="Content Placeholder 2"/>
          <p:cNvSpPr>
            <a:spLocks noGrp="1"/>
          </p:cNvSpPr>
          <p:nvPr>
            <p:ph idx="1"/>
          </p:nvPr>
        </p:nvSpPr>
        <p:spPr/>
        <p:txBody>
          <a:bodyPr/>
          <a:lstStyle>
            <a:lvl1pPr>
              <a:buFont typeface="Wingdings" pitchFamily="2" charset="2"/>
              <a:buChar char="v"/>
              <a:defRPr>
                <a:latin typeface="Arial" pitchFamily="34" charset="0"/>
                <a:cs typeface="Arial" pitchFamily="34" charset="0"/>
              </a:defRPr>
            </a:lvl1pPr>
            <a:lvl2pPr marL="639763" indent="-236538">
              <a:buFont typeface="Wingdings" panose="05000000000000000000" pitchFamily="2" charset="2"/>
              <a:buChar char="§"/>
              <a:defRPr>
                <a:latin typeface="Arial" pitchFamily="34" charset="0"/>
                <a:cs typeface="Arial" pitchFamily="34" charset="0"/>
              </a:defRPr>
            </a:lvl2pPr>
            <a:lvl3pPr>
              <a:buFont typeface="Wingdings" pitchFamily="2" charset="2"/>
              <a:buChar char="Ø"/>
              <a:defRPr>
                <a:latin typeface="Arial" pitchFamily="34" charset="0"/>
                <a:cs typeface="Arial" pitchFamily="34" charset="0"/>
              </a:defRPr>
            </a:lvl3pPr>
            <a:lvl4pPr>
              <a:defRPr>
                <a:latin typeface="Arial" pitchFamily="34" charset="0"/>
                <a:cs typeface="Arial" pitchFamily="34" charset="0"/>
              </a:defRPr>
            </a:lvl4pPr>
            <a:lvl5pPr>
              <a:defRPr>
                <a:latin typeface="Arial" pitchFamily="34" charset="0"/>
                <a:cs typeface="Arial" pitchFamily="34" charset="0"/>
              </a:defRPr>
            </a:lvl5pPr>
            <a:extLs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9"/>
          <p:cNvSpPr>
            <a:spLocks noGrp="1"/>
          </p:cNvSpPr>
          <p:nvPr>
            <p:ph type="ftr" sz="quarter" idx="11"/>
          </p:nvPr>
        </p:nvSpPr>
        <p:spPr>
          <a:xfrm>
            <a:off x="3736975" y="6305550"/>
            <a:ext cx="2895600" cy="476250"/>
          </a:xfrm>
        </p:spPr>
        <p:txBody>
          <a:bodyPr/>
          <a:lstStyle>
            <a:lvl1pPr>
              <a:defRPr/>
            </a:lvl1pPr>
          </a:lstStyle>
          <a:p>
            <a:pPr>
              <a:defRPr/>
            </a:pPr>
            <a:r>
              <a:rPr lang="en-US"/>
              <a:t>Chapter 4:  Loans and amortization tables</a:t>
            </a:r>
          </a:p>
        </p:txBody>
      </p:sp>
      <p:sp>
        <p:nvSpPr>
          <p:cNvPr id="6" name="Slide Number Placeholder 21"/>
          <p:cNvSpPr>
            <a:spLocks noGrp="1"/>
          </p:cNvSpPr>
          <p:nvPr>
            <p:ph type="sldNum" sz="quarter" idx="12"/>
          </p:nvPr>
        </p:nvSpPr>
        <p:spPr/>
        <p:txBody>
          <a:bodyPr/>
          <a:lstStyle>
            <a:lvl1pPr>
              <a:defRPr/>
            </a:lvl1pPr>
          </a:lstStyle>
          <a:p>
            <a:pPr>
              <a:defRPr/>
            </a:pPr>
            <a:fld id="{47580B2A-09B4-47B8-BB0E-E06A368CBFF7}" type="slidenum">
              <a:rPr lang="en-US"/>
              <a:pPr>
                <a:defRPr/>
              </a:pPr>
              <a:t>‹#›</a:t>
            </a:fld>
            <a:endParaRPr lang="en-US" dirty="0"/>
          </a:p>
        </p:txBody>
      </p:sp>
    </p:spTree>
    <p:extLst>
      <p:ext uri="{BB962C8B-B14F-4D97-AF65-F5344CB8AC3E}">
        <p14:creationId xmlns:p14="http://schemas.microsoft.com/office/powerpoint/2010/main" val="1444158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Rectangle 3"/>
          <p:cNvSpPr/>
          <p:nvPr/>
        </p:nvSpPr>
        <p:spPr>
          <a:xfrm>
            <a:off x="2282825" y="0"/>
            <a:ext cx="6858000"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Rectangle 4"/>
          <p:cNvSpPr/>
          <p:nvPr/>
        </p:nvSpPr>
        <p:spPr bwMode="invGray">
          <a:xfrm>
            <a:off x="2286000" y="0"/>
            <a:ext cx="76200" cy="6858000"/>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Oval 5"/>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endParaRPr lang="en-US"/>
          </a:p>
        </p:txBody>
      </p:sp>
      <p:sp>
        <p:nvSpPr>
          <p:cNvPr id="7" name="Oval 6"/>
          <p:cNvSpPr/>
          <p:nvPr/>
        </p:nvSpPr>
        <p:spPr>
          <a:xfrm>
            <a:off x="2408238" y="2746375"/>
            <a:ext cx="63500" cy="63500"/>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endParaRPr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lang="en-US"/>
              <a:t>Click to edit Master title style</a:t>
            </a:r>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a:t>Click to edit Master text styles</a:t>
            </a:r>
          </a:p>
        </p:txBody>
      </p:sp>
      <p:sp>
        <p:nvSpPr>
          <p:cNvPr id="8" name="Date Placeholder 3"/>
          <p:cNvSpPr>
            <a:spLocks noGrp="1"/>
          </p:cNvSpPr>
          <p:nvPr>
            <p:ph type="dt" sz="half" idx="10"/>
          </p:nvPr>
        </p:nvSpPr>
        <p:spPr/>
        <p:txBody>
          <a:bodyPr/>
          <a:lstStyle>
            <a:lvl1pPr>
              <a:defRPr/>
            </a:lvl1pPr>
            <a:extLst/>
          </a:lstStyle>
          <a:p>
            <a:pPr>
              <a:defRPr/>
            </a:pPr>
            <a:endParaRPr lang="en-US"/>
          </a:p>
        </p:txBody>
      </p:sp>
      <p:sp>
        <p:nvSpPr>
          <p:cNvPr id="9" name="Footer Placeholder 4"/>
          <p:cNvSpPr>
            <a:spLocks noGrp="1"/>
          </p:cNvSpPr>
          <p:nvPr>
            <p:ph type="ftr" sz="quarter" idx="11"/>
          </p:nvPr>
        </p:nvSpPr>
        <p:spPr/>
        <p:txBody>
          <a:bodyPr/>
          <a:lstStyle>
            <a:lvl1pPr>
              <a:defRPr/>
            </a:lvl1pPr>
            <a:extLst/>
          </a:lstStyle>
          <a:p>
            <a:pPr>
              <a:defRPr/>
            </a:pPr>
            <a:r>
              <a:rPr lang="en-US"/>
              <a:t>Chapter 4:  Loans and amortization tables</a:t>
            </a:r>
          </a:p>
        </p:txBody>
      </p:sp>
      <p:sp>
        <p:nvSpPr>
          <p:cNvPr id="10" name="Slide Number Placeholder 5"/>
          <p:cNvSpPr>
            <a:spLocks noGrp="1"/>
          </p:cNvSpPr>
          <p:nvPr>
            <p:ph type="sldNum" sz="quarter" idx="12"/>
          </p:nvPr>
        </p:nvSpPr>
        <p:spPr/>
        <p:txBody>
          <a:bodyPr/>
          <a:lstStyle>
            <a:lvl1pPr>
              <a:defRPr/>
            </a:lvl1pPr>
            <a:extLst/>
          </a:lstStyle>
          <a:p>
            <a:pPr>
              <a:defRPr/>
            </a:pPr>
            <a:fld id="{DFB05339-230C-4E8C-BF5E-22F0F8372C36}" type="slidenum">
              <a:rPr lang="en-US"/>
              <a:pPr>
                <a:defRPr/>
              </a:pPr>
              <a:t>‹#›</a:t>
            </a:fld>
            <a:endParaRPr lang="en-US"/>
          </a:p>
        </p:txBody>
      </p:sp>
    </p:spTree>
    <p:extLst>
      <p:ext uri="{BB962C8B-B14F-4D97-AF65-F5344CB8AC3E}">
        <p14:creationId xmlns:p14="http://schemas.microsoft.com/office/powerpoint/2010/main" val="41933236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a:solidFill>
            <a:schemeClr val="accent1">
              <a:lumMod val="20000"/>
              <a:lumOff val="80000"/>
            </a:schemeClr>
          </a:solidFill>
        </p:spPr>
        <p:txBody>
          <a:bodyPr/>
          <a:lstStyle>
            <a:lvl1pPr>
              <a:defRPr>
                <a:latin typeface="Arial" pitchFamily="34" charset="0"/>
                <a:cs typeface="Arial" pitchFamily="34" charset="0"/>
              </a:defRPr>
            </a:lvl1pPr>
            <a:extLst/>
          </a:lstStyle>
          <a:p>
            <a:r>
              <a:rPr lang="en-US"/>
              <a:t>Click to edit Master title style</a:t>
            </a:r>
          </a:p>
        </p:txBody>
      </p:sp>
      <p:sp>
        <p:nvSpPr>
          <p:cNvPr id="3" name="Content Placeholder 2"/>
          <p:cNvSpPr>
            <a:spLocks noGrp="1"/>
          </p:cNvSpPr>
          <p:nvPr>
            <p:ph sz="half" idx="1"/>
          </p:nvPr>
        </p:nvSpPr>
        <p:spPr>
          <a:xfrm>
            <a:off x="1435608" y="1524000"/>
            <a:ext cx="3657600" cy="4663440"/>
          </a:xfrm>
        </p:spPr>
        <p:txBody>
          <a:bodyPr/>
          <a:lstStyle>
            <a:lvl1pPr>
              <a:buFont typeface="Wingdings" pitchFamily="2" charset="2"/>
              <a:buChar char="v"/>
              <a:defRPr sz="2800">
                <a:latin typeface="Arial" pitchFamily="34" charset="0"/>
                <a:cs typeface="Arial" pitchFamily="34" charset="0"/>
              </a:defRPr>
            </a:lvl1pPr>
            <a:lvl2pPr>
              <a:buFont typeface="Wingdings" pitchFamily="2" charset="2"/>
              <a:buChar char="q"/>
              <a:defRPr sz="2400">
                <a:latin typeface="Arial" pitchFamily="34" charset="0"/>
                <a:cs typeface="Arial" pitchFamily="34" charset="0"/>
              </a:defRPr>
            </a:lvl2pPr>
            <a:lvl3pPr>
              <a:defRPr sz="2000">
                <a:latin typeface="Arial" pitchFamily="34" charset="0"/>
                <a:cs typeface="Arial" pitchFamily="34" charset="0"/>
              </a:defRPr>
            </a:lvl3pPr>
            <a:lvl4pPr>
              <a:defRPr sz="1800">
                <a:latin typeface="Arial" pitchFamily="34" charset="0"/>
                <a:cs typeface="Arial" pitchFamily="34" charset="0"/>
              </a:defRPr>
            </a:lvl4pPr>
            <a:lvl5pPr>
              <a:defRPr sz="1800">
                <a:latin typeface="Arial" pitchFamily="34" charset="0"/>
                <a:cs typeface="Arial" pitchFamily="34" charset="0"/>
              </a:defRPr>
            </a:lvl5pPr>
            <a:extLs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5276088" y="1524000"/>
            <a:ext cx="3657600" cy="4663440"/>
          </a:xfrm>
        </p:spPr>
        <p:txBody>
          <a:bodyPr/>
          <a:lstStyle>
            <a:lvl1pPr>
              <a:buFont typeface="Wingdings" pitchFamily="2" charset="2"/>
              <a:buChar char="v"/>
              <a:defRPr sz="2800">
                <a:latin typeface="Arial" pitchFamily="34" charset="0"/>
                <a:cs typeface="Arial" pitchFamily="34" charset="0"/>
              </a:defRPr>
            </a:lvl1pPr>
            <a:lvl2pPr>
              <a:buFont typeface="Wingdings" pitchFamily="2" charset="2"/>
              <a:buChar char="q"/>
              <a:defRPr sz="2400">
                <a:latin typeface="Arial" pitchFamily="34" charset="0"/>
                <a:cs typeface="Arial" pitchFamily="34" charset="0"/>
              </a:defRPr>
            </a:lvl2pPr>
            <a:lvl3pPr>
              <a:defRPr sz="2000">
                <a:latin typeface="Arial" pitchFamily="34" charset="0"/>
                <a:cs typeface="Arial" pitchFamily="34" charset="0"/>
              </a:defRPr>
            </a:lvl3pPr>
            <a:lvl4pPr>
              <a:defRPr sz="1800">
                <a:latin typeface="Arial" pitchFamily="34" charset="0"/>
                <a:cs typeface="Arial" pitchFamily="34" charset="0"/>
              </a:defRPr>
            </a:lvl4pPr>
            <a:lvl5pPr>
              <a:defRPr sz="1800">
                <a:latin typeface="Arial" pitchFamily="34" charset="0"/>
                <a:cs typeface="Arial" pitchFamily="34" charset="0"/>
              </a:defRPr>
            </a:lvl5pPr>
            <a:extLs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23"/>
          <p:cNvSpPr>
            <a:spLocks noGrp="1"/>
          </p:cNvSpPr>
          <p:nvPr>
            <p:ph type="dt" sz="half" idx="10"/>
          </p:nvPr>
        </p:nvSpPr>
        <p:spPr/>
        <p:txBody>
          <a:bodyPr/>
          <a:lstStyle>
            <a:lvl1pPr>
              <a:defRPr/>
            </a:lvl1pPr>
          </a:lstStyle>
          <a:p>
            <a:pPr>
              <a:defRPr/>
            </a:pPr>
            <a:endParaRPr lang="en-US"/>
          </a:p>
        </p:txBody>
      </p:sp>
      <p:sp>
        <p:nvSpPr>
          <p:cNvPr id="6" name="Footer Placeholder 9"/>
          <p:cNvSpPr>
            <a:spLocks noGrp="1"/>
          </p:cNvSpPr>
          <p:nvPr>
            <p:ph type="ftr" sz="quarter" idx="11"/>
          </p:nvPr>
        </p:nvSpPr>
        <p:spPr/>
        <p:txBody>
          <a:bodyPr/>
          <a:lstStyle>
            <a:lvl1pPr>
              <a:defRPr/>
            </a:lvl1pPr>
          </a:lstStyle>
          <a:p>
            <a:pPr>
              <a:defRPr/>
            </a:pPr>
            <a:r>
              <a:rPr lang="en-US"/>
              <a:t>Chapter 4:  Loans and amortization tables</a:t>
            </a:r>
          </a:p>
        </p:txBody>
      </p:sp>
      <p:sp>
        <p:nvSpPr>
          <p:cNvPr id="7" name="Slide Number Placeholder 21"/>
          <p:cNvSpPr>
            <a:spLocks noGrp="1"/>
          </p:cNvSpPr>
          <p:nvPr>
            <p:ph type="sldNum" sz="quarter" idx="12"/>
          </p:nvPr>
        </p:nvSpPr>
        <p:spPr/>
        <p:txBody>
          <a:bodyPr/>
          <a:lstStyle>
            <a:lvl1pPr>
              <a:defRPr/>
            </a:lvl1pPr>
          </a:lstStyle>
          <a:p>
            <a:pPr>
              <a:defRPr/>
            </a:pPr>
            <a:fld id="{E358E707-9B8B-4963-A52C-27F49CA3B507}" type="slidenum">
              <a:rPr lang="en-US"/>
              <a:pPr>
                <a:defRPr/>
              </a:pPr>
              <a:t>‹#›</a:t>
            </a:fld>
            <a:endParaRPr lang="en-US"/>
          </a:p>
        </p:txBody>
      </p:sp>
    </p:spTree>
    <p:extLst>
      <p:ext uri="{BB962C8B-B14F-4D97-AF65-F5344CB8AC3E}">
        <p14:creationId xmlns:p14="http://schemas.microsoft.com/office/powerpoint/2010/main" val="2309061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lstStyle>
            <a:lvl1pPr algn="ctr">
              <a:defRPr sz="4500" b="1" cap="none" baseline="0"/>
            </a:lvl1pPr>
            <a:extLst/>
          </a:lstStyle>
          <a:p>
            <a:r>
              <a:rPr lang="en-US"/>
              <a:t>Click to edit Master title style</a:t>
            </a:r>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a:r>
              <a:rPr lang="en-US"/>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a:r>
              <a:rPr lang="en-US"/>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extLst/>
          </a:lstStyle>
          <a:p>
            <a:pPr>
              <a:defRPr/>
            </a:pPr>
            <a:endParaRPr lang="en-US"/>
          </a:p>
        </p:txBody>
      </p:sp>
      <p:sp>
        <p:nvSpPr>
          <p:cNvPr id="8" name="Footer Placeholder 7"/>
          <p:cNvSpPr>
            <a:spLocks noGrp="1"/>
          </p:cNvSpPr>
          <p:nvPr>
            <p:ph type="ftr" sz="quarter" idx="11"/>
          </p:nvPr>
        </p:nvSpPr>
        <p:spPr/>
        <p:txBody>
          <a:bodyPr/>
          <a:lstStyle>
            <a:lvl1pPr>
              <a:defRPr/>
            </a:lvl1pPr>
            <a:extLst/>
          </a:lstStyle>
          <a:p>
            <a:pPr>
              <a:defRPr/>
            </a:pPr>
            <a:r>
              <a:rPr lang="en-US"/>
              <a:t>Chapter 4:  Loans and amortization tables</a:t>
            </a:r>
          </a:p>
        </p:txBody>
      </p:sp>
      <p:sp>
        <p:nvSpPr>
          <p:cNvPr id="9" name="Slide Number Placeholder 8"/>
          <p:cNvSpPr>
            <a:spLocks noGrp="1"/>
          </p:cNvSpPr>
          <p:nvPr>
            <p:ph type="sldNum" sz="quarter" idx="12"/>
          </p:nvPr>
        </p:nvSpPr>
        <p:spPr/>
        <p:txBody>
          <a:bodyPr/>
          <a:lstStyle>
            <a:lvl1pPr>
              <a:defRPr/>
            </a:lvl1pPr>
            <a:extLst/>
          </a:lstStyle>
          <a:p>
            <a:pPr>
              <a:defRPr/>
            </a:pPr>
            <a:fld id="{481B8EA0-5B4B-4130-8E2D-CB4708A07FBF}" type="slidenum">
              <a:rPr lang="en-US"/>
              <a:pPr>
                <a:defRPr/>
              </a:pPr>
              <a:t>‹#›</a:t>
            </a:fld>
            <a:endParaRPr lang="en-US"/>
          </a:p>
        </p:txBody>
      </p:sp>
    </p:spTree>
    <p:extLst>
      <p:ext uri="{BB962C8B-B14F-4D97-AF65-F5344CB8AC3E}">
        <p14:creationId xmlns:p14="http://schemas.microsoft.com/office/powerpoint/2010/main" val="25750188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a:solidFill>
            <a:schemeClr val="accent1">
              <a:lumMod val="20000"/>
              <a:lumOff val="80000"/>
            </a:schemeClr>
          </a:solidFill>
        </p:spPr>
        <p:txBody>
          <a:bodyPr/>
          <a:lstStyle>
            <a:lvl1pPr>
              <a:defRPr>
                <a:latin typeface="Arial" pitchFamily="34" charset="0"/>
                <a:cs typeface="Arial" pitchFamily="34" charset="0"/>
              </a:defRPr>
            </a:lvl1pPr>
            <a:extLst/>
          </a:lstStyle>
          <a:p>
            <a:r>
              <a:rPr lang="en-US"/>
              <a:t>Click to edit Master title style</a:t>
            </a:r>
          </a:p>
        </p:txBody>
      </p:sp>
      <p:sp>
        <p:nvSpPr>
          <p:cNvPr id="3" name="Date Placeholder 23"/>
          <p:cNvSpPr>
            <a:spLocks noGrp="1"/>
          </p:cNvSpPr>
          <p:nvPr>
            <p:ph type="dt" sz="half" idx="10"/>
          </p:nvPr>
        </p:nvSpPr>
        <p:spPr/>
        <p:txBody>
          <a:bodyPr/>
          <a:lstStyle>
            <a:lvl1pPr>
              <a:defRPr/>
            </a:lvl1pPr>
          </a:lstStyle>
          <a:p>
            <a:pPr>
              <a:defRPr/>
            </a:pPr>
            <a:endParaRPr lang="en-US"/>
          </a:p>
        </p:txBody>
      </p:sp>
      <p:sp>
        <p:nvSpPr>
          <p:cNvPr id="4" name="Footer Placeholder 9"/>
          <p:cNvSpPr>
            <a:spLocks noGrp="1"/>
          </p:cNvSpPr>
          <p:nvPr>
            <p:ph type="ftr" sz="quarter" idx="11"/>
          </p:nvPr>
        </p:nvSpPr>
        <p:spPr/>
        <p:txBody>
          <a:bodyPr/>
          <a:lstStyle>
            <a:lvl1pPr>
              <a:defRPr/>
            </a:lvl1pPr>
          </a:lstStyle>
          <a:p>
            <a:pPr>
              <a:defRPr/>
            </a:pPr>
            <a:r>
              <a:rPr lang="en-US"/>
              <a:t>Chapter 4:  Loans and amortization tables</a:t>
            </a:r>
          </a:p>
        </p:txBody>
      </p:sp>
      <p:sp>
        <p:nvSpPr>
          <p:cNvPr id="5" name="Slide Number Placeholder 21"/>
          <p:cNvSpPr>
            <a:spLocks noGrp="1"/>
          </p:cNvSpPr>
          <p:nvPr>
            <p:ph type="sldNum" sz="quarter" idx="12"/>
          </p:nvPr>
        </p:nvSpPr>
        <p:spPr/>
        <p:txBody>
          <a:bodyPr/>
          <a:lstStyle>
            <a:lvl1pPr>
              <a:defRPr/>
            </a:lvl1pPr>
          </a:lstStyle>
          <a:p>
            <a:pPr>
              <a:defRPr/>
            </a:pPr>
            <a:fld id="{3DC3E3A5-695F-4E60-9707-AFED675282D8}" type="slidenum">
              <a:rPr lang="en-US"/>
              <a:pPr>
                <a:defRPr/>
              </a:pPr>
              <a:t>‹#›</a:t>
            </a:fld>
            <a:endParaRPr lang="en-US"/>
          </a:p>
        </p:txBody>
      </p:sp>
    </p:spTree>
    <p:extLst>
      <p:ext uri="{BB962C8B-B14F-4D97-AF65-F5344CB8AC3E}">
        <p14:creationId xmlns:p14="http://schemas.microsoft.com/office/powerpoint/2010/main" val="6309570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Rectangle 1"/>
          <p:cNvSpPr/>
          <p:nvPr/>
        </p:nvSpPr>
        <p:spPr>
          <a:xfrm>
            <a:off x="1014413" y="0"/>
            <a:ext cx="8129587"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 name="Rectangle 2"/>
          <p:cNvSpPr/>
          <p:nvPr/>
        </p:nvSpPr>
        <p:spPr bwMode="invGray">
          <a:xfrm>
            <a:off x="1014413" y="0"/>
            <a:ext cx="73025" cy="6858000"/>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 name="Date Placeholder 1"/>
          <p:cNvSpPr>
            <a:spLocks noGrp="1"/>
          </p:cNvSpPr>
          <p:nvPr>
            <p:ph type="dt" sz="half" idx="10"/>
          </p:nvPr>
        </p:nvSpPr>
        <p:spPr/>
        <p:txBody>
          <a:bodyPr/>
          <a:lstStyle>
            <a:lvl1pPr>
              <a:defRPr/>
            </a:lvl1pPr>
            <a:extLst/>
          </a:lstStyle>
          <a:p>
            <a:pPr>
              <a:defRPr/>
            </a:pPr>
            <a:endParaRPr lang="en-US"/>
          </a:p>
        </p:txBody>
      </p:sp>
      <p:sp>
        <p:nvSpPr>
          <p:cNvPr id="5" name="Footer Placeholder 2"/>
          <p:cNvSpPr>
            <a:spLocks noGrp="1"/>
          </p:cNvSpPr>
          <p:nvPr>
            <p:ph type="ftr" sz="quarter" idx="11"/>
          </p:nvPr>
        </p:nvSpPr>
        <p:spPr/>
        <p:txBody>
          <a:bodyPr/>
          <a:lstStyle>
            <a:lvl1pPr>
              <a:defRPr/>
            </a:lvl1pPr>
            <a:extLst/>
          </a:lstStyle>
          <a:p>
            <a:pPr>
              <a:defRPr/>
            </a:pPr>
            <a:r>
              <a:rPr lang="en-US"/>
              <a:t>Chapter 4:  Loans and amortization tables</a:t>
            </a:r>
          </a:p>
        </p:txBody>
      </p:sp>
      <p:sp>
        <p:nvSpPr>
          <p:cNvPr id="6" name="Slide Number Placeholder 3"/>
          <p:cNvSpPr>
            <a:spLocks noGrp="1"/>
          </p:cNvSpPr>
          <p:nvPr>
            <p:ph type="sldNum" sz="quarter" idx="12"/>
          </p:nvPr>
        </p:nvSpPr>
        <p:spPr/>
        <p:txBody>
          <a:bodyPr/>
          <a:lstStyle>
            <a:lvl1pPr>
              <a:defRPr/>
            </a:lvl1pPr>
            <a:extLst/>
          </a:lstStyle>
          <a:p>
            <a:pPr>
              <a:defRPr/>
            </a:pPr>
            <a:fld id="{1044E98E-43F7-47C3-92CD-41912AAC2782}" type="slidenum">
              <a:rPr lang="en-US"/>
              <a:pPr>
                <a:defRPr/>
              </a:pPr>
              <a:t>‹#›</a:t>
            </a:fld>
            <a:endParaRPr lang="en-US"/>
          </a:p>
        </p:txBody>
      </p:sp>
    </p:spTree>
    <p:extLst>
      <p:ext uri="{BB962C8B-B14F-4D97-AF65-F5344CB8AC3E}">
        <p14:creationId xmlns:p14="http://schemas.microsoft.com/office/powerpoint/2010/main" val="37392139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lang="en-US"/>
              <a:t>Click to edit Master title style</a:t>
            </a:r>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a:r>
              <a:rPr lang="en-US"/>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extLst/>
          </a:lstStyle>
          <a:p>
            <a:pPr>
              <a:defRPr/>
            </a:pPr>
            <a:endParaRPr lang="en-US"/>
          </a:p>
        </p:txBody>
      </p:sp>
      <p:sp>
        <p:nvSpPr>
          <p:cNvPr id="6" name="Footer Placeholder 5"/>
          <p:cNvSpPr>
            <a:spLocks noGrp="1"/>
          </p:cNvSpPr>
          <p:nvPr>
            <p:ph type="ftr" sz="quarter" idx="11"/>
          </p:nvPr>
        </p:nvSpPr>
        <p:spPr/>
        <p:txBody>
          <a:bodyPr/>
          <a:lstStyle>
            <a:lvl1pPr>
              <a:defRPr/>
            </a:lvl1pPr>
            <a:extLst/>
          </a:lstStyle>
          <a:p>
            <a:pPr>
              <a:defRPr/>
            </a:pPr>
            <a:r>
              <a:rPr lang="en-US"/>
              <a:t>Chapter 4:  Loans and amortization tables</a:t>
            </a:r>
          </a:p>
        </p:txBody>
      </p:sp>
      <p:sp>
        <p:nvSpPr>
          <p:cNvPr id="7" name="Slide Number Placeholder 6"/>
          <p:cNvSpPr>
            <a:spLocks noGrp="1"/>
          </p:cNvSpPr>
          <p:nvPr>
            <p:ph type="sldNum" sz="quarter" idx="12"/>
          </p:nvPr>
        </p:nvSpPr>
        <p:spPr/>
        <p:txBody>
          <a:bodyPr/>
          <a:lstStyle>
            <a:lvl1pPr>
              <a:defRPr/>
            </a:lvl1pPr>
            <a:extLst/>
          </a:lstStyle>
          <a:p>
            <a:pPr>
              <a:defRPr/>
            </a:pPr>
            <a:fld id="{3F2C4BBC-DA9A-4009-B818-DED911F84E03}" type="slidenum">
              <a:rPr lang="en-US"/>
              <a:pPr>
                <a:defRPr/>
              </a:pPr>
              <a:t>‹#›</a:t>
            </a:fld>
            <a:endParaRPr lang="en-US"/>
          </a:p>
        </p:txBody>
      </p:sp>
    </p:spTree>
    <p:extLst>
      <p:ext uri="{BB962C8B-B14F-4D97-AF65-F5344CB8AC3E}">
        <p14:creationId xmlns:p14="http://schemas.microsoft.com/office/powerpoint/2010/main" val="13875028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Rectangle 4"/>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tIns="274320">
            <a:normAutofit/>
          </a:bodyPr>
          <a:lstStyle/>
          <a:p>
            <a:pPr indent="-283464" fontAlgn="auto">
              <a:lnSpc>
                <a:spcPts val="3000"/>
              </a:lnSpc>
              <a:spcBef>
                <a:spcPts val="600"/>
              </a:spcBef>
              <a:spcAft>
                <a:spcPts val="0"/>
              </a:spcAft>
              <a:buClr>
                <a:schemeClr val="accent1"/>
              </a:buClr>
              <a:buSzPct val="80000"/>
              <a:buFont typeface="Wingdings 2"/>
              <a:buNone/>
              <a:defRPr/>
            </a:pPr>
            <a:endParaRPr lang="en-US" sz="3200">
              <a:latin typeface="+mn-lt"/>
              <a:cs typeface="+mn-cs"/>
            </a:endParaRPr>
          </a:p>
        </p:txBody>
      </p:sp>
      <p:sp>
        <p:nvSpPr>
          <p:cNvPr id="6" name="Flowchart: Process 5"/>
          <p:cNvSpPr/>
          <p:nvPr/>
        </p:nvSpPr>
        <p:spPr>
          <a:xfrm rot="19468671">
            <a:off x="396875" y="954088"/>
            <a:ext cx="685800" cy="204787"/>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Flowchart: Process 6"/>
          <p:cNvSpPr/>
          <p:nvPr/>
        </p:nvSpPr>
        <p:spPr>
          <a:xfrm rot="2103354" flipH="1">
            <a:off x="5003800" y="936625"/>
            <a:ext cx="649288" cy="204788"/>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lang="en-US"/>
              <a:t>Click to edit Master title style</a:t>
            </a: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tIns="274320">
            <a:normAutofit/>
          </a:bodyPr>
          <a:lstStyle>
            <a:lvl1pPr indent="0">
              <a:buNone/>
              <a:defRPr sz="3200"/>
            </a:lvl1pPr>
            <a:extLst/>
          </a:lstStyle>
          <a:p>
            <a:pPr lvl="0"/>
            <a:r>
              <a:rPr lang="en-US" noProof="0"/>
              <a:t>Click icon to add picture</a:t>
            </a:r>
            <a:endParaRPr lang="en-US" noProof="0"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a:r>
              <a:rPr lang="en-US"/>
              <a:t>Click to edit Master text styles</a:t>
            </a:r>
          </a:p>
        </p:txBody>
      </p:sp>
      <p:sp>
        <p:nvSpPr>
          <p:cNvPr id="8" name="Date Placeholder 4"/>
          <p:cNvSpPr>
            <a:spLocks noGrp="1"/>
          </p:cNvSpPr>
          <p:nvPr>
            <p:ph type="dt" sz="half" idx="10"/>
          </p:nvPr>
        </p:nvSpPr>
        <p:spPr/>
        <p:txBody>
          <a:bodyPr/>
          <a:lstStyle>
            <a:lvl1pPr>
              <a:defRPr/>
            </a:lvl1pPr>
            <a:extLst/>
          </a:lstStyle>
          <a:p>
            <a:pPr>
              <a:defRPr/>
            </a:pPr>
            <a:endParaRPr lang="en-US"/>
          </a:p>
        </p:txBody>
      </p:sp>
      <p:sp>
        <p:nvSpPr>
          <p:cNvPr id="9" name="Footer Placeholder 5"/>
          <p:cNvSpPr>
            <a:spLocks noGrp="1"/>
          </p:cNvSpPr>
          <p:nvPr>
            <p:ph type="ftr" sz="quarter" idx="11"/>
          </p:nvPr>
        </p:nvSpPr>
        <p:spPr/>
        <p:txBody>
          <a:bodyPr/>
          <a:lstStyle>
            <a:lvl1pPr>
              <a:defRPr/>
            </a:lvl1pPr>
            <a:extLst/>
          </a:lstStyle>
          <a:p>
            <a:pPr>
              <a:defRPr/>
            </a:pPr>
            <a:r>
              <a:rPr lang="en-US"/>
              <a:t>Chapter 4:  Loans and amortization tables</a:t>
            </a:r>
          </a:p>
        </p:txBody>
      </p:sp>
      <p:sp>
        <p:nvSpPr>
          <p:cNvPr id="10" name="Slide Number Placeholder 6"/>
          <p:cNvSpPr>
            <a:spLocks noGrp="1"/>
          </p:cNvSpPr>
          <p:nvPr>
            <p:ph type="sldNum" sz="quarter" idx="12"/>
          </p:nvPr>
        </p:nvSpPr>
        <p:spPr/>
        <p:txBody>
          <a:bodyPr/>
          <a:lstStyle>
            <a:lvl1pPr>
              <a:defRPr/>
            </a:lvl1pPr>
            <a:extLst/>
          </a:lstStyle>
          <a:p>
            <a:pPr>
              <a:defRPr/>
            </a:pPr>
            <a:fld id="{592B2BEA-89E5-4312-AD72-75DC4B315EF8}" type="slidenum">
              <a:rPr lang="en-US"/>
              <a:pPr>
                <a:defRPr/>
              </a:pPr>
              <a:t>‹#›</a:t>
            </a:fld>
            <a:endParaRPr lang="en-US"/>
          </a:p>
        </p:txBody>
      </p:sp>
    </p:spTree>
    <p:extLst>
      <p:ext uri="{BB962C8B-B14F-4D97-AF65-F5344CB8AC3E}">
        <p14:creationId xmlns:p14="http://schemas.microsoft.com/office/powerpoint/2010/main" val="27890528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Pie 6"/>
          <p:cNvSpPr/>
          <p:nvPr/>
        </p:nvSpPr>
        <p:spPr>
          <a:xfrm>
            <a:off x="-815975" y="-815975"/>
            <a:ext cx="1638300" cy="1638300"/>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Oval 7"/>
          <p:cNvSpPr/>
          <p:nvPr/>
        </p:nvSpPr>
        <p:spPr>
          <a:xfrm>
            <a:off x="168275" y="20638"/>
            <a:ext cx="1703388" cy="1703387"/>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2" name="Rectangle 11"/>
          <p:cNvSpPr/>
          <p:nvPr/>
        </p:nvSpPr>
        <p:spPr>
          <a:xfrm>
            <a:off x="1012825" y="0"/>
            <a:ext cx="8131175"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Title Placeholder 4"/>
          <p:cNvSpPr>
            <a:spLocks noGrp="1"/>
          </p:cNvSpPr>
          <p:nvPr>
            <p:ph type="title"/>
          </p:nvPr>
        </p:nvSpPr>
        <p:spPr>
          <a:xfrm>
            <a:off x="1435100" y="274638"/>
            <a:ext cx="7499350" cy="1143000"/>
          </a:xfrm>
          <a:prstGeom prst="rect">
            <a:avLst/>
          </a:prstGeom>
        </p:spPr>
        <p:txBody>
          <a:bodyPr anchor="ctr">
            <a:normAutofit/>
          </a:bodyPr>
          <a:lstStyle/>
          <a:p>
            <a:r>
              <a:rPr lang="en-US"/>
              <a:t>Click to edit Master title style</a:t>
            </a:r>
          </a:p>
        </p:txBody>
      </p:sp>
      <p:sp>
        <p:nvSpPr>
          <p:cNvPr id="1033" name="Text Placeholder 8"/>
          <p:cNvSpPr>
            <a:spLocks noGrp="1"/>
          </p:cNvSpPr>
          <p:nvPr>
            <p:ph type="body" idx="1"/>
          </p:nvPr>
        </p:nvSpPr>
        <p:spPr bwMode="auto">
          <a:xfrm>
            <a:off x="1435100" y="1447800"/>
            <a:ext cx="7499350"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fontAlgn="auto" latinLnBrk="0" hangingPunct="1">
              <a:spcBef>
                <a:spcPts val="0"/>
              </a:spcBef>
              <a:spcAft>
                <a:spcPts val="0"/>
              </a:spcAft>
              <a:defRPr kumimoji="0" sz="1200">
                <a:solidFill>
                  <a:schemeClr val="bg2">
                    <a:shade val="50000"/>
                    <a:satMod val="200000"/>
                  </a:schemeClr>
                </a:solidFill>
                <a:latin typeface="+mn-lt"/>
                <a:cs typeface="+mn-cs"/>
              </a:defRPr>
            </a:lvl1pPr>
            <a:extLst/>
          </a:lstStyle>
          <a:p>
            <a:pPr>
              <a:defRPr/>
            </a:pPr>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fontAlgn="auto" latinLnBrk="0" hangingPunct="1">
              <a:spcBef>
                <a:spcPts val="0"/>
              </a:spcBef>
              <a:spcAft>
                <a:spcPts val="0"/>
              </a:spcAft>
              <a:defRPr kumimoji="0" sz="1200">
                <a:solidFill>
                  <a:schemeClr val="bg2">
                    <a:shade val="50000"/>
                    <a:satMod val="200000"/>
                  </a:schemeClr>
                </a:solidFill>
                <a:effectLst/>
                <a:latin typeface="+mn-lt"/>
                <a:cs typeface="+mn-cs"/>
              </a:defRPr>
            </a:lvl1pPr>
            <a:extLst/>
          </a:lstStyle>
          <a:p>
            <a:pPr>
              <a:defRPr/>
            </a:pPr>
            <a:r>
              <a:rPr lang="en-US"/>
              <a:t>Chapter 4:  Loans and amortization tables</a:t>
            </a:r>
          </a:p>
        </p:txBody>
      </p:sp>
      <p:sp>
        <p:nvSpPr>
          <p:cNvPr id="22" name="Slide Number Placeholder 21"/>
          <p:cNvSpPr>
            <a:spLocks noGrp="1"/>
          </p:cNvSpPr>
          <p:nvPr>
            <p:ph type="sldNum" sz="quarter" idx="4"/>
          </p:nvPr>
        </p:nvSpPr>
        <p:spPr>
          <a:xfrm>
            <a:off x="8613775" y="6305550"/>
            <a:ext cx="457200" cy="476250"/>
          </a:xfrm>
          <a:prstGeom prst="rect">
            <a:avLst/>
          </a:prstGeom>
        </p:spPr>
        <p:txBody>
          <a:bodyPr anchor="b"/>
          <a:lstStyle>
            <a:lvl1pPr algn="ctr" eaLnBrk="1" fontAlgn="auto" latinLnBrk="0" hangingPunct="1">
              <a:spcBef>
                <a:spcPts val="0"/>
              </a:spcBef>
              <a:spcAft>
                <a:spcPts val="0"/>
              </a:spcAft>
              <a:defRPr kumimoji="0" sz="1200">
                <a:solidFill>
                  <a:schemeClr val="bg2">
                    <a:shade val="50000"/>
                    <a:satMod val="200000"/>
                  </a:schemeClr>
                </a:solidFill>
                <a:effectLst/>
                <a:latin typeface="+mn-lt"/>
                <a:cs typeface="+mn-cs"/>
              </a:defRPr>
            </a:lvl1pPr>
            <a:extLst/>
          </a:lstStyle>
          <a:p>
            <a:pPr>
              <a:defRPr/>
            </a:pPr>
            <a:fld id="{099C7CB9-119D-4DAB-897A-9A454DF562E6}" type="slidenum">
              <a:rPr lang="en-US"/>
              <a:pPr>
                <a:defRPr/>
              </a:pPr>
              <a:t>‹#›</a:t>
            </a:fld>
            <a:endParaRPr lang="en-US"/>
          </a:p>
        </p:txBody>
      </p:sp>
      <p:sp>
        <p:nvSpPr>
          <p:cNvPr id="15" name="Rectangle 14"/>
          <p:cNvSpPr/>
          <p:nvPr/>
        </p:nvSpPr>
        <p:spPr bwMode="invGray">
          <a:xfrm>
            <a:off x="1014413" y="0"/>
            <a:ext cx="73025" cy="6858000"/>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Tree>
  </p:cSld>
  <p:clrMap bg1="lt1" tx1="dk1" bg2="lt2" tx2="dk2" accent1="accent1" accent2="accent2" accent3="accent3" accent4="accent4" accent5="accent5" accent6="accent6" hlink="hlink" folHlink="folHlink"/>
  <p:sldLayoutIdLst>
    <p:sldLayoutId id="2147483836" r:id="rId1"/>
    <p:sldLayoutId id="2147483831" r:id="rId2"/>
    <p:sldLayoutId id="2147483837" r:id="rId3"/>
    <p:sldLayoutId id="2147483832" r:id="rId4"/>
    <p:sldLayoutId id="2147483838" r:id="rId5"/>
    <p:sldLayoutId id="2147483833" r:id="rId6"/>
    <p:sldLayoutId id="2147483839" r:id="rId7"/>
    <p:sldLayoutId id="2147483840" r:id="rId8"/>
    <p:sldLayoutId id="2147483841" r:id="rId9"/>
    <p:sldLayoutId id="2147483834" r:id="rId10"/>
    <p:sldLayoutId id="2147483835" r:id="rId11"/>
  </p:sldLayoutIdLst>
  <p:hf hdr="0" dt="0"/>
  <p:txStyles>
    <p:titleStyle>
      <a:lvl1pPr algn="l" rtl="0" eaLnBrk="0" fontAlgn="base" hangingPunct="0">
        <a:spcBef>
          <a:spcPct val="0"/>
        </a:spcBef>
        <a:spcAft>
          <a:spcPct val="0"/>
        </a:spcAft>
        <a:defRPr sz="4300" kern="1200">
          <a:solidFill>
            <a:srgbClr val="572314"/>
          </a:solidFill>
          <a:effectLst>
            <a:outerShdw blurRad="50000" dist="30000" dir="5400000" algn="tl" rotWithShape="0">
              <a:srgbClr val="000000">
                <a:alpha val="30000"/>
              </a:srgbClr>
            </a:outerShdw>
          </a:effectLst>
          <a:latin typeface="+mj-lt"/>
          <a:ea typeface="+mj-ea"/>
          <a:cs typeface="+mj-cs"/>
        </a:defRPr>
      </a:lvl1pPr>
      <a:lvl2pPr algn="l" rtl="0" eaLnBrk="0" fontAlgn="base" hangingPunct="0">
        <a:spcBef>
          <a:spcPct val="0"/>
        </a:spcBef>
        <a:spcAft>
          <a:spcPct val="0"/>
        </a:spcAft>
        <a:defRPr sz="4300">
          <a:solidFill>
            <a:srgbClr val="572314"/>
          </a:solidFill>
          <a:latin typeface="Gill Sans MT" pitchFamily="34" charset="0"/>
        </a:defRPr>
      </a:lvl2pPr>
      <a:lvl3pPr algn="l" rtl="0" eaLnBrk="0" fontAlgn="base" hangingPunct="0">
        <a:spcBef>
          <a:spcPct val="0"/>
        </a:spcBef>
        <a:spcAft>
          <a:spcPct val="0"/>
        </a:spcAft>
        <a:defRPr sz="4300">
          <a:solidFill>
            <a:srgbClr val="572314"/>
          </a:solidFill>
          <a:latin typeface="Gill Sans MT" pitchFamily="34" charset="0"/>
        </a:defRPr>
      </a:lvl3pPr>
      <a:lvl4pPr algn="l" rtl="0" eaLnBrk="0" fontAlgn="base" hangingPunct="0">
        <a:spcBef>
          <a:spcPct val="0"/>
        </a:spcBef>
        <a:spcAft>
          <a:spcPct val="0"/>
        </a:spcAft>
        <a:defRPr sz="4300">
          <a:solidFill>
            <a:srgbClr val="572314"/>
          </a:solidFill>
          <a:latin typeface="Gill Sans MT" pitchFamily="34" charset="0"/>
        </a:defRPr>
      </a:lvl4pPr>
      <a:lvl5pPr algn="l" rtl="0" eaLnBrk="0" fontAlgn="base" hangingPunct="0">
        <a:spcBef>
          <a:spcPct val="0"/>
        </a:spcBef>
        <a:spcAft>
          <a:spcPct val="0"/>
        </a:spcAft>
        <a:defRPr sz="4300">
          <a:solidFill>
            <a:srgbClr val="572314"/>
          </a:solidFill>
          <a:latin typeface="Gill Sans MT" pitchFamily="34" charset="0"/>
        </a:defRPr>
      </a:lvl5pPr>
      <a:lvl6pPr marL="457200" algn="l" rtl="0" fontAlgn="base">
        <a:spcBef>
          <a:spcPct val="0"/>
        </a:spcBef>
        <a:spcAft>
          <a:spcPct val="0"/>
        </a:spcAft>
        <a:defRPr sz="4300">
          <a:solidFill>
            <a:srgbClr val="572314"/>
          </a:solidFill>
          <a:latin typeface="Gill Sans MT" pitchFamily="34" charset="0"/>
        </a:defRPr>
      </a:lvl6pPr>
      <a:lvl7pPr marL="914400" algn="l" rtl="0" fontAlgn="base">
        <a:spcBef>
          <a:spcPct val="0"/>
        </a:spcBef>
        <a:spcAft>
          <a:spcPct val="0"/>
        </a:spcAft>
        <a:defRPr sz="4300">
          <a:solidFill>
            <a:srgbClr val="572314"/>
          </a:solidFill>
          <a:latin typeface="Gill Sans MT" pitchFamily="34" charset="0"/>
        </a:defRPr>
      </a:lvl7pPr>
      <a:lvl8pPr marL="1371600" algn="l" rtl="0" fontAlgn="base">
        <a:spcBef>
          <a:spcPct val="0"/>
        </a:spcBef>
        <a:spcAft>
          <a:spcPct val="0"/>
        </a:spcAft>
        <a:defRPr sz="4300">
          <a:solidFill>
            <a:srgbClr val="572314"/>
          </a:solidFill>
          <a:latin typeface="Gill Sans MT" pitchFamily="34" charset="0"/>
        </a:defRPr>
      </a:lvl8pPr>
      <a:lvl9pPr marL="1828800" algn="l" rtl="0" fontAlgn="base">
        <a:spcBef>
          <a:spcPct val="0"/>
        </a:spcBef>
        <a:spcAft>
          <a:spcPct val="0"/>
        </a:spcAft>
        <a:defRPr sz="4300">
          <a:solidFill>
            <a:srgbClr val="572314"/>
          </a:solidFill>
          <a:latin typeface="Gill Sans MT" pitchFamily="34" charset="0"/>
        </a:defRPr>
      </a:lvl9pPr>
      <a:extLst/>
    </p:titleStyle>
    <p:bodyStyle>
      <a:lvl1pPr marL="365125" indent="-282575" algn="l" rtl="0" eaLnBrk="0" fontAlgn="base" hangingPunct="0">
        <a:spcBef>
          <a:spcPts val="600"/>
        </a:spcBef>
        <a:spcAft>
          <a:spcPct val="0"/>
        </a:spcAft>
        <a:buClr>
          <a:schemeClr val="accent1"/>
        </a:buClr>
        <a:buSzPct val="80000"/>
        <a:buFont typeface="Wingdings 2" pitchFamily="18" charset="2"/>
        <a:buChar char=""/>
        <a:defRPr sz="3200" kern="1200">
          <a:solidFill>
            <a:schemeClr val="tx1"/>
          </a:solidFill>
          <a:latin typeface="+mn-lt"/>
          <a:ea typeface="+mn-ea"/>
          <a:cs typeface="+mn-cs"/>
        </a:defRPr>
      </a:lvl1pPr>
      <a:lvl2pPr marL="639763" indent="-236538" algn="l" rtl="0" eaLnBrk="0" fontAlgn="base" hangingPunct="0">
        <a:spcBef>
          <a:spcPts val="550"/>
        </a:spcBef>
        <a:spcAft>
          <a:spcPct val="0"/>
        </a:spcAft>
        <a:buClr>
          <a:schemeClr val="accent1"/>
        </a:buClr>
        <a:buFont typeface="Verdana" pitchFamily="34" charset="0"/>
        <a:buChar char="◦"/>
        <a:defRPr sz="2800" kern="1200">
          <a:solidFill>
            <a:schemeClr val="tx1"/>
          </a:solidFill>
          <a:latin typeface="+mn-lt"/>
          <a:ea typeface="+mn-ea"/>
          <a:cs typeface="+mn-cs"/>
        </a:defRPr>
      </a:lvl2pPr>
      <a:lvl3pPr marL="885825" indent="-228600" algn="l" rtl="0" eaLnBrk="0" fontAlgn="base" hangingPunct="0">
        <a:spcBef>
          <a:spcPct val="20000"/>
        </a:spcBef>
        <a:spcAft>
          <a:spcPct val="0"/>
        </a:spcAft>
        <a:buClr>
          <a:schemeClr val="accent2"/>
        </a:buClr>
        <a:buFont typeface="Wingdings 2" pitchFamily="18" charset="2"/>
        <a:buChar char=""/>
        <a:defRPr sz="2400" kern="1200">
          <a:solidFill>
            <a:schemeClr val="tx1"/>
          </a:solidFill>
          <a:latin typeface="+mn-lt"/>
          <a:ea typeface="+mn-ea"/>
          <a:cs typeface="+mn-cs"/>
        </a:defRPr>
      </a:lvl3pPr>
      <a:lvl4pPr marL="1096963" indent="-173038" algn="l" rtl="0" eaLnBrk="0" fontAlgn="base" hangingPunct="0">
        <a:spcBef>
          <a:spcPct val="20000"/>
        </a:spcBef>
        <a:spcAft>
          <a:spcPct val="0"/>
        </a:spcAft>
        <a:buClr>
          <a:srgbClr val="C32D2E"/>
        </a:buClr>
        <a:buFont typeface="Wingdings 2" pitchFamily="18" charset="2"/>
        <a:buChar char=""/>
        <a:defRPr sz="2000" kern="1200">
          <a:solidFill>
            <a:schemeClr val="tx1"/>
          </a:solidFill>
          <a:latin typeface="+mn-lt"/>
          <a:ea typeface="+mn-ea"/>
          <a:cs typeface="+mn-cs"/>
        </a:defRPr>
      </a:lvl4pPr>
      <a:lvl5pPr marL="1296988" indent="-182563" algn="l" rtl="0" eaLnBrk="0" fontAlgn="base" hangingPunct="0">
        <a:spcBef>
          <a:spcPct val="20000"/>
        </a:spcBef>
        <a:spcAft>
          <a:spcPct val="0"/>
        </a:spcAft>
        <a:buClr>
          <a:srgbClr val="84AA33"/>
        </a:buClr>
        <a:buFont typeface="Wingdings 2" pitchFamily="18" charset="2"/>
        <a:buChar char=""/>
        <a:defRPr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Subtitle 2"/>
          <p:cNvSpPr>
            <a:spLocks noGrp="1"/>
          </p:cNvSpPr>
          <p:nvPr>
            <p:ph type="body" idx="1"/>
          </p:nvPr>
        </p:nvSpPr>
        <p:spPr/>
        <p:txBody>
          <a:bodyPr/>
          <a:lstStyle/>
          <a:p>
            <a:r>
              <a:rPr lang="en-US" dirty="0"/>
              <a:t>Chapter </a:t>
            </a:r>
            <a:r>
              <a:rPr lang="en-US" dirty="0" smtClean="0"/>
              <a:t>4</a:t>
            </a:r>
            <a:r>
              <a:rPr lang="en-US" dirty="0"/>
              <a:t/>
            </a:r>
            <a:br>
              <a:rPr lang="en-US" dirty="0"/>
            </a:br>
            <a:r>
              <a:rPr lang="en-US" dirty="0" smtClean="0"/>
              <a:t>Loans and Amortization Tables</a:t>
            </a:r>
            <a:endParaRPr lang="en-US" dirty="0"/>
          </a:p>
        </p:txBody>
      </p:sp>
      <p:sp>
        <p:nvSpPr>
          <p:cNvPr id="8" name="Slide Number Placeholder 7">
            <a:extLst>
              <a:ext uri="{FF2B5EF4-FFF2-40B4-BE49-F238E27FC236}">
                <a16:creationId xmlns="" xmlns:a16="http://schemas.microsoft.com/office/drawing/2014/main" id="{3DF837D6-88E6-43C6-BD7A-5E499662E958}"/>
              </a:ext>
            </a:extLst>
          </p:cNvPr>
          <p:cNvSpPr>
            <a:spLocks noGrp="1"/>
          </p:cNvSpPr>
          <p:nvPr>
            <p:ph type="sldNum" sz="quarter" idx="12"/>
          </p:nvPr>
        </p:nvSpPr>
        <p:spPr/>
        <p:txBody>
          <a:bodyPr/>
          <a:lstStyle/>
          <a:p>
            <a:pPr>
              <a:defRPr/>
            </a:pPr>
            <a:fld id="{DFB05339-230C-4E8C-BF5E-22F0F8372C36}" type="slidenum">
              <a:rPr lang="en-US" smtClean="0"/>
              <a:pPr>
                <a:defRPr/>
              </a:pPr>
              <a:t>1</a:t>
            </a:fld>
            <a:endParaRPr lang="en-US"/>
          </a:p>
        </p:txBody>
      </p:sp>
    </p:spTree>
    <p:extLst>
      <p:ext uri="{BB962C8B-B14F-4D97-AF65-F5344CB8AC3E}">
        <p14:creationId xmlns:p14="http://schemas.microsoft.com/office/powerpoint/2010/main" val="8359788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42014D1-B7D7-44A2-8F74-94989B897B18}"/>
              </a:ext>
            </a:extLst>
          </p:cNvPr>
          <p:cNvSpPr>
            <a:spLocks noGrp="1"/>
          </p:cNvSpPr>
          <p:nvPr>
            <p:ph type="title"/>
          </p:nvPr>
        </p:nvSpPr>
        <p:spPr>
          <a:xfrm>
            <a:off x="228600" y="274638"/>
            <a:ext cx="8705850" cy="1143000"/>
          </a:xfrm>
        </p:spPr>
        <p:txBody>
          <a:bodyPr>
            <a:normAutofit fontScale="90000"/>
          </a:bodyPr>
          <a:lstStyle/>
          <a:p>
            <a:pPr algn="ctr"/>
            <a:r>
              <a:rPr lang="en-US" dirty="0"/>
              <a:t>An equal amortization loan (discussion)</a:t>
            </a:r>
          </a:p>
        </p:txBody>
      </p:sp>
      <p:sp>
        <p:nvSpPr>
          <p:cNvPr id="3" name="Content Placeholder 2">
            <a:extLst>
              <a:ext uri="{FF2B5EF4-FFF2-40B4-BE49-F238E27FC236}">
                <a16:creationId xmlns="" xmlns:a16="http://schemas.microsoft.com/office/drawing/2014/main" id="{DD8595ED-54DC-44E9-B4B3-2E3C5918DBDE}"/>
              </a:ext>
            </a:extLst>
          </p:cNvPr>
          <p:cNvSpPr>
            <a:spLocks noGrp="1"/>
          </p:cNvSpPr>
          <p:nvPr>
            <p:ph idx="1"/>
          </p:nvPr>
        </p:nvSpPr>
        <p:spPr/>
        <p:txBody>
          <a:bodyPr>
            <a:normAutofit fontScale="62500" lnSpcReduction="20000"/>
          </a:bodyPr>
          <a:lstStyle/>
          <a:p>
            <a:r>
              <a:rPr lang="en-US" b="1" dirty="0"/>
              <a:t>What is the remaining balance of an equal amortization loan after n payments?</a:t>
            </a:r>
          </a:p>
          <a:p>
            <a:pPr lvl="1"/>
            <a:r>
              <a:rPr lang="en-US" dirty="0"/>
              <a:t>In every payment the borrower repays $10,000 of principal.  You can see the decline in the loan’s principal balance (labelled “E” in the above amortization table) by this amount.</a:t>
            </a:r>
          </a:p>
          <a:p>
            <a:r>
              <a:rPr lang="en-US" b="1" dirty="0"/>
              <a:t>What is the n</a:t>
            </a:r>
            <a:r>
              <a:rPr lang="en-US" b="1" baseline="30000" dirty="0"/>
              <a:t>th</a:t>
            </a:r>
            <a:r>
              <a:rPr lang="en-US" b="1" dirty="0"/>
              <a:t> payment of an equal amortization loan?</a:t>
            </a:r>
          </a:p>
          <a:p>
            <a:pPr lvl="1"/>
            <a:r>
              <a:rPr lang="en-US" dirty="0"/>
              <a:t>For example – in year 7.  To find the total payment, we start by calculating its components – the principal payment and the interest payment. </a:t>
            </a:r>
          </a:p>
          <a:p>
            <a:pPr lvl="1"/>
            <a:r>
              <a:rPr lang="en-US" dirty="0"/>
              <a:t>The principal repayment in this type of loans is each year is $100,000/10=$10,000.  Thus at the beginning of year 7, the loan principal balance</a:t>
            </a:r>
            <a:r>
              <a:rPr lang="en-US" baseline="-25000" dirty="0"/>
              <a:t>7</a:t>
            </a:r>
            <a:r>
              <a:rPr lang="en-US" dirty="0"/>
              <a:t> = 100,000-6*10,000 = 40,000.  </a:t>
            </a:r>
          </a:p>
          <a:p>
            <a:pPr lvl="1"/>
            <a:r>
              <a:rPr lang="en-US" dirty="0"/>
              <a:t>The interest payment in each period is the 8% interest times the loan principal </a:t>
            </a:r>
            <a:r>
              <a:rPr lang="en-US" dirty="0" err="1"/>
              <a:t>balance</a:t>
            </a:r>
            <a:r>
              <a:rPr lang="en-US" baseline="-25000" dirty="0" err="1"/>
              <a:t>t</a:t>
            </a:r>
            <a:r>
              <a:rPr lang="en-US" dirty="0"/>
              <a:t>.  Thus the interest payment in year 7 is 8%*40,000 = 3,200.</a:t>
            </a:r>
          </a:p>
          <a:p>
            <a:pPr lvl="1"/>
            <a:r>
              <a:rPr lang="en-US" dirty="0"/>
              <a:t>The total payment at the end of year 7 is 10,000+3,200 = 13,200.</a:t>
            </a:r>
          </a:p>
        </p:txBody>
      </p:sp>
      <p:sp>
        <p:nvSpPr>
          <p:cNvPr id="5" name="Slide Number Placeholder 4">
            <a:extLst>
              <a:ext uri="{FF2B5EF4-FFF2-40B4-BE49-F238E27FC236}">
                <a16:creationId xmlns="" xmlns:a16="http://schemas.microsoft.com/office/drawing/2014/main" id="{8FF6B09B-913E-49FA-86CE-CCC9E010A32C}"/>
              </a:ext>
            </a:extLst>
          </p:cNvPr>
          <p:cNvSpPr>
            <a:spLocks noGrp="1"/>
          </p:cNvSpPr>
          <p:nvPr>
            <p:ph type="sldNum" sz="quarter" idx="12"/>
          </p:nvPr>
        </p:nvSpPr>
        <p:spPr/>
        <p:txBody>
          <a:bodyPr/>
          <a:lstStyle/>
          <a:p>
            <a:pPr>
              <a:defRPr/>
            </a:pPr>
            <a:fld id="{47580B2A-09B4-47B8-BB0E-E06A368CBFF7}" type="slidenum">
              <a:rPr lang="en-US" smtClean="0"/>
              <a:pPr>
                <a:defRPr/>
              </a:pPr>
              <a:t>10</a:t>
            </a:fld>
            <a:endParaRPr lang="en-US" dirty="0"/>
          </a:p>
        </p:txBody>
      </p:sp>
      <p:sp>
        <p:nvSpPr>
          <p:cNvPr id="7" name="Date Placeholder 3"/>
          <p:cNvSpPr txBox="1">
            <a:spLocks/>
          </p:cNvSpPr>
          <p:nvPr/>
        </p:nvSpPr>
        <p:spPr>
          <a:xfrm>
            <a:off x="1295400" y="6305550"/>
            <a:ext cx="6553200" cy="400050"/>
          </a:xfrm>
          <a:prstGeom prst="rect">
            <a:avLst/>
          </a:prstGeom>
        </p:spPr>
        <p:txBody>
          <a:bodyPr/>
          <a:lstStyle>
            <a:defPPr>
              <a:defRPr lang="en-US"/>
            </a:defPPr>
            <a:lvl1pPr algn="l" rtl="0" fontAlgn="base">
              <a:spcBef>
                <a:spcPct val="0"/>
              </a:spcBef>
              <a:spcAft>
                <a:spcPct val="0"/>
              </a:spcAft>
              <a:defRPr kern="1200">
                <a:solidFill>
                  <a:schemeClr val="tx1"/>
                </a:solidFill>
                <a:latin typeface="Gill Sans MT" pitchFamily="34" charset="0"/>
                <a:ea typeface="+mn-ea"/>
                <a:cs typeface="Arial" charset="0"/>
              </a:defRPr>
            </a:lvl1pPr>
            <a:lvl2pPr marL="457200" algn="l" rtl="0" fontAlgn="base">
              <a:spcBef>
                <a:spcPct val="0"/>
              </a:spcBef>
              <a:spcAft>
                <a:spcPct val="0"/>
              </a:spcAft>
              <a:defRPr kern="1200">
                <a:solidFill>
                  <a:schemeClr val="tx1"/>
                </a:solidFill>
                <a:latin typeface="Gill Sans MT" pitchFamily="34" charset="0"/>
                <a:ea typeface="+mn-ea"/>
                <a:cs typeface="Arial" charset="0"/>
              </a:defRPr>
            </a:lvl2pPr>
            <a:lvl3pPr marL="914400" algn="l" rtl="0" fontAlgn="base">
              <a:spcBef>
                <a:spcPct val="0"/>
              </a:spcBef>
              <a:spcAft>
                <a:spcPct val="0"/>
              </a:spcAft>
              <a:defRPr kern="1200">
                <a:solidFill>
                  <a:schemeClr val="tx1"/>
                </a:solidFill>
                <a:latin typeface="Gill Sans MT" pitchFamily="34" charset="0"/>
                <a:ea typeface="+mn-ea"/>
                <a:cs typeface="Arial" charset="0"/>
              </a:defRPr>
            </a:lvl3pPr>
            <a:lvl4pPr marL="1371600" algn="l" rtl="0" fontAlgn="base">
              <a:spcBef>
                <a:spcPct val="0"/>
              </a:spcBef>
              <a:spcAft>
                <a:spcPct val="0"/>
              </a:spcAft>
              <a:defRPr kern="1200">
                <a:solidFill>
                  <a:schemeClr val="tx1"/>
                </a:solidFill>
                <a:latin typeface="Gill Sans MT" pitchFamily="34" charset="0"/>
                <a:ea typeface="+mn-ea"/>
                <a:cs typeface="Arial" charset="0"/>
              </a:defRPr>
            </a:lvl4pPr>
            <a:lvl5pPr marL="1828800" algn="l" rtl="0" fontAlgn="base">
              <a:spcBef>
                <a:spcPct val="0"/>
              </a:spcBef>
              <a:spcAft>
                <a:spcPct val="0"/>
              </a:spcAft>
              <a:defRPr kern="1200">
                <a:solidFill>
                  <a:schemeClr val="tx1"/>
                </a:solidFill>
                <a:latin typeface="Gill Sans MT" pitchFamily="34" charset="0"/>
                <a:ea typeface="+mn-ea"/>
                <a:cs typeface="Arial" charset="0"/>
              </a:defRPr>
            </a:lvl5pPr>
            <a:lvl6pPr marL="2286000" algn="l" defTabSz="914400" rtl="0" eaLnBrk="1" latinLnBrk="0" hangingPunct="1">
              <a:defRPr kern="1200">
                <a:solidFill>
                  <a:schemeClr val="tx1"/>
                </a:solidFill>
                <a:latin typeface="Gill Sans MT" pitchFamily="34" charset="0"/>
                <a:ea typeface="+mn-ea"/>
                <a:cs typeface="Arial" charset="0"/>
              </a:defRPr>
            </a:lvl6pPr>
            <a:lvl7pPr marL="2743200" algn="l" defTabSz="914400" rtl="0" eaLnBrk="1" latinLnBrk="0" hangingPunct="1">
              <a:defRPr kern="1200">
                <a:solidFill>
                  <a:schemeClr val="tx1"/>
                </a:solidFill>
                <a:latin typeface="Gill Sans MT" pitchFamily="34" charset="0"/>
                <a:ea typeface="+mn-ea"/>
                <a:cs typeface="Arial" charset="0"/>
              </a:defRPr>
            </a:lvl7pPr>
            <a:lvl8pPr marL="3200400" algn="l" defTabSz="914400" rtl="0" eaLnBrk="1" latinLnBrk="0" hangingPunct="1">
              <a:defRPr kern="1200">
                <a:solidFill>
                  <a:schemeClr val="tx1"/>
                </a:solidFill>
                <a:latin typeface="Gill Sans MT" pitchFamily="34" charset="0"/>
                <a:ea typeface="+mn-ea"/>
                <a:cs typeface="Arial" charset="0"/>
              </a:defRPr>
            </a:lvl8pPr>
            <a:lvl9pPr marL="3657600" algn="l" defTabSz="914400" rtl="0" eaLnBrk="1" latinLnBrk="0" hangingPunct="1">
              <a:defRPr kern="1200">
                <a:solidFill>
                  <a:schemeClr val="tx1"/>
                </a:solidFill>
                <a:latin typeface="Gill Sans MT" pitchFamily="34" charset="0"/>
                <a:ea typeface="+mn-ea"/>
                <a:cs typeface="Arial" charset="0"/>
              </a:defRPr>
            </a:lvl9pPr>
          </a:lstStyle>
          <a:p>
            <a:pPr lvl="0" algn="ctr" fontAlgn="auto">
              <a:spcBef>
                <a:spcPts val="0"/>
              </a:spcBef>
              <a:spcAft>
                <a:spcPts val="0"/>
              </a:spcAft>
            </a:pPr>
            <a:r>
              <a:rPr lang="en-US" sz="1200" dirty="0" err="1">
                <a:solidFill>
                  <a:srgbClr val="E3DED1">
                    <a:shade val="50000"/>
                    <a:satMod val="200000"/>
                  </a:srgbClr>
                </a:solidFill>
                <a:latin typeface="Calibri" panose="020F0502020204030204"/>
              </a:rPr>
              <a:t>Benninga</a:t>
            </a:r>
            <a:r>
              <a:rPr lang="en-US" sz="1200" dirty="0">
                <a:solidFill>
                  <a:srgbClr val="E3DED1">
                    <a:shade val="50000"/>
                    <a:satMod val="200000"/>
                  </a:srgbClr>
                </a:solidFill>
                <a:latin typeface="Calibri" panose="020F0502020204030204"/>
              </a:rPr>
              <a:t> and Mofkadi, Principles of Finance with Excel 3e Copyright © 2018 Oxford University Press</a:t>
            </a:r>
          </a:p>
        </p:txBody>
      </p:sp>
    </p:spTree>
    <p:extLst>
      <p:ext uri="{BB962C8B-B14F-4D97-AF65-F5344CB8AC3E}">
        <p14:creationId xmlns:p14="http://schemas.microsoft.com/office/powerpoint/2010/main" val="15541028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952BFDF-02D9-4A69-9A50-4831A01E50C6}"/>
              </a:ext>
            </a:extLst>
          </p:cNvPr>
          <p:cNvSpPr>
            <a:spLocks noGrp="1"/>
          </p:cNvSpPr>
          <p:nvPr>
            <p:ph type="title"/>
          </p:nvPr>
        </p:nvSpPr>
        <p:spPr>
          <a:xfrm>
            <a:off x="228600" y="274638"/>
            <a:ext cx="8705850" cy="1143000"/>
          </a:xfrm>
        </p:spPr>
        <p:txBody>
          <a:bodyPr>
            <a:normAutofit fontScale="90000"/>
          </a:bodyPr>
          <a:lstStyle/>
          <a:p>
            <a:pPr algn="ctr"/>
            <a:r>
              <a:rPr lang="en-US" dirty="0"/>
              <a:t>An equal payment term loan (mortgage)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 xmlns:a16="http://schemas.microsoft.com/office/drawing/2014/main" id="{88BDE0C5-A57F-44F6-B480-3F35479DF5D8}"/>
                  </a:ext>
                </a:extLst>
              </p:cNvPr>
              <p:cNvSpPr>
                <a:spLocks noGrp="1"/>
              </p:cNvSpPr>
              <p:nvPr>
                <p:ph idx="1"/>
              </p:nvPr>
            </p:nvSpPr>
            <p:spPr/>
            <p:txBody>
              <a:bodyPr>
                <a:normAutofit fontScale="70000" lnSpcReduction="20000"/>
              </a:bodyPr>
              <a:lstStyle/>
              <a:p>
                <a:r>
                  <a:rPr lang="en-US" dirty="0"/>
                  <a:t>A mortgage (ordinary term loan) sometimes called an equal payment term loan.  </a:t>
                </a:r>
              </a:p>
              <a:p>
                <a:r>
                  <a:rPr lang="en-US" dirty="0"/>
                  <a:t>The loan is repaid in a series identical payments.  </a:t>
                </a:r>
              </a:p>
              <a:p>
                <a:r>
                  <a:rPr lang="en-US" dirty="0"/>
                  <a:t>The equal-payment loan is often attractive to borrowers because the total cash outflow in each period is the same, so an individual can better plan for the future and manage his or her income vs. expenses.</a:t>
                </a:r>
              </a:p>
              <a:p>
                <a:r>
                  <a:rPr lang="en-US" dirty="0"/>
                  <a:t>The first step is to calculate the periodic payment. </a:t>
                </a:r>
              </a:p>
              <a:p>
                <a:pPr lvl="1"/>
                <a:r>
                  <a:rPr lang="en-US" dirty="0"/>
                  <a:t>Using our example of a 100,000 mortgage with 8% interest, the annual payment is 14,902.95.</a:t>
                </a:r>
              </a:p>
              <a:p>
                <a:pPr lvl="1"/>
                <a:r>
                  <a:rPr lang="en-US" dirty="0"/>
                  <a:t>U</a:t>
                </a:r>
                <a:r>
                  <a:rPr lang="en-US" dirty="0" smtClean="0"/>
                  <a:t>sing </a:t>
                </a:r>
                <a:r>
                  <a:rPr lang="en-US" dirty="0"/>
                  <a:t>Excel’s </a:t>
                </a:r>
                <a:r>
                  <a:rPr lang="en-US" b="1" dirty="0"/>
                  <a:t>PMT </a:t>
                </a:r>
                <a:r>
                  <a:rPr lang="en-US" dirty="0"/>
                  <a:t>function:  The </a:t>
                </a:r>
                <a:r>
                  <a:rPr lang="en-US" b="1" dirty="0"/>
                  <a:t>PMT </a:t>
                </a:r>
                <a:r>
                  <a:rPr lang="en-US" dirty="0"/>
                  <a:t>function calculates an annuity payment (a constant periodic payment) that pays off a loan:</a:t>
                </a:r>
              </a:p>
              <a:p>
                <a:pPr lvl="1"/>
                <a14:m>
                  <m:oMath xmlns:m="http://schemas.openxmlformats.org/officeDocument/2006/math">
                    <m:r>
                      <a:rPr lang="en-US" i="1">
                        <a:latin typeface="Cambria Math" panose="02040503050406030204" pitchFamily="18" charset="0"/>
                      </a:rPr>
                      <m:t>100,000=</m:t>
                    </m:r>
                    <m:f>
                      <m:fPr>
                        <m:ctrlPr>
                          <a:rPr lang="en-US" i="1">
                            <a:latin typeface="Cambria Math" panose="02040503050406030204" pitchFamily="18" charset="0"/>
                          </a:rPr>
                        </m:ctrlPr>
                      </m:fPr>
                      <m:num>
                        <m:r>
                          <a:rPr lang="en-US" i="1">
                            <a:latin typeface="Cambria Math" panose="02040503050406030204" pitchFamily="18" charset="0"/>
                          </a:rPr>
                          <m:t>𝑃𝑀𝑇</m:t>
                        </m:r>
                      </m:num>
                      <m:den>
                        <m:sSup>
                          <m:sSupPr>
                            <m:ctrlPr>
                              <a:rPr lang="en-US" i="1">
                                <a:latin typeface="Cambria Math" panose="02040503050406030204" pitchFamily="18" charset="0"/>
                              </a:rPr>
                            </m:ctrlPr>
                          </m:sSupPr>
                          <m:e>
                            <m:d>
                              <m:dPr>
                                <m:ctrlPr>
                                  <a:rPr lang="en-US" i="1">
                                    <a:latin typeface="Cambria Math" panose="02040503050406030204" pitchFamily="18" charset="0"/>
                                  </a:rPr>
                                </m:ctrlPr>
                              </m:dPr>
                              <m:e>
                                <m:r>
                                  <a:rPr lang="en-US" i="1">
                                    <a:latin typeface="Cambria Math" panose="02040503050406030204" pitchFamily="18" charset="0"/>
                                  </a:rPr>
                                  <m:t>1+8%</m:t>
                                </m:r>
                              </m:e>
                            </m:d>
                          </m:e>
                          <m:sup>
                            <m:r>
                              <a:rPr lang="en-US" i="1">
                                <a:latin typeface="Cambria Math" panose="02040503050406030204" pitchFamily="18" charset="0"/>
                              </a:rPr>
                              <m:t>1</m:t>
                            </m:r>
                          </m:sup>
                        </m:sSup>
                      </m:den>
                    </m:f>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𝑃𝑀𝑇</m:t>
                        </m:r>
                      </m:num>
                      <m:den>
                        <m:sSup>
                          <m:sSupPr>
                            <m:ctrlPr>
                              <a:rPr lang="en-US" i="1">
                                <a:latin typeface="Cambria Math" panose="02040503050406030204" pitchFamily="18" charset="0"/>
                              </a:rPr>
                            </m:ctrlPr>
                          </m:sSupPr>
                          <m:e>
                            <m:d>
                              <m:dPr>
                                <m:ctrlPr>
                                  <a:rPr lang="en-US" i="1">
                                    <a:latin typeface="Cambria Math" panose="02040503050406030204" pitchFamily="18" charset="0"/>
                                  </a:rPr>
                                </m:ctrlPr>
                              </m:dPr>
                              <m:e>
                                <m:r>
                                  <a:rPr lang="en-US" i="1">
                                    <a:latin typeface="Cambria Math" panose="02040503050406030204" pitchFamily="18" charset="0"/>
                                  </a:rPr>
                                  <m:t>1+8%</m:t>
                                </m:r>
                              </m:e>
                            </m:d>
                          </m:e>
                          <m:sup>
                            <m:r>
                              <a:rPr lang="en-US" i="1">
                                <a:latin typeface="Cambria Math" panose="02040503050406030204" pitchFamily="18" charset="0"/>
                              </a:rPr>
                              <m:t>2</m:t>
                            </m:r>
                          </m:sup>
                        </m:sSup>
                      </m:den>
                    </m:f>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𝑃𝑀𝑇</m:t>
                        </m:r>
                      </m:num>
                      <m:den>
                        <m:sSup>
                          <m:sSupPr>
                            <m:ctrlPr>
                              <a:rPr lang="en-US" i="1">
                                <a:latin typeface="Cambria Math" panose="02040503050406030204" pitchFamily="18" charset="0"/>
                              </a:rPr>
                            </m:ctrlPr>
                          </m:sSupPr>
                          <m:e>
                            <m:d>
                              <m:dPr>
                                <m:ctrlPr>
                                  <a:rPr lang="en-US" i="1">
                                    <a:latin typeface="Cambria Math" panose="02040503050406030204" pitchFamily="18" charset="0"/>
                                  </a:rPr>
                                </m:ctrlPr>
                              </m:dPr>
                              <m:e>
                                <m:r>
                                  <a:rPr lang="en-US" i="1">
                                    <a:latin typeface="Cambria Math" panose="02040503050406030204" pitchFamily="18" charset="0"/>
                                  </a:rPr>
                                  <m:t>1+8%</m:t>
                                </m:r>
                              </m:e>
                            </m:d>
                          </m:e>
                          <m:sup>
                            <m:r>
                              <a:rPr lang="en-US" i="1">
                                <a:latin typeface="Cambria Math" panose="02040503050406030204" pitchFamily="18" charset="0"/>
                              </a:rPr>
                              <m:t>10</m:t>
                            </m:r>
                          </m:sup>
                        </m:sSup>
                      </m:den>
                    </m:f>
                  </m:oMath>
                </a14:m>
                <a:endParaRPr lang="en-US" i="1" dirty="0"/>
              </a:p>
              <a:p>
                <a:pPr lvl="1"/>
                <a14:m>
                  <m:oMath xmlns:m="http://schemas.openxmlformats.org/officeDocument/2006/math">
                    <m:r>
                      <a:rPr lang="en-US" i="1">
                        <a:latin typeface="Cambria Math" panose="02040503050406030204" pitchFamily="18" charset="0"/>
                      </a:rPr>
                      <m:t>=&gt;</m:t>
                    </m:r>
                    <m:r>
                      <a:rPr lang="en-US" i="1">
                        <a:latin typeface="Cambria Math" panose="02040503050406030204" pitchFamily="18" charset="0"/>
                      </a:rPr>
                      <m:t>𝑃𝑀𝑇</m:t>
                    </m:r>
                    <m:r>
                      <a:rPr lang="en-US" i="1">
                        <a:latin typeface="Cambria Math" panose="02040503050406030204" pitchFamily="18" charset="0"/>
                      </a:rPr>
                      <m:t>=$14,902.95</m:t>
                    </m:r>
                  </m:oMath>
                </a14:m>
                <a:endParaRPr lang="en-US" dirty="0"/>
              </a:p>
              <a:p>
                <a:endParaRPr lang="en-US" dirty="0"/>
              </a:p>
            </p:txBody>
          </p:sp>
        </mc:Choice>
        <mc:Fallback xmlns="">
          <p:sp>
            <p:nvSpPr>
              <p:cNvPr id="3" name="Content Placeholder 2">
                <a:extLst>
                  <a:ext uri="{FF2B5EF4-FFF2-40B4-BE49-F238E27FC236}">
                    <a16:creationId xmlns="" xmlns:a16="http://schemas.microsoft.com/office/drawing/2014/main" xmlns:a14="http://schemas.microsoft.com/office/drawing/2010/main" id="{88BDE0C5-A57F-44F6-B480-3F35479DF5D8}"/>
                  </a:ext>
                </a:extLst>
              </p:cNvPr>
              <p:cNvSpPr>
                <a:spLocks noGrp="1" noRot="1" noChangeAspect="1" noMove="1" noResize="1" noEditPoints="1" noAdjustHandles="1" noChangeArrowheads="1" noChangeShapeType="1" noTextEdit="1"/>
              </p:cNvSpPr>
              <p:nvPr>
                <p:ph idx="1"/>
              </p:nvPr>
            </p:nvSpPr>
            <p:spPr>
              <a:blipFill rotWithShape="1">
                <a:blip r:embed="rId2"/>
                <a:stretch>
                  <a:fillRect t="-2033" r="-1625" b="-1017"/>
                </a:stretch>
              </a:blipFill>
            </p:spPr>
            <p:txBody>
              <a:bodyPr/>
              <a:lstStyle/>
              <a:p>
                <a:r>
                  <a:rPr lang="en-US">
                    <a:noFill/>
                  </a:rPr>
                  <a:t> </a:t>
                </a:r>
              </a:p>
            </p:txBody>
          </p:sp>
        </mc:Fallback>
      </mc:AlternateContent>
      <p:sp>
        <p:nvSpPr>
          <p:cNvPr id="5" name="Slide Number Placeholder 4">
            <a:extLst>
              <a:ext uri="{FF2B5EF4-FFF2-40B4-BE49-F238E27FC236}">
                <a16:creationId xmlns="" xmlns:a16="http://schemas.microsoft.com/office/drawing/2014/main" id="{B6CEBEB7-C4CE-4CCF-8AF2-8F08D18E880B}"/>
              </a:ext>
            </a:extLst>
          </p:cNvPr>
          <p:cNvSpPr>
            <a:spLocks noGrp="1"/>
          </p:cNvSpPr>
          <p:nvPr>
            <p:ph type="sldNum" sz="quarter" idx="12"/>
          </p:nvPr>
        </p:nvSpPr>
        <p:spPr/>
        <p:txBody>
          <a:bodyPr/>
          <a:lstStyle/>
          <a:p>
            <a:pPr>
              <a:defRPr/>
            </a:pPr>
            <a:fld id="{47580B2A-09B4-47B8-BB0E-E06A368CBFF7}" type="slidenum">
              <a:rPr lang="en-US" smtClean="0"/>
              <a:pPr>
                <a:defRPr/>
              </a:pPr>
              <a:t>11</a:t>
            </a:fld>
            <a:endParaRPr lang="en-US" dirty="0"/>
          </a:p>
        </p:txBody>
      </p:sp>
      <p:sp>
        <p:nvSpPr>
          <p:cNvPr id="7" name="Date Placeholder 3"/>
          <p:cNvSpPr txBox="1">
            <a:spLocks/>
          </p:cNvSpPr>
          <p:nvPr/>
        </p:nvSpPr>
        <p:spPr>
          <a:xfrm>
            <a:off x="1295400" y="6305550"/>
            <a:ext cx="6553200" cy="400050"/>
          </a:xfrm>
          <a:prstGeom prst="rect">
            <a:avLst/>
          </a:prstGeom>
        </p:spPr>
        <p:txBody>
          <a:bodyPr/>
          <a:lstStyle>
            <a:defPPr>
              <a:defRPr lang="en-US"/>
            </a:defPPr>
            <a:lvl1pPr algn="l" rtl="0" fontAlgn="base">
              <a:spcBef>
                <a:spcPct val="0"/>
              </a:spcBef>
              <a:spcAft>
                <a:spcPct val="0"/>
              </a:spcAft>
              <a:defRPr kern="1200">
                <a:solidFill>
                  <a:schemeClr val="tx1"/>
                </a:solidFill>
                <a:latin typeface="Gill Sans MT" pitchFamily="34" charset="0"/>
                <a:ea typeface="+mn-ea"/>
                <a:cs typeface="Arial" charset="0"/>
              </a:defRPr>
            </a:lvl1pPr>
            <a:lvl2pPr marL="457200" algn="l" rtl="0" fontAlgn="base">
              <a:spcBef>
                <a:spcPct val="0"/>
              </a:spcBef>
              <a:spcAft>
                <a:spcPct val="0"/>
              </a:spcAft>
              <a:defRPr kern="1200">
                <a:solidFill>
                  <a:schemeClr val="tx1"/>
                </a:solidFill>
                <a:latin typeface="Gill Sans MT" pitchFamily="34" charset="0"/>
                <a:ea typeface="+mn-ea"/>
                <a:cs typeface="Arial" charset="0"/>
              </a:defRPr>
            </a:lvl2pPr>
            <a:lvl3pPr marL="914400" algn="l" rtl="0" fontAlgn="base">
              <a:spcBef>
                <a:spcPct val="0"/>
              </a:spcBef>
              <a:spcAft>
                <a:spcPct val="0"/>
              </a:spcAft>
              <a:defRPr kern="1200">
                <a:solidFill>
                  <a:schemeClr val="tx1"/>
                </a:solidFill>
                <a:latin typeface="Gill Sans MT" pitchFamily="34" charset="0"/>
                <a:ea typeface="+mn-ea"/>
                <a:cs typeface="Arial" charset="0"/>
              </a:defRPr>
            </a:lvl3pPr>
            <a:lvl4pPr marL="1371600" algn="l" rtl="0" fontAlgn="base">
              <a:spcBef>
                <a:spcPct val="0"/>
              </a:spcBef>
              <a:spcAft>
                <a:spcPct val="0"/>
              </a:spcAft>
              <a:defRPr kern="1200">
                <a:solidFill>
                  <a:schemeClr val="tx1"/>
                </a:solidFill>
                <a:latin typeface="Gill Sans MT" pitchFamily="34" charset="0"/>
                <a:ea typeface="+mn-ea"/>
                <a:cs typeface="Arial" charset="0"/>
              </a:defRPr>
            </a:lvl4pPr>
            <a:lvl5pPr marL="1828800" algn="l" rtl="0" fontAlgn="base">
              <a:spcBef>
                <a:spcPct val="0"/>
              </a:spcBef>
              <a:spcAft>
                <a:spcPct val="0"/>
              </a:spcAft>
              <a:defRPr kern="1200">
                <a:solidFill>
                  <a:schemeClr val="tx1"/>
                </a:solidFill>
                <a:latin typeface="Gill Sans MT" pitchFamily="34" charset="0"/>
                <a:ea typeface="+mn-ea"/>
                <a:cs typeface="Arial" charset="0"/>
              </a:defRPr>
            </a:lvl5pPr>
            <a:lvl6pPr marL="2286000" algn="l" defTabSz="914400" rtl="0" eaLnBrk="1" latinLnBrk="0" hangingPunct="1">
              <a:defRPr kern="1200">
                <a:solidFill>
                  <a:schemeClr val="tx1"/>
                </a:solidFill>
                <a:latin typeface="Gill Sans MT" pitchFamily="34" charset="0"/>
                <a:ea typeface="+mn-ea"/>
                <a:cs typeface="Arial" charset="0"/>
              </a:defRPr>
            </a:lvl6pPr>
            <a:lvl7pPr marL="2743200" algn="l" defTabSz="914400" rtl="0" eaLnBrk="1" latinLnBrk="0" hangingPunct="1">
              <a:defRPr kern="1200">
                <a:solidFill>
                  <a:schemeClr val="tx1"/>
                </a:solidFill>
                <a:latin typeface="Gill Sans MT" pitchFamily="34" charset="0"/>
                <a:ea typeface="+mn-ea"/>
                <a:cs typeface="Arial" charset="0"/>
              </a:defRPr>
            </a:lvl7pPr>
            <a:lvl8pPr marL="3200400" algn="l" defTabSz="914400" rtl="0" eaLnBrk="1" latinLnBrk="0" hangingPunct="1">
              <a:defRPr kern="1200">
                <a:solidFill>
                  <a:schemeClr val="tx1"/>
                </a:solidFill>
                <a:latin typeface="Gill Sans MT" pitchFamily="34" charset="0"/>
                <a:ea typeface="+mn-ea"/>
                <a:cs typeface="Arial" charset="0"/>
              </a:defRPr>
            </a:lvl8pPr>
            <a:lvl9pPr marL="3657600" algn="l" defTabSz="914400" rtl="0" eaLnBrk="1" latinLnBrk="0" hangingPunct="1">
              <a:defRPr kern="1200">
                <a:solidFill>
                  <a:schemeClr val="tx1"/>
                </a:solidFill>
                <a:latin typeface="Gill Sans MT" pitchFamily="34" charset="0"/>
                <a:ea typeface="+mn-ea"/>
                <a:cs typeface="Arial" charset="0"/>
              </a:defRPr>
            </a:lvl9pPr>
          </a:lstStyle>
          <a:p>
            <a:pPr lvl="0" algn="ctr" fontAlgn="auto">
              <a:spcBef>
                <a:spcPts val="0"/>
              </a:spcBef>
              <a:spcAft>
                <a:spcPts val="0"/>
              </a:spcAft>
            </a:pPr>
            <a:r>
              <a:rPr lang="en-US" sz="1200" dirty="0" err="1">
                <a:solidFill>
                  <a:srgbClr val="E3DED1">
                    <a:shade val="50000"/>
                    <a:satMod val="200000"/>
                  </a:srgbClr>
                </a:solidFill>
                <a:latin typeface="Calibri" panose="020F0502020204030204"/>
              </a:rPr>
              <a:t>Benninga</a:t>
            </a:r>
            <a:r>
              <a:rPr lang="en-US" sz="1200" dirty="0">
                <a:solidFill>
                  <a:srgbClr val="E3DED1">
                    <a:shade val="50000"/>
                    <a:satMod val="200000"/>
                  </a:srgbClr>
                </a:solidFill>
                <a:latin typeface="Calibri" panose="020F0502020204030204"/>
              </a:rPr>
              <a:t> and Mofkadi, Principles of Finance with Excel 3e Copyright © 2018 Oxford University Press</a:t>
            </a:r>
          </a:p>
        </p:txBody>
      </p:sp>
    </p:spTree>
    <p:extLst>
      <p:ext uri="{BB962C8B-B14F-4D97-AF65-F5344CB8AC3E}">
        <p14:creationId xmlns:p14="http://schemas.microsoft.com/office/powerpoint/2010/main" val="28103403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80C73CE-93B0-4318-A3F2-572C21A94EC7}"/>
              </a:ext>
            </a:extLst>
          </p:cNvPr>
          <p:cNvSpPr>
            <a:spLocks noGrp="1"/>
          </p:cNvSpPr>
          <p:nvPr>
            <p:ph type="title"/>
          </p:nvPr>
        </p:nvSpPr>
        <p:spPr>
          <a:xfrm>
            <a:off x="152400" y="274638"/>
            <a:ext cx="8782050" cy="1143000"/>
          </a:xfrm>
        </p:spPr>
        <p:txBody>
          <a:bodyPr>
            <a:normAutofit/>
          </a:bodyPr>
          <a:lstStyle/>
          <a:p>
            <a:pPr algn="ctr"/>
            <a:r>
              <a:rPr lang="en-US" dirty="0"/>
              <a:t>Dialog box for the PMT function</a:t>
            </a:r>
          </a:p>
        </p:txBody>
      </p:sp>
      <p:sp>
        <p:nvSpPr>
          <p:cNvPr id="5" name="Slide Number Placeholder 4">
            <a:extLst>
              <a:ext uri="{FF2B5EF4-FFF2-40B4-BE49-F238E27FC236}">
                <a16:creationId xmlns="" xmlns:a16="http://schemas.microsoft.com/office/drawing/2014/main" id="{7EB6F867-1F71-4A36-8791-710073051EF7}"/>
              </a:ext>
            </a:extLst>
          </p:cNvPr>
          <p:cNvSpPr>
            <a:spLocks noGrp="1"/>
          </p:cNvSpPr>
          <p:nvPr>
            <p:ph type="sldNum" sz="quarter" idx="12"/>
          </p:nvPr>
        </p:nvSpPr>
        <p:spPr/>
        <p:txBody>
          <a:bodyPr/>
          <a:lstStyle/>
          <a:p>
            <a:fld id="{47580B2A-09B4-47B8-BB0E-E06A368CBFF7}" type="slidenum">
              <a:rPr lang="en-US" smtClean="0"/>
              <a:pPr/>
              <a:t>12</a:t>
            </a:fld>
            <a:endParaRPr lang="en-US" dirty="0"/>
          </a:p>
        </p:txBody>
      </p:sp>
      <p:sp>
        <p:nvSpPr>
          <p:cNvPr id="12" name="Content Placeholder 11">
            <a:extLst>
              <a:ext uri="{FF2B5EF4-FFF2-40B4-BE49-F238E27FC236}">
                <a16:creationId xmlns="" xmlns:a16="http://schemas.microsoft.com/office/drawing/2014/main" id="{CFA3E933-3C05-4275-9670-EC897FF00C5D}"/>
              </a:ext>
            </a:extLst>
          </p:cNvPr>
          <p:cNvSpPr>
            <a:spLocks noGrp="1"/>
          </p:cNvSpPr>
          <p:nvPr>
            <p:ph idx="1"/>
          </p:nvPr>
        </p:nvSpPr>
        <p:spPr/>
        <p:txBody>
          <a:bodyPr>
            <a:normAutofit fontScale="55000" lnSpcReduction="20000"/>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b="1" dirty="0"/>
              <a:t>Rate </a:t>
            </a:r>
            <a:r>
              <a:rPr lang="en-US" dirty="0"/>
              <a:t>is the interest rate on the loan, </a:t>
            </a:r>
            <a:r>
              <a:rPr lang="en-US" b="1" dirty="0" err="1"/>
              <a:t>Nper</a:t>
            </a:r>
            <a:r>
              <a:rPr lang="en-US" b="1" dirty="0"/>
              <a:t> </a:t>
            </a:r>
            <a:r>
              <a:rPr lang="en-US" dirty="0"/>
              <a:t>is the number of repayment periods, and </a:t>
            </a:r>
            <a:r>
              <a:rPr lang="en-US" b="1" dirty="0" err="1"/>
              <a:t>Pv</a:t>
            </a:r>
            <a:r>
              <a:rPr lang="en-US" b="1" dirty="0"/>
              <a:t> </a:t>
            </a:r>
            <a:r>
              <a:rPr lang="en-US" dirty="0"/>
              <a:t>is the loan principal. </a:t>
            </a:r>
          </a:p>
          <a:p>
            <a:r>
              <a:rPr lang="en-US" dirty="0"/>
              <a:t>Note: if the loan principal is written as a positive number, Excel presents the payment as a negative number; to avoid this, we write </a:t>
            </a:r>
            <a:r>
              <a:rPr lang="en-US" b="1" dirty="0" err="1"/>
              <a:t>Pv</a:t>
            </a:r>
            <a:r>
              <a:rPr lang="en-US" b="1" dirty="0"/>
              <a:t> </a:t>
            </a:r>
            <a:r>
              <a:rPr lang="en-US" dirty="0"/>
              <a:t>as a negative number.</a:t>
            </a:r>
          </a:p>
        </p:txBody>
      </p:sp>
      <p:pic>
        <p:nvPicPr>
          <p:cNvPr id="13" name="Content Placeholder 6">
            <a:extLst>
              <a:ext uri="{FF2B5EF4-FFF2-40B4-BE49-F238E27FC236}">
                <a16:creationId xmlns="" xmlns:a16="http://schemas.microsoft.com/office/drawing/2014/main" id="{66F135CE-F203-4A5C-8FA7-8926315DCCE3}"/>
              </a:ext>
            </a:extLst>
          </p:cNvPr>
          <p:cNvPicPr>
            <a:picLocks/>
          </p:cNvPicPr>
          <p:nvPr/>
        </p:nvPicPr>
        <p:blipFill>
          <a:blip r:embed="rId2"/>
          <a:stretch>
            <a:fillRect/>
          </a:stretch>
        </p:blipFill>
        <p:spPr bwMode="auto">
          <a:xfrm>
            <a:off x="2289175" y="1462835"/>
            <a:ext cx="5635625" cy="3109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Date Placeholder 3"/>
          <p:cNvSpPr txBox="1">
            <a:spLocks/>
          </p:cNvSpPr>
          <p:nvPr/>
        </p:nvSpPr>
        <p:spPr>
          <a:xfrm>
            <a:off x="1295400" y="6305550"/>
            <a:ext cx="6553200" cy="400050"/>
          </a:xfrm>
          <a:prstGeom prst="rect">
            <a:avLst/>
          </a:prstGeom>
        </p:spPr>
        <p:txBody>
          <a:bodyPr/>
          <a:lstStyle>
            <a:defPPr>
              <a:defRPr lang="en-US"/>
            </a:defPPr>
            <a:lvl1pPr algn="l" rtl="0" fontAlgn="base">
              <a:spcBef>
                <a:spcPct val="0"/>
              </a:spcBef>
              <a:spcAft>
                <a:spcPct val="0"/>
              </a:spcAft>
              <a:defRPr kern="1200">
                <a:solidFill>
                  <a:schemeClr val="tx1"/>
                </a:solidFill>
                <a:latin typeface="Gill Sans MT" pitchFamily="34" charset="0"/>
                <a:ea typeface="+mn-ea"/>
                <a:cs typeface="Arial" charset="0"/>
              </a:defRPr>
            </a:lvl1pPr>
            <a:lvl2pPr marL="457200" algn="l" rtl="0" fontAlgn="base">
              <a:spcBef>
                <a:spcPct val="0"/>
              </a:spcBef>
              <a:spcAft>
                <a:spcPct val="0"/>
              </a:spcAft>
              <a:defRPr kern="1200">
                <a:solidFill>
                  <a:schemeClr val="tx1"/>
                </a:solidFill>
                <a:latin typeface="Gill Sans MT" pitchFamily="34" charset="0"/>
                <a:ea typeface="+mn-ea"/>
                <a:cs typeface="Arial" charset="0"/>
              </a:defRPr>
            </a:lvl2pPr>
            <a:lvl3pPr marL="914400" algn="l" rtl="0" fontAlgn="base">
              <a:spcBef>
                <a:spcPct val="0"/>
              </a:spcBef>
              <a:spcAft>
                <a:spcPct val="0"/>
              </a:spcAft>
              <a:defRPr kern="1200">
                <a:solidFill>
                  <a:schemeClr val="tx1"/>
                </a:solidFill>
                <a:latin typeface="Gill Sans MT" pitchFamily="34" charset="0"/>
                <a:ea typeface="+mn-ea"/>
                <a:cs typeface="Arial" charset="0"/>
              </a:defRPr>
            </a:lvl3pPr>
            <a:lvl4pPr marL="1371600" algn="l" rtl="0" fontAlgn="base">
              <a:spcBef>
                <a:spcPct val="0"/>
              </a:spcBef>
              <a:spcAft>
                <a:spcPct val="0"/>
              </a:spcAft>
              <a:defRPr kern="1200">
                <a:solidFill>
                  <a:schemeClr val="tx1"/>
                </a:solidFill>
                <a:latin typeface="Gill Sans MT" pitchFamily="34" charset="0"/>
                <a:ea typeface="+mn-ea"/>
                <a:cs typeface="Arial" charset="0"/>
              </a:defRPr>
            </a:lvl4pPr>
            <a:lvl5pPr marL="1828800" algn="l" rtl="0" fontAlgn="base">
              <a:spcBef>
                <a:spcPct val="0"/>
              </a:spcBef>
              <a:spcAft>
                <a:spcPct val="0"/>
              </a:spcAft>
              <a:defRPr kern="1200">
                <a:solidFill>
                  <a:schemeClr val="tx1"/>
                </a:solidFill>
                <a:latin typeface="Gill Sans MT" pitchFamily="34" charset="0"/>
                <a:ea typeface="+mn-ea"/>
                <a:cs typeface="Arial" charset="0"/>
              </a:defRPr>
            </a:lvl5pPr>
            <a:lvl6pPr marL="2286000" algn="l" defTabSz="914400" rtl="0" eaLnBrk="1" latinLnBrk="0" hangingPunct="1">
              <a:defRPr kern="1200">
                <a:solidFill>
                  <a:schemeClr val="tx1"/>
                </a:solidFill>
                <a:latin typeface="Gill Sans MT" pitchFamily="34" charset="0"/>
                <a:ea typeface="+mn-ea"/>
                <a:cs typeface="Arial" charset="0"/>
              </a:defRPr>
            </a:lvl6pPr>
            <a:lvl7pPr marL="2743200" algn="l" defTabSz="914400" rtl="0" eaLnBrk="1" latinLnBrk="0" hangingPunct="1">
              <a:defRPr kern="1200">
                <a:solidFill>
                  <a:schemeClr val="tx1"/>
                </a:solidFill>
                <a:latin typeface="Gill Sans MT" pitchFamily="34" charset="0"/>
                <a:ea typeface="+mn-ea"/>
                <a:cs typeface="Arial" charset="0"/>
              </a:defRPr>
            </a:lvl7pPr>
            <a:lvl8pPr marL="3200400" algn="l" defTabSz="914400" rtl="0" eaLnBrk="1" latinLnBrk="0" hangingPunct="1">
              <a:defRPr kern="1200">
                <a:solidFill>
                  <a:schemeClr val="tx1"/>
                </a:solidFill>
                <a:latin typeface="Gill Sans MT" pitchFamily="34" charset="0"/>
                <a:ea typeface="+mn-ea"/>
                <a:cs typeface="Arial" charset="0"/>
              </a:defRPr>
            </a:lvl8pPr>
            <a:lvl9pPr marL="3657600" algn="l" defTabSz="914400" rtl="0" eaLnBrk="1" latinLnBrk="0" hangingPunct="1">
              <a:defRPr kern="1200">
                <a:solidFill>
                  <a:schemeClr val="tx1"/>
                </a:solidFill>
                <a:latin typeface="Gill Sans MT" pitchFamily="34" charset="0"/>
                <a:ea typeface="+mn-ea"/>
                <a:cs typeface="Arial" charset="0"/>
              </a:defRPr>
            </a:lvl9pPr>
          </a:lstStyle>
          <a:p>
            <a:pPr lvl="0" algn="ctr" fontAlgn="auto">
              <a:spcBef>
                <a:spcPts val="0"/>
              </a:spcBef>
              <a:spcAft>
                <a:spcPts val="0"/>
              </a:spcAft>
            </a:pPr>
            <a:r>
              <a:rPr lang="en-US" sz="1200" dirty="0" err="1">
                <a:solidFill>
                  <a:srgbClr val="E3DED1">
                    <a:shade val="50000"/>
                    <a:satMod val="200000"/>
                  </a:srgbClr>
                </a:solidFill>
                <a:latin typeface="Calibri" panose="020F0502020204030204"/>
              </a:rPr>
              <a:t>Benninga</a:t>
            </a:r>
            <a:r>
              <a:rPr lang="en-US" sz="1200" dirty="0">
                <a:solidFill>
                  <a:srgbClr val="E3DED1">
                    <a:shade val="50000"/>
                    <a:satMod val="200000"/>
                  </a:srgbClr>
                </a:solidFill>
                <a:latin typeface="Calibri" panose="020F0502020204030204"/>
              </a:rPr>
              <a:t> and Mofkadi, Principles of Finance with Excel 3e Copyright © 2018 Oxford University Press</a:t>
            </a:r>
          </a:p>
        </p:txBody>
      </p:sp>
    </p:spTree>
    <p:extLst>
      <p:ext uri="{BB962C8B-B14F-4D97-AF65-F5344CB8AC3E}">
        <p14:creationId xmlns:p14="http://schemas.microsoft.com/office/powerpoint/2010/main" val="39297986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70A75D6-B197-4642-B5DD-EB2F3227212A}"/>
              </a:ext>
            </a:extLst>
          </p:cNvPr>
          <p:cNvSpPr>
            <a:spLocks noGrp="1"/>
          </p:cNvSpPr>
          <p:nvPr>
            <p:ph type="title"/>
          </p:nvPr>
        </p:nvSpPr>
        <p:spPr>
          <a:xfrm>
            <a:off x="228600" y="274638"/>
            <a:ext cx="8705850" cy="1143000"/>
          </a:xfrm>
        </p:spPr>
        <p:txBody>
          <a:bodyPr/>
          <a:lstStyle/>
          <a:p>
            <a:pPr algn="ctr"/>
            <a:r>
              <a:rPr lang="en-US" dirty="0"/>
              <a:t>Amortization table</a:t>
            </a:r>
          </a:p>
        </p:txBody>
      </p:sp>
      <p:sp>
        <p:nvSpPr>
          <p:cNvPr id="5" name="Slide Number Placeholder 4">
            <a:extLst>
              <a:ext uri="{FF2B5EF4-FFF2-40B4-BE49-F238E27FC236}">
                <a16:creationId xmlns="" xmlns:a16="http://schemas.microsoft.com/office/drawing/2014/main" id="{179CD878-4DB4-45E9-BCE0-235FABAAA65E}"/>
              </a:ext>
            </a:extLst>
          </p:cNvPr>
          <p:cNvSpPr>
            <a:spLocks noGrp="1"/>
          </p:cNvSpPr>
          <p:nvPr>
            <p:ph type="sldNum" sz="quarter" idx="12"/>
          </p:nvPr>
        </p:nvSpPr>
        <p:spPr/>
        <p:txBody>
          <a:bodyPr/>
          <a:lstStyle/>
          <a:p>
            <a:pPr>
              <a:defRPr/>
            </a:pPr>
            <a:fld id="{47580B2A-09B4-47B8-BB0E-E06A368CBFF7}" type="slidenum">
              <a:rPr lang="en-US" smtClean="0"/>
              <a:pPr>
                <a:defRPr/>
              </a:pPr>
              <a:t>13</a:t>
            </a:fld>
            <a:endParaRPr lang="en-US" dirty="0"/>
          </a:p>
        </p:txBody>
      </p:sp>
      <p:sp>
        <p:nvSpPr>
          <p:cNvPr id="7" name="Content Placeholder 6">
            <a:extLst>
              <a:ext uri="{FF2B5EF4-FFF2-40B4-BE49-F238E27FC236}">
                <a16:creationId xmlns="" xmlns:a16="http://schemas.microsoft.com/office/drawing/2014/main" id="{F711B8AB-B23B-497A-95FA-284AF9DF15E9}"/>
              </a:ext>
            </a:extLst>
          </p:cNvPr>
          <p:cNvSpPr>
            <a:spLocks noGrp="1"/>
          </p:cNvSpPr>
          <p:nvPr>
            <p:ph idx="1"/>
          </p:nvPr>
        </p:nvSpPr>
        <p:spPr/>
        <p:txBody>
          <a:bodyPr>
            <a:normAutofit fontScale="77500" lnSpcReduction="20000"/>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Note that in this type of loan, we know the total payment (14,902.95) and the </a:t>
            </a:r>
            <a:r>
              <a:rPr lang="en-US" dirty="0" smtClean="0"/>
              <a:t>principal </a:t>
            </a:r>
            <a:r>
              <a:rPr lang="en-US" dirty="0"/>
              <a:t>payment is the difference between the total payment and the interest payment. </a:t>
            </a:r>
          </a:p>
          <a:p>
            <a:endParaRPr lang="en-US" dirty="0"/>
          </a:p>
        </p:txBody>
      </p:sp>
      <p:pic>
        <p:nvPicPr>
          <p:cNvPr id="8" name="Picture 7">
            <a:extLst>
              <a:ext uri="{FF2B5EF4-FFF2-40B4-BE49-F238E27FC236}">
                <a16:creationId xmlns="" xmlns:a16="http://schemas.microsoft.com/office/drawing/2014/main" id="{A4D548B6-8EEC-436C-84CF-C695AEA9EDC3}"/>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52600" y="1524000"/>
            <a:ext cx="6781800" cy="3325812"/>
          </a:xfrm>
          <a:prstGeom prst="rect">
            <a:avLst/>
          </a:prstGeom>
          <a:noFill/>
          <a:ln>
            <a:noFill/>
          </a:ln>
        </p:spPr>
      </p:pic>
      <p:sp>
        <p:nvSpPr>
          <p:cNvPr id="10" name="Date Placeholder 3"/>
          <p:cNvSpPr txBox="1">
            <a:spLocks/>
          </p:cNvSpPr>
          <p:nvPr/>
        </p:nvSpPr>
        <p:spPr>
          <a:xfrm>
            <a:off x="1295400" y="6305550"/>
            <a:ext cx="6553200" cy="400050"/>
          </a:xfrm>
          <a:prstGeom prst="rect">
            <a:avLst/>
          </a:prstGeom>
        </p:spPr>
        <p:txBody>
          <a:bodyPr/>
          <a:lstStyle>
            <a:defPPr>
              <a:defRPr lang="en-US"/>
            </a:defPPr>
            <a:lvl1pPr algn="l" rtl="0" fontAlgn="base">
              <a:spcBef>
                <a:spcPct val="0"/>
              </a:spcBef>
              <a:spcAft>
                <a:spcPct val="0"/>
              </a:spcAft>
              <a:defRPr kern="1200">
                <a:solidFill>
                  <a:schemeClr val="tx1"/>
                </a:solidFill>
                <a:latin typeface="Gill Sans MT" pitchFamily="34" charset="0"/>
                <a:ea typeface="+mn-ea"/>
                <a:cs typeface="Arial" charset="0"/>
              </a:defRPr>
            </a:lvl1pPr>
            <a:lvl2pPr marL="457200" algn="l" rtl="0" fontAlgn="base">
              <a:spcBef>
                <a:spcPct val="0"/>
              </a:spcBef>
              <a:spcAft>
                <a:spcPct val="0"/>
              </a:spcAft>
              <a:defRPr kern="1200">
                <a:solidFill>
                  <a:schemeClr val="tx1"/>
                </a:solidFill>
                <a:latin typeface="Gill Sans MT" pitchFamily="34" charset="0"/>
                <a:ea typeface="+mn-ea"/>
                <a:cs typeface="Arial" charset="0"/>
              </a:defRPr>
            </a:lvl2pPr>
            <a:lvl3pPr marL="914400" algn="l" rtl="0" fontAlgn="base">
              <a:spcBef>
                <a:spcPct val="0"/>
              </a:spcBef>
              <a:spcAft>
                <a:spcPct val="0"/>
              </a:spcAft>
              <a:defRPr kern="1200">
                <a:solidFill>
                  <a:schemeClr val="tx1"/>
                </a:solidFill>
                <a:latin typeface="Gill Sans MT" pitchFamily="34" charset="0"/>
                <a:ea typeface="+mn-ea"/>
                <a:cs typeface="Arial" charset="0"/>
              </a:defRPr>
            </a:lvl3pPr>
            <a:lvl4pPr marL="1371600" algn="l" rtl="0" fontAlgn="base">
              <a:spcBef>
                <a:spcPct val="0"/>
              </a:spcBef>
              <a:spcAft>
                <a:spcPct val="0"/>
              </a:spcAft>
              <a:defRPr kern="1200">
                <a:solidFill>
                  <a:schemeClr val="tx1"/>
                </a:solidFill>
                <a:latin typeface="Gill Sans MT" pitchFamily="34" charset="0"/>
                <a:ea typeface="+mn-ea"/>
                <a:cs typeface="Arial" charset="0"/>
              </a:defRPr>
            </a:lvl4pPr>
            <a:lvl5pPr marL="1828800" algn="l" rtl="0" fontAlgn="base">
              <a:spcBef>
                <a:spcPct val="0"/>
              </a:spcBef>
              <a:spcAft>
                <a:spcPct val="0"/>
              </a:spcAft>
              <a:defRPr kern="1200">
                <a:solidFill>
                  <a:schemeClr val="tx1"/>
                </a:solidFill>
                <a:latin typeface="Gill Sans MT" pitchFamily="34" charset="0"/>
                <a:ea typeface="+mn-ea"/>
                <a:cs typeface="Arial" charset="0"/>
              </a:defRPr>
            </a:lvl5pPr>
            <a:lvl6pPr marL="2286000" algn="l" defTabSz="914400" rtl="0" eaLnBrk="1" latinLnBrk="0" hangingPunct="1">
              <a:defRPr kern="1200">
                <a:solidFill>
                  <a:schemeClr val="tx1"/>
                </a:solidFill>
                <a:latin typeface="Gill Sans MT" pitchFamily="34" charset="0"/>
                <a:ea typeface="+mn-ea"/>
                <a:cs typeface="Arial" charset="0"/>
              </a:defRPr>
            </a:lvl6pPr>
            <a:lvl7pPr marL="2743200" algn="l" defTabSz="914400" rtl="0" eaLnBrk="1" latinLnBrk="0" hangingPunct="1">
              <a:defRPr kern="1200">
                <a:solidFill>
                  <a:schemeClr val="tx1"/>
                </a:solidFill>
                <a:latin typeface="Gill Sans MT" pitchFamily="34" charset="0"/>
                <a:ea typeface="+mn-ea"/>
                <a:cs typeface="Arial" charset="0"/>
              </a:defRPr>
            </a:lvl7pPr>
            <a:lvl8pPr marL="3200400" algn="l" defTabSz="914400" rtl="0" eaLnBrk="1" latinLnBrk="0" hangingPunct="1">
              <a:defRPr kern="1200">
                <a:solidFill>
                  <a:schemeClr val="tx1"/>
                </a:solidFill>
                <a:latin typeface="Gill Sans MT" pitchFamily="34" charset="0"/>
                <a:ea typeface="+mn-ea"/>
                <a:cs typeface="Arial" charset="0"/>
              </a:defRPr>
            </a:lvl8pPr>
            <a:lvl9pPr marL="3657600" algn="l" defTabSz="914400" rtl="0" eaLnBrk="1" latinLnBrk="0" hangingPunct="1">
              <a:defRPr kern="1200">
                <a:solidFill>
                  <a:schemeClr val="tx1"/>
                </a:solidFill>
                <a:latin typeface="Gill Sans MT" pitchFamily="34" charset="0"/>
                <a:ea typeface="+mn-ea"/>
                <a:cs typeface="Arial" charset="0"/>
              </a:defRPr>
            </a:lvl9pPr>
          </a:lstStyle>
          <a:p>
            <a:pPr lvl="0" algn="ctr" fontAlgn="auto">
              <a:spcBef>
                <a:spcPts val="0"/>
              </a:spcBef>
              <a:spcAft>
                <a:spcPts val="0"/>
              </a:spcAft>
            </a:pPr>
            <a:r>
              <a:rPr lang="en-US" sz="1200" dirty="0" err="1">
                <a:solidFill>
                  <a:srgbClr val="E3DED1">
                    <a:shade val="50000"/>
                    <a:satMod val="200000"/>
                  </a:srgbClr>
                </a:solidFill>
                <a:latin typeface="Calibri" panose="020F0502020204030204"/>
              </a:rPr>
              <a:t>Benninga</a:t>
            </a:r>
            <a:r>
              <a:rPr lang="en-US" sz="1200" dirty="0">
                <a:solidFill>
                  <a:srgbClr val="E3DED1">
                    <a:shade val="50000"/>
                    <a:satMod val="200000"/>
                  </a:srgbClr>
                </a:solidFill>
                <a:latin typeface="Calibri" panose="020F0502020204030204"/>
              </a:rPr>
              <a:t> and Mofkadi, Principles of Finance with Excel 3e Copyright © 2018 Oxford University Press</a:t>
            </a:r>
          </a:p>
        </p:txBody>
      </p:sp>
    </p:spTree>
    <p:extLst>
      <p:ext uri="{BB962C8B-B14F-4D97-AF65-F5344CB8AC3E}">
        <p14:creationId xmlns:p14="http://schemas.microsoft.com/office/powerpoint/2010/main" val="123724541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1653C04-47FF-4CEE-B90F-4428B8D70A8C}"/>
              </a:ext>
            </a:extLst>
          </p:cNvPr>
          <p:cNvSpPr>
            <a:spLocks noGrp="1"/>
          </p:cNvSpPr>
          <p:nvPr>
            <p:ph type="title"/>
          </p:nvPr>
        </p:nvSpPr>
        <p:spPr>
          <a:xfrm>
            <a:off x="228600" y="274638"/>
            <a:ext cx="8705850" cy="1143000"/>
          </a:xfrm>
        </p:spPr>
        <p:txBody>
          <a:bodyPr/>
          <a:lstStyle/>
          <a:p>
            <a:pPr algn="ctr"/>
            <a:r>
              <a:rPr lang="en-US" dirty="0" smtClean="0"/>
              <a:t>Mortgage </a:t>
            </a:r>
            <a:r>
              <a:rPr lang="en-US" dirty="0"/>
              <a:t>(Discussion 1)</a:t>
            </a:r>
          </a:p>
        </p:txBody>
      </p:sp>
      <p:sp>
        <p:nvSpPr>
          <p:cNvPr id="3" name="Content Placeholder 2">
            <a:extLst>
              <a:ext uri="{FF2B5EF4-FFF2-40B4-BE49-F238E27FC236}">
                <a16:creationId xmlns="" xmlns:a16="http://schemas.microsoft.com/office/drawing/2014/main" id="{67A06550-D576-42D3-8D71-E31CB17CD624}"/>
              </a:ext>
            </a:extLst>
          </p:cNvPr>
          <p:cNvSpPr>
            <a:spLocks noGrp="1"/>
          </p:cNvSpPr>
          <p:nvPr>
            <p:ph idx="1"/>
          </p:nvPr>
        </p:nvSpPr>
        <p:spPr/>
        <p:txBody>
          <a:bodyPr>
            <a:normAutofit fontScale="85000" lnSpcReduction="20000"/>
          </a:bodyPr>
          <a:lstStyle/>
          <a:p>
            <a:r>
              <a:rPr lang="en-US" b="1" dirty="0"/>
              <a:t>What is the remaining balance of a term loan after n payments?</a:t>
            </a:r>
          </a:p>
          <a:p>
            <a:pPr lvl="1"/>
            <a:r>
              <a:rPr lang="en-US" dirty="0"/>
              <a:t>The loan balance is the present value of all the future loan payments. Can be computed using </a:t>
            </a:r>
            <a:r>
              <a:rPr lang="en-US" b="1" dirty="0"/>
              <a:t>NPV</a:t>
            </a:r>
            <a:r>
              <a:rPr lang="en-US" dirty="0"/>
              <a:t> function or, if the future payments are the same, by using the </a:t>
            </a:r>
            <a:r>
              <a:rPr lang="en-US" b="1" dirty="0"/>
              <a:t>PV</a:t>
            </a:r>
            <a:r>
              <a:rPr lang="en-US" dirty="0"/>
              <a:t> function.</a:t>
            </a:r>
          </a:p>
          <a:p>
            <a:pPr lvl="1"/>
            <a:endParaRPr lang="en-US" dirty="0"/>
          </a:p>
          <a:p>
            <a:pPr lvl="1"/>
            <a:endParaRPr lang="en-US" dirty="0"/>
          </a:p>
          <a:p>
            <a:pPr lvl="1"/>
            <a:endParaRPr lang="en-US" dirty="0"/>
          </a:p>
          <a:p>
            <a:pPr lvl="1"/>
            <a:endParaRPr lang="en-US" dirty="0"/>
          </a:p>
          <a:p>
            <a:pPr lvl="1"/>
            <a:endParaRPr lang="en-US" dirty="0"/>
          </a:p>
          <a:p>
            <a:pPr lvl="1"/>
            <a:endParaRPr lang="en-US" dirty="0"/>
          </a:p>
          <a:p>
            <a:pPr marL="403225" lvl="1" indent="0">
              <a:buNone/>
            </a:pPr>
            <a:r>
              <a:rPr lang="en-US" dirty="0"/>
              <a:t> </a:t>
            </a:r>
          </a:p>
        </p:txBody>
      </p:sp>
      <p:sp>
        <p:nvSpPr>
          <p:cNvPr id="5" name="Slide Number Placeholder 4">
            <a:extLst>
              <a:ext uri="{FF2B5EF4-FFF2-40B4-BE49-F238E27FC236}">
                <a16:creationId xmlns="" xmlns:a16="http://schemas.microsoft.com/office/drawing/2014/main" id="{98CA27EA-0FF1-4FB5-A95C-33E3E4D408BB}"/>
              </a:ext>
            </a:extLst>
          </p:cNvPr>
          <p:cNvSpPr>
            <a:spLocks noGrp="1"/>
          </p:cNvSpPr>
          <p:nvPr>
            <p:ph type="sldNum" sz="quarter" idx="12"/>
          </p:nvPr>
        </p:nvSpPr>
        <p:spPr/>
        <p:txBody>
          <a:bodyPr/>
          <a:lstStyle/>
          <a:p>
            <a:pPr>
              <a:defRPr/>
            </a:pPr>
            <a:fld id="{47580B2A-09B4-47B8-BB0E-E06A368CBFF7}" type="slidenum">
              <a:rPr lang="en-US" smtClean="0"/>
              <a:pPr>
                <a:defRPr/>
              </a:pPr>
              <a:t>14</a:t>
            </a:fld>
            <a:endParaRPr lang="en-US" dirty="0"/>
          </a:p>
        </p:txBody>
      </p:sp>
      <p:pic>
        <p:nvPicPr>
          <p:cNvPr id="6" name="Picture 5">
            <a:extLst>
              <a:ext uri="{FF2B5EF4-FFF2-40B4-BE49-F238E27FC236}">
                <a16:creationId xmlns="" xmlns:a16="http://schemas.microsoft.com/office/drawing/2014/main" id="{79C4DC28-F15C-4FE7-9281-FDBE510A1A55}"/>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87500" y="3429000"/>
            <a:ext cx="6413500" cy="2876550"/>
          </a:xfrm>
          <a:prstGeom prst="rect">
            <a:avLst/>
          </a:prstGeom>
          <a:noFill/>
          <a:ln>
            <a:noFill/>
          </a:ln>
        </p:spPr>
      </p:pic>
      <p:sp>
        <p:nvSpPr>
          <p:cNvPr id="8" name="Date Placeholder 3"/>
          <p:cNvSpPr txBox="1">
            <a:spLocks/>
          </p:cNvSpPr>
          <p:nvPr/>
        </p:nvSpPr>
        <p:spPr>
          <a:xfrm>
            <a:off x="1295400" y="6305550"/>
            <a:ext cx="6553200" cy="400050"/>
          </a:xfrm>
          <a:prstGeom prst="rect">
            <a:avLst/>
          </a:prstGeom>
        </p:spPr>
        <p:txBody>
          <a:bodyPr/>
          <a:lstStyle>
            <a:defPPr>
              <a:defRPr lang="en-US"/>
            </a:defPPr>
            <a:lvl1pPr algn="l" rtl="0" fontAlgn="base">
              <a:spcBef>
                <a:spcPct val="0"/>
              </a:spcBef>
              <a:spcAft>
                <a:spcPct val="0"/>
              </a:spcAft>
              <a:defRPr kern="1200">
                <a:solidFill>
                  <a:schemeClr val="tx1"/>
                </a:solidFill>
                <a:latin typeface="Gill Sans MT" pitchFamily="34" charset="0"/>
                <a:ea typeface="+mn-ea"/>
                <a:cs typeface="Arial" charset="0"/>
              </a:defRPr>
            </a:lvl1pPr>
            <a:lvl2pPr marL="457200" algn="l" rtl="0" fontAlgn="base">
              <a:spcBef>
                <a:spcPct val="0"/>
              </a:spcBef>
              <a:spcAft>
                <a:spcPct val="0"/>
              </a:spcAft>
              <a:defRPr kern="1200">
                <a:solidFill>
                  <a:schemeClr val="tx1"/>
                </a:solidFill>
                <a:latin typeface="Gill Sans MT" pitchFamily="34" charset="0"/>
                <a:ea typeface="+mn-ea"/>
                <a:cs typeface="Arial" charset="0"/>
              </a:defRPr>
            </a:lvl2pPr>
            <a:lvl3pPr marL="914400" algn="l" rtl="0" fontAlgn="base">
              <a:spcBef>
                <a:spcPct val="0"/>
              </a:spcBef>
              <a:spcAft>
                <a:spcPct val="0"/>
              </a:spcAft>
              <a:defRPr kern="1200">
                <a:solidFill>
                  <a:schemeClr val="tx1"/>
                </a:solidFill>
                <a:latin typeface="Gill Sans MT" pitchFamily="34" charset="0"/>
                <a:ea typeface="+mn-ea"/>
                <a:cs typeface="Arial" charset="0"/>
              </a:defRPr>
            </a:lvl3pPr>
            <a:lvl4pPr marL="1371600" algn="l" rtl="0" fontAlgn="base">
              <a:spcBef>
                <a:spcPct val="0"/>
              </a:spcBef>
              <a:spcAft>
                <a:spcPct val="0"/>
              </a:spcAft>
              <a:defRPr kern="1200">
                <a:solidFill>
                  <a:schemeClr val="tx1"/>
                </a:solidFill>
                <a:latin typeface="Gill Sans MT" pitchFamily="34" charset="0"/>
                <a:ea typeface="+mn-ea"/>
                <a:cs typeface="Arial" charset="0"/>
              </a:defRPr>
            </a:lvl4pPr>
            <a:lvl5pPr marL="1828800" algn="l" rtl="0" fontAlgn="base">
              <a:spcBef>
                <a:spcPct val="0"/>
              </a:spcBef>
              <a:spcAft>
                <a:spcPct val="0"/>
              </a:spcAft>
              <a:defRPr kern="1200">
                <a:solidFill>
                  <a:schemeClr val="tx1"/>
                </a:solidFill>
                <a:latin typeface="Gill Sans MT" pitchFamily="34" charset="0"/>
                <a:ea typeface="+mn-ea"/>
                <a:cs typeface="Arial" charset="0"/>
              </a:defRPr>
            </a:lvl5pPr>
            <a:lvl6pPr marL="2286000" algn="l" defTabSz="914400" rtl="0" eaLnBrk="1" latinLnBrk="0" hangingPunct="1">
              <a:defRPr kern="1200">
                <a:solidFill>
                  <a:schemeClr val="tx1"/>
                </a:solidFill>
                <a:latin typeface="Gill Sans MT" pitchFamily="34" charset="0"/>
                <a:ea typeface="+mn-ea"/>
                <a:cs typeface="Arial" charset="0"/>
              </a:defRPr>
            </a:lvl6pPr>
            <a:lvl7pPr marL="2743200" algn="l" defTabSz="914400" rtl="0" eaLnBrk="1" latinLnBrk="0" hangingPunct="1">
              <a:defRPr kern="1200">
                <a:solidFill>
                  <a:schemeClr val="tx1"/>
                </a:solidFill>
                <a:latin typeface="Gill Sans MT" pitchFamily="34" charset="0"/>
                <a:ea typeface="+mn-ea"/>
                <a:cs typeface="Arial" charset="0"/>
              </a:defRPr>
            </a:lvl7pPr>
            <a:lvl8pPr marL="3200400" algn="l" defTabSz="914400" rtl="0" eaLnBrk="1" latinLnBrk="0" hangingPunct="1">
              <a:defRPr kern="1200">
                <a:solidFill>
                  <a:schemeClr val="tx1"/>
                </a:solidFill>
                <a:latin typeface="Gill Sans MT" pitchFamily="34" charset="0"/>
                <a:ea typeface="+mn-ea"/>
                <a:cs typeface="Arial" charset="0"/>
              </a:defRPr>
            </a:lvl8pPr>
            <a:lvl9pPr marL="3657600" algn="l" defTabSz="914400" rtl="0" eaLnBrk="1" latinLnBrk="0" hangingPunct="1">
              <a:defRPr kern="1200">
                <a:solidFill>
                  <a:schemeClr val="tx1"/>
                </a:solidFill>
                <a:latin typeface="Gill Sans MT" pitchFamily="34" charset="0"/>
                <a:ea typeface="+mn-ea"/>
                <a:cs typeface="Arial" charset="0"/>
              </a:defRPr>
            </a:lvl9pPr>
          </a:lstStyle>
          <a:p>
            <a:pPr lvl="0" algn="ctr" fontAlgn="auto">
              <a:spcBef>
                <a:spcPts val="0"/>
              </a:spcBef>
              <a:spcAft>
                <a:spcPts val="0"/>
              </a:spcAft>
            </a:pPr>
            <a:r>
              <a:rPr lang="en-US" sz="1200" dirty="0" err="1">
                <a:solidFill>
                  <a:srgbClr val="E3DED1">
                    <a:shade val="50000"/>
                    <a:satMod val="200000"/>
                  </a:srgbClr>
                </a:solidFill>
                <a:latin typeface="Calibri" panose="020F0502020204030204"/>
              </a:rPr>
              <a:t>Benninga</a:t>
            </a:r>
            <a:r>
              <a:rPr lang="en-US" sz="1200" dirty="0">
                <a:solidFill>
                  <a:srgbClr val="E3DED1">
                    <a:shade val="50000"/>
                    <a:satMod val="200000"/>
                  </a:srgbClr>
                </a:solidFill>
                <a:latin typeface="Calibri" panose="020F0502020204030204"/>
              </a:rPr>
              <a:t> and Mofkadi, Principles of Finance with Excel 3e Copyright © 2018 Oxford University Press</a:t>
            </a:r>
          </a:p>
        </p:txBody>
      </p:sp>
    </p:spTree>
    <p:extLst>
      <p:ext uri="{BB962C8B-B14F-4D97-AF65-F5344CB8AC3E}">
        <p14:creationId xmlns:p14="http://schemas.microsoft.com/office/powerpoint/2010/main" val="190789736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1F2BD69-F7D8-4791-8E65-CB87E4547839}"/>
              </a:ext>
            </a:extLst>
          </p:cNvPr>
          <p:cNvSpPr>
            <a:spLocks noGrp="1"/>
          </p:cNvSpPr>
          <p:nvPr>
            <p:ph type="title"/>
          </p:nvPr>
        </p:nvSpPr>
        <p:spPr>
          <a:xfrm>
            <a:off x="228600" y="274638"/>
            <a:ext cx="8705850" cy="1143000"/>
          </a:xfrm>
        </p:spPr>
        <p:txBody>
          <a:bodyPr>
            <a:normAutofit/>
          </a:bodyPr>
          <a:lstStyle/>
          <a:p>
            <a:pPr algn="ctr"/>
            <a:r>
              <a:rPr lang="en-US" b="1" dirty="0"/>
              <a:t>Shorter method for mortgages</a:t>
            </a:r>
            <a:endParaRPr lang="en-US" dirty="0"/>
          </a:p>
        </p:txBody>
      </p:sp>
      <p:sp>
        <p:nvSpPr>
          <p:cNvPr id="3" name="Content Placeholder 2">
            <a:extLst>
              <a:ext uri="{FF2B5EF4-FFF2-40B4-BE49-F238E27FC236}">
                <a16:creationId xmlns="" xmlns:a16="http://schemas.microsoft.com/office/drawing/2014/main" id="{BDE2DDD3-8A33-4B99-A7E5-08FF79E72C18}"/>
              </a:ext>
            </a:extLst>
          </p:cNvPr>
          <p:cNvSpPr>
            <a:spLocks noGrp="1"/>
          </p:cNvSpPr>
          <p:nvPr>
            <p:ph idx="1"/>
          </p:nvPr>
        </p:nvSpPr>
        <p:spPr/>
        <p:txBody>
          <a:bodyPr>
            <a:normAutofit fontScale="85000" lnSpcReduction="20000"/>
          </a:bodyPr>
          <a:lstStyle/>
          <a:p>
            <a:r>
              <a:rPr lang="en-US" dirty="0"/>
              <a:t>For loans that have a constant annual payment (like a mortgage), we can create the following spreadsheet (no amortization table!):</a:t>
            </a:r>
          </a:p>
          <a:p>
            <a:endParaRPr lang="en-US" dirty="0"/>
          </a:p>
          <a:p>
            <a:endParaRPr lang="en-US" dirty="0"/>
          </a:p>
          <a:p>
            <a:endParaRPr lang="en-US" dirty="0"/>
          </a:p>
          <a:p>
            <a:endParaRPr lang="en-US" dirty="0"/>
          </a:p>
          <a:p>
            <a:endParaRPr lang="en-US" dirty="0"/>
          </a:p>
          <a:p>
            <a:endParaRPr lang="en-US" dirty="0"/>
          </a:p>
          <a:p>
            <a:endParaRPr lang="en-US" dirty="0"/>
          </a:p>
          <a:p>
            <a:pPr marL="82550" indent="0">
              <a:buNone/>
            </a:pPr>
            <a:r>
              <a:rPr lang="en-US" dirty="0"/>
              <a:t> </a:t>
            </a:r>
          </a:p>
          <a:p>
            <a:pPr marL="82550" indent="0">
              <a:buNone/>
            </a:pPr>
            <a:endParaRPr lang="en-US" dirty="0"/>
          </a:p>
        </p:txBody>
      </p:sp>
      <p:sp>
        <p:nvSpPr>
          <p:cNvPr id="5" name="Slide Number Placeholder 4">
            <a:extLst>
              <a:ext uri="{FF2B5EF4-FFF2-40B4-BE49-F238E27FC236}">
                <a16:creationId xmlns="" xmlns:a16="http://schemas.microsoft.com/office/drawing/2014/main" id="{01FB52CE-228C-492D-B328-0FE6BEEECAB2}"/>
              </a:ext>
            </a:extLst>
          </p:cNvPr>
          <p:cNvSpPr>
            <a:spLocks noGrp="1"/>
          </p:cNvSpPr>
          <p:nvPr>
            <p:ph type="sldNum" sz="quarter" idx="12"/>
          </p:nvPr>
        </p:nvSpPr>
        <p:spPr/>
        <p:txBody>
          <a:bodyPr/>
          <a:lstStyle/>
          <a:p>
            <a:pPr>
              <a:defRPr/>
            </a:pPr>
            <a:fld id="{47580B2A-09B4-47B8-BB0E-E06A368CBFF7}" type="slidenum">
              <a:rPr lang="en-US" smtClean="0"/>
              <a:pPr>
                <a:defRPr/>
              </a:pPr>
              <a:t>15</a:t>
            </a:fld>
            <a:endParaRPr lang="en-US" dirty="0"/>
          </a:p>
        </p:txBody>
      </p:sp>
      <p:pic>
        <p:nvPicPr>
          <p:cNvPr id="6" name="Picture 5">
            <a:extLst>
              <a:ext uri="{FF2B5EF4-FFF2-40B4-BE49-F238E27FC236}">
                <a16:creationId xmlns="" xmlns:a16="http://schemas.microsoft.com/office/drawing/2014/main" id="{0677F1A7-8600-487D-A440-443F040A8203}"/>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09800" y="2895600"/>
            <a:ext cx="5791200" cy="3409950"/>
          </a:xfrm>
          <a:prstGeom prst="rect">
            <a:avLst/>
          </a:prstGeom>
          <a:noFill/>
          <a:ln>
            <a:noFill/>
          </a:ln>
        </p:spPr>
      </p:pic>
      <p:sp>
        <p:nvSpPr>
          <p:cNvPr id="8" name="Date Placeholder 3"/>
          <p:cNvSpPr txBox="1">
            <a:spLocks/>
          </p:cNvSpPr>
          <p:nvPr/>
        </p:nvSpPr>
        <p:spPr>
          <a:xfrm>
            <a:off x="1295400" y="6305550"/>
            <a:ext cx="6553200" cy="400050"/>
          </a:xfrm>
          <a:prstGeom prst="rect">
            <a:avLst/>
          </a:prstGeom>
        </p:spPr>
        <p:txBody>
          <a:bodyPr/>
          <a:lstStyle>
            <a:defPPr>
              <a:defRPr lang="en-US"/>
            </a:defPPr>
            <a:lvl1pPr algn="l" rtl="0" fontAlgn="base">
              <a:spcBef>
                <a:spcPct val="0"/>
              </a:spcBef>
              <a:spcAft>
                <a:spcPct val="0"/>
              </a:spcAft>
              <a:defRPr kern="1200">
                <a:solidFill>
                  <a:schemeClr val="tx1"/>
                </a:solidFill>
                <a:latin typeface="Gill Sans MT" pitchFamily="34" charset="0"/>
                <a:ea typeface="+mn-ea"/>
                <a:cs typeface="Arial" charset="0"/>
              </a:defRPr>
            </a:lvl1pPr>
            <a:lvl2pPr marL="457200" algn="l" rtl="0" fontAlgn="base">
              <a:spcBef>
                <a:spcPct val="0"/>
              </a:spcBef>
              <a:spcAft>
                <a:spcPct val="0"/>
              </a:spcAft>
              <a:defRPr kern="1200">
                <a:solidFill>
                  <a:schemeClr val="tx1"/>
                </a:solidFill>
                <a:latin typeface="Gill Sans MT" pitchFamily="34" charset="0"/>
                <a:ea typeface="+mn-ea"/>
                <a:cs typeface="Arial" charset="0"/>
              </a:defRPr>
            </a:lvl2pPr>
            <a:lvl3pPr marL="914400" algn="l" rtl="0" fontAlgn="base">
              <a:spcBef>
                <a:spcPct val="0"/>
              </a:spcBef>
              <a:spcAft>
                <a:spcPct val="0"/>
              </a:spcAft>
              <a:defRPr kern="1200">
                <a:solidFill>
                  <a:schemeClr val="tx1"/>
                </a:solidFill>
                <a:latin typeface="Gill Sans MT" pitchFamily="34" charset="0"/>
                <a:ea typeface="+mn-ea"/>
                <a:cs typeface="Arial" charset="0"/>
              </a:defRPr>
            </a:lvl3pPr>
            <a:lvl4pPr marL="1371600" algn="l" rtl="0" fontAlgn="base">
              <a:spcBef>
                <a:spcPct val="0"/>
              </a:spcBef>
              <a:spcAft>
                <a:spcPct val="0"/>
              </a:spcAft>
              <a:defRPr kern="1200">
                <a:solidFill>
                  <a:schemeClr val="tx1"/>
                </a:solidFill>
                <a:latin typeface="Gill Sans MT" pitchFamily="34" charset="0"/>
                <a:ea typeface="+mn-ea"/>
                <a:cs typeface="Arial" charset="0"/>
              </a:defRPr>
            </a:lvl4pPr>
            <a:lvl5pPr marL="1828800" algn="l" rtl="0" fontAlgn="base">
              <a:spcBef>
                <a:spcPct val="0"/>
              </a:spcBef>
              <a:spcAft>
                <a:spcPct val="0"/>
              </a:spcAft>
              <a:defRPr kern="1200">
                <a:solidFill>
                  <a:schemeClr val="tx1"/>
                </a:solidFill>
                <a:latin typeface="Gill Sans MT" pitchFamily="34" charset="0"/>
                <a:ea typeface="+mn-ea"/>
                <a:cs typeface="Arial" charset="0"/>
              </a:defRPr>
            </a:lvl5pPr>
            <a:lvl6pPr marL="2286000" algn="l" defTabSz="914400" rtl="0" eaLnBrk="1" latinLnBrk="0" hangingPunct="1">
              <a:defRPr kern="1200">
                <a:solidFill>
                  <a:schemeClr val="tx1"/>
                </a:solidFill>
                <a:latin typeface="Gill Sans MT" pitchFamily="34" charset="0"/>
                <a:ea typeface="+mn-ea"/>
                <a:cs typeface="Arial" charset="0"/>
              </a:defRPr>
            </a:lvl6pPr>
            <a:lvl7pPr marL="2743200" algn="l" defTabSz="914400" rtl="0" eaLnBrk="1" latinLnBrk="0" hangingPunct="1">
              <a:defRPr kern="1200">
                <a:solidFill>
                  <a:schemeClr val="tx1"/>
                </a:solidFill>
                <a:latin typeface="Gill Sans MT" pitchFamily="34" charset="0"/>
                <a:ea typeface="+mn-ea"/>
                <a:cs typeface="Arial" charset="0"/>
              </a:defRPr>
            </a:lvl7pPr>
            <a:lvl8pPr marL="3200400" algn="l" defTabSz="914400" rtl="0" eaLnBrk="1" latinLnBrk="0" hangingPunct="1">
              <a:defRPr kern="1200">
                <a:solidFill>
                  <a:schemeClr val="tx1"/>
                </a:solidFill>
                <a:latin typeface="Gill Sans MT" pitchFamily="34" charset="0"/>
                <a:ea typeface="+mn-ea"/>
                <a:cs typeface="Arial" charset="0"/>
              </a:defRPr>
            </a:lvl8pPr>
            <a:lvl9pPr marL="3657600" algn="l" defTabSz="914400" rtl="0" eaLnBrk="1" latinLnBrk="0" hangingPunct="1">
              <a:defRPr kern="1200">
                <a:solidFill>
                  <a:schemeClr val="tx1"/>
                </a:solidFill>
                <a:latin typeface="Gill Sans MT" pitchFamily="34" charset="0"/>
                <a:ea typeface="+mn-ea"/>
                <a:cs typeface="Arial" charset="0"/>
              </a:defRPr>
            </a:lvl9pPr>
          </a:lstStyle>
          <a:p>
            <a:pPr lvl="0" algn="ctr" fontAlgn="auto">
              <a:spcBef>
                <a:spcPts val="0"/>
              </a:spcBef>
              <a:spcAft>
                <a:spcPts val="0"/>
              </a:spcAft>
            </a:pPr>
            <a:r>
              <a:rPr lang="en-US" sz="1200" dirty="0" err="1">
                <a:solidFill>
                  <a:srgbClr val="E3DED1">
                    <a:shade val="50000"/>
                    <a:satMod val="200000"/>
                  </a:srgbClr>
                </a:solidFill>
                <a:latin typeface="Calibri" panose="020F0502020204030204"/>
              </a:rPr>
              <a:t>Benninga</a:t>
            </a:r>
            <a:r>
              <a:rPr lang="en-US" sz="1200" dirty="0">
                <a:solidFill>
                  <a:srgbClr val="E3DED1">
                    <a:shade val="50000"/>
                    <a:satMod val="200000"/>
                  </a:srgbClr>
                </a:solidFill>
                <a:latin typeface="Calibri" panose="020F0502020204030204"/>
              </a:rPr>
              <a:t> and Mofkadi, Principles of Finance with Excel 3e Copyright © 2018 Oxford University Press</a:t>
            </a:r>
          </a:p>
        </p:txBody>
      </p:sp>
    </p:spTree>
    <p:extLst>
      <p:ext uri="{BB962C8B-B14F-4D97-AF65-F5344CB8AC3E}">
        <p14:creationId xmlns:p14="http://schemas.microsoft.com/office/powerpoint/2010/main" val="407528799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475D31B-7E03-4B83-B03F-020F51DC354A}"/>
              </a:ext>
            </a:extLst>
          </p:cNvPr>
          <p:cNvSpPr>
            <a:spLocks noGrp="1"/>
          </p:cNvSpPr>
          <p:nvPr>
            <p:ph type="title"/>
          </p:nvPr>
        </p:nvSpPr>
        <p:spPr>
          <a:xfrm>
            <a:off x="152400" y="274638"/>
            <a:ext cx="8782050" cy="1143000"/>
          </a:xfrm>
        </p:spPr>
        <p:txBody>
          <a:bodyPr/>
          <a:lstStyle/>
          <a:p>
            <a:pPr algn="ctr"/>
            <a:r>
              <a:rPr lang="en-US" dirty="0">
                <a:effectLst>
                  <a:outerShdw blurRad="38100" dist="38100" dir="2700000" algn="tl">
                    <a:srgbClr val="000000">
                      <a:alpha val="43137"/>
                    </a:srgbClr>
                  </a:outerShdw>
                </a:effectLst>
              </a:rPr>
              <a:t>B</a:t>
            </a:r>
            <a:r>
              <a:rPr lang="en-US" dirty="0" smtClean="0">
                <a:effectLst>
                  <a:outerShdw blurRad="38100" dist="38100" dir="2700000" algn="tl">
                    <a:srgbClr val="000000">
                      <a:alpha val="43137"/>
                    </a:srgbClr>
                  </a:outerShdw>
                </a:effectLst>
              </a:rPr>
              <a:t>alloon </a:t>
            </a:r>
            <a:r>
              <a:rPr lang="en-US" dirty="0">
                <a:effectLst>
                  <a:outerShdw blurRad="38100" dist="38100" dir="2700000" algn="tl">
                    <a:srgbClr val="000000">
                      <a:alpha val="43137"/>
                    </a:srgbClr>
                  </a:outerShdw>
                </a:effectLst>
              </a:rPr>
              <a:t>L</a:t>
            </a:r>
            <a:r>
              <a:rPr lang="en-US" dirty="0" smtClean="0">
                <a:effectLst>
                  <a:outerShdw blurRad="38100" dist="38100" dir="2700000" algn="tl">
                    <a:srgbClr val="000000">
                      <a:alpha val="43137"/>
                    </a:srgbClr>
                  </a:outerShdw>
                </a:effectLst>
              </a:rPr>
              <a:t>oan</a:t>
            </a:r>
            <a:endParaRPr lang="en-US" dirty="0">
              <a:effectLst>
                <a:outerShdw blurRad="38100" dist="38100" dir="2700000" algn="tl">
                  <a:srgbClr val="000000">
                    <a:alpha val="43137"/>
                  </a:srgbClr>
                </a:outerShdw>
              </a:effectLst>
            </a:endParaRPr>
          </a:p>
        </p:txBody>
      </p:sp>
      <p:sp>
        <p:nvSpPr>
          <p:cNvPr id="3" name="Content Placeholder 2">
            <a:extLst>
              <a:ext uri="{FF2B5EF4-FFF2-40B4-BE49-F238E27FC236}">
                <a16:creationId xmlns="" xmlns:a16="http://schemas.microsoft.com/office/drawing/2014/main" id="{1BEF5E08-2E4D-49BE-92CF-F4247ADC98F2}"/>
              </a:ext>
            </a:extLst>
          </p:cNvPr>
          <p:cNvSpPr>
            <a:spLocks noGrp="1"/>
          </p:cNvSpPr>
          <p:nvPr>
            <p:ph idx="1"/>
          </p:nvPr>
        </p:nvSpPr>
        <p:spPr>
          <a:xfrm>
            <a:off x="1435100" y="1600200"/>
            <a:ext cx="7499350" cy="4800600"/>
          </a:xfrm>
        </p:spPr>
        <p:txBody>
          <a:bodyPr/>
          <a:lstStyle/>
          <a:p>
            <a:r>
              <a:rPr lang="en-US" dirty="0"/>
              <a:t>A balloon loan is a loan which does not fully amortize over the period of the loan.  </a:t>
            </a:r>
          </a:p>
          <a:p>
            <a:r>
              <a:rPr lang="en-US" dirty="0"/>
              <a:t>This means that the final loan payment is relatively large compared to the intermediate loan payments.</a:t>
            </a:r>
          </a:p>
        </p:txBody>
      </p:sp>
      <p:sp>
        <p:nvSpPr>
          <p:cNvPr id="5" name="Slide Number Placeholder 4">
            <a:extLst>
              <a:ext uri="{FF2B5EF4-FFF2-40B4-BE49-F238E27FC236}">
                <a16:creationId xmlns="" xmlns:a16="http://schemas.microsoft.com/office/drawing/2014/main" id="{A2188A34-60DA-4BB8-B416-CA0F2A0BB3C4}"/>
              </a:ext>
            </a:extLst>
          </p:cNvPr>
          <p:cNvSpPr>
            <a:spLocks noGrp="1"/>
          </p:cNvSpPr>
          <p:nvPr>
            <p:ph type="sldNum" sz="quarter" idx="12"/>
          </p:nvPr>
        </p:nvSpPr>
        <p:spPr/>
        <p:txBody>
          <a:bodyPr/>
          <a:lstStyle/>
          <a:p>
            <a:pPr>
              <a:defRPr/>
            </a:pPr>
            <a:fld id="{47580B2A-09B4-47B8-BB0E-E06A368CBFF7}" type="slidenum">
              <a:rPr lang="en-US" smtClean="0"/>
              <a:pPr>
                <a:defRPr/>
              </a:pPr>
              <a:t>16</a:t>
            </a:fld>
            <a:endParaRPr lang="en-US" dirty="0"/>
          </a:p>
        </p:txBody>
      </p:sp>
      <p:sp>
        <p:nvSpPr>
          <p:cNvPr id="7" name="Date Placeholder 3"/>
          <p:cNvSpPr txBox="1">
            <a:spLocks/>
          </p:cNvSpPr>
          <p:nvPr/>
        </p:nvSpPr>
        <p:spPr>
          <a:xfrm>
            <a:off x="1295400" y="6305550"/>
            <a:ext cx="6553200" cy="400050"/>
          </a:xfrm>
          <a:prstGeom prst="rect">
            <a:avLst/>
          </a:prstGeom>
        </p:spPr>
        <p:txBody>
          <a:bodyPr/>
          <a:lstStyle>
            <a:defPPr>
              <a:defRPr lang="en-US"/>
            </a:defPPr>
            <a:lvl1pPr algn="l" rtl="0" fontAlgn="base">
              <a:spcBef>
                <a:spcPct val="0"/>
              </a:spcBef>
              <a:spcAft>
                <a:spcPct val="0"/>
              </a:spcAft>
              <a:defRPr kern="1200">
                <a:solidFill>
                  <a:schemeClr val="tx1"/>
                </a:solidFill>
                <a:latin typeface="Gill Sans MT" pitchFamily="34" charset="0"/>
                <a:ea typeface="+mn-ea"/>
                <a:cs typeface="Arial" charset="0"/>
              </a:defRPr>
            </a:lvl1pPr>
            <a:lvl2pPr marL="457200" algn="l" rtl="0" fontAlgn="base">
              <a:spcBef>
                <a:spcPct val="0"/>
              </a:spcBef>
              <a:spcAft>
                <a:spcPct val="0"/>
              </a:spcAft>
              <a:defRPr kern="1200">
                <a:solidFill>
                  <a:schemeClr val="tx1"/>
                </a:solidFill>
                <a:latin typeface="Gill Sans MT" pitchFamily="34" charset="0"/>
                <a:ea typeface="+mn-ea"/>
                <a:cs typeface="Arial" charset="0"/>
              </a:defRPr>
            </a:lvl2pPr>
            <a:lvl3pPr marL="914400" algn="l" rtl="0" fontAlgn="base">
              <a:spcBef>
                <a:spcPct val="0"/>
              </a:spcBef>
              <a:spcAft>
                <a:spcPct val="0"/>
              </a:spcAft>
              <a:defRPr kern="1200">
                <a:solidFill>
                  <a:schemeClr val="tx1"/>
                </a:solidFill>
                <a:latin typeface="Gill Sans MT" pitchFamily="34" charset="0"/>
                <a:ea typeface="+mn-ea"/>
                <a:cs typeface="Arial" charset="0"/>
              </a:defRPr>
            </a:lvl3pPr>
            <a:lvl4pPr marL="1371600" algn="l" rtl="0" fontAlgn="base">
              <a:spcBef>
                <a:spcPct val="0"/>
              </a:spcBef>
              <a:spcAft>
                <a:spcPct val="0"/>
              </a:spcAft>
              <a:defRPr kern="1200">
                <a:solidFill>
                  <a:schemeClr val="tx1"/>
                </a:solidFill>
                <a:latin typeface="Gill Sans MT" pitchFamily="34" charset="0"/>
                <a:ea typeface="+mn-ea"/>
                <a:cs typeface="Arial" charset="0"/>
              </a:defRPr>
            </a:lvl4pPr>
            <a:lvl5pPr marL="1828800" algn="l" rtl="0" fontAlgn="base">
              <a:spcBef>
                <a:spcPct val="0"/>
              </a:spcBef>
              <a:spcAft>
                <a:spcPct val="0"/>
              </a:spcAft>
              <a:defRPr kern="1200">
                <a:solidFill>
                  <a:schemeClr val="tx1"/>
                </a:solidFill>
                <a:latin typeface="Gill Sans MT" pitchFamily="34" charset="0"/>
                <a:ea typeface="+mn-ea"/>
                <a:cs typeface="Arial" charset="0"/>
              </a:defRPr>
            </a:lvl5pPr>
            <a:lvl6pPr marL="2286000" algn="l" defTabSz="914400" rtl="0" eaLnBrk="1" latinLnBrk="0" hangingPunct="1">
              <a:defRPr kern="1200">
                <a:solidFill>
                  <a:schemeClr val="tx1"/>
                </a:solidFill>
                <a:latin typeface="Gill Sans MT" pitchFamily="34" charset="0"/>
                <a:ea typeface="+mn-ea"/>
                <a:cs typeface="Arial" charset="0"/>
              </a:defRPr>
            </a:lvl6pPr>
            <a:lvl7pPr marL="2743200" algn="l" defTabSz="914400" rtl="0" eaLnBrk="1" latinLnBrk="0" hangingPunct="1">
              <a:defRPr kern="1200">
                <a:solidFill>
                  <a:schemeClr val="tx1"/>
                </a:solidFill>
                <a:latin typeface="Gill Sans MT" pitchFamily="34" charset="0"/>
                <a:ea typeface="+mn-ea"/>
                <a:cs typeface="Arial" charset="0"/>
              </a:defRPr>
            </a:lvl7pPr>
            <a:lvl8pPr marL="3200400" algn="l" defTabSz="914400" rtl="0" eaLnBrk="1" latinLnBrk="0" hangingPunct="1">
              <a:defRPr kern="1200">
                <a:solidFill>
                  <a:schemeClr val="tx1"/>
                </a:solidFill>
                <a:latin typeface="Gill Sans MT" pitchFamily="34" charset="0"/>
                <a:ea typeface="+mn-ea"/>
                <a:cs typeface="Arial" charset="0"/>
              </a:defRPr>
            </a:lvl8pPr>
            <a:lvl9pPr marL="3657600" algn="l" defTabSz="914400" rtl="0" eaLnBrk="1" latinLnBrk="0" hangingPunct="1">
              <a:defRPr kern="1200">
                <a:solidFill>
                  <a:schemeClr val="tx1"/>
                </a:solidFill>
                <a:latin typeface="Gill Sans MT" pitchFamily="34" charset="0"/>
                <a:ea typeface="+mn-ea"/>
                <a:cs typeface="Arial" charset="0"/>
              </a:defRPr>
            </a:lvl9pPr>
          </a:lstStyle>
          <a:p>
            <a:pPr lvl="0" algn="ctr" fontAlgn="auto">
              <a:spcBef>
                <a:spcPts val="0"/>
              </a:spcBef>
              <a:spcAft>
                <a:spcPts val="0"/>
              </a:spcAft>
            </a:pPr>
            <a:r>
              <a:rPr lang="en-US" sz="1200" dirty="0" err="1">
                <a:solidFill>
                  <a:srgbClr val="E3DED1">
                    <a:shade val="50000"/>
                    <a:satMod val="200000"/>
                  </a:srgbClr>
                </a:solidFill>
                <a:latin typeface="Calibri" panose="020F0502020204030204"/>
              </a:rPr>
              <a:t>Benninga</a:t>
            </a:r>
            <a:r>
              <a:rPr lang="en-US" sz="1200" dirty="0">
                <a:solidFill>
                  <a:srgbClr val="E3DED1">
                    <a:shade val="50000"/>
                    <a:satMod val="200000"/>
                  </a:srgbClr>
                </a:solidFill>
                <a:latin typeface="Calibri" panose="020F0502020204030204"/>
              </a:rPr>
              <a:t> and Mofkadi, Principles of Finance with Excel 3e Copyright © 2018 Oxford University Press</a:t>
            </a:r>
          </a:p>
        </p:txBody>
      </p:sp>
    </p:spTree>
    <p:extLst>
      <p:ext uri="{BB962C8B-B14F-4D97-AF65-F5344CB8AC3E}">
        <p14:creationId xmlns:p14="http://schemas.microsoft.com/office/powerpoint/2010/main" val="275521542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ABFCCC4-082C-48F9-B33F-086E4FD8B26A}"/>
              </a:ext>
            </a:extLst>
          </p:cNvPr>
          <p:cNvSpPr>
            <a:spLocks noGrp="1"/>
          </p:cNvSpPr>
          <p:nvPr>
            <p:ph type="title"/>
          </p:nvPr>
        </p:nvSpPr>
        <p:spPr>
          <a:xfrm>
            <a:off x="228600" y="274638"/>
            <a:ext cx="8705850" cy="1143000"/>
          </a:xfrm>
        </p:spPr>
        <p:txBody>
          <a:bodyPr/>
          <a:lstStyle/>
          <a:p>
            <a:pPr algn="ctr"/>
            <a:r>
              <a:rPr lang="en-US" dirty="0"/>
              <a:t>Amortization </a:t>
            </a:r>
            <a:r>
              <a:rPr lang="en-US" dirty="0" smtClean="0"/>
              <a:t>Table</a:t>
            </a:r>
            <a:endParaRPr lang="en-US" dirty="0"/>
          </a:p>
        </p:txBody>
      </p:sp>
      <p:sp>
        <p:nvSpPr>
          <p:cNvPr id="5" name="Slide Number Placeholder 4">
            <a:extLst>
              <a:ext uri="{FF2B5EF4-FFF2-40B4-BE49-F238E27FC236}">
                <a16:creationId xmlns="" xmlns:a16="http://schemas.microsoft.com/office/drawing/2014/main" id="{925B9163-D8B9-4333-8578-C2D105043721}"/>
              </a:ext>
            </a:extLst>
          </p:cNvPr>
          <p:cNvSpPr>
            <a:spLocks noGrp="1"/>
          </p:cNvSpPr>
          <p:nvPr>
            <p:ph type="sldNum" sz="quarter" idx="12"/>
          </p:nvPr>
        </p:nvSpPr>
        <p:spPr/>
        <p:txBody>
          <a:bodyPr/>
          <a:lstStyle/>
          <a:p>
            <a:pPr>
              <a:defRPr/>
            </a:pPr>
            <a:fld id="{47580B2A-09B4-47B8-BB0E-E06A368CBFF7}" type="slidenum">
              <a:rPr lang="en-US" smtClean="0"/>
              <a:pPr>
                <a:defRPr/>
              </a:pPr>
              <a:t>17</a:t>
            </a:fld>
            <a:endParaRPr lang="en-US" dirty="0"/>
          </a:p>
        </p:txBody>
      </p:sp>
      <p:pic>
        <p:nvPicPr>
          <p:cNvPr id="6" name="Content Placeholder 5">
            <a:extLst>
              <a:ext uri="{FF2B5EF4-FFF2-40B4-BE49-F238E27FC236}">
                <a16:creationId xmlns="" xmlns:a16="http://schemas.microsoft.com/office/drawing/2014/main" id="{691ED727-E156-45C9-80A1-E6822EA1B143}"/>
              </a:ext>
            </a:extLst>
          </p:cNvPr>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435100" y="2245486"/>
            <a:ext cx="7499350" cy="3205228"/>
          </a:xfrm>
          <a:prstGeom prst="rect">
            <a:avLst/>
          </a:prstGeom>
          <a:noFill/>
          <a:ln>
            <a:noFill/>
          </a:ln>
        </p:spPr>
      </p:pic>
      <p:sp>
        <p:nvSpPr>
          <p:cNvPr id="8" name="Date Placeholder 3"/>
          <p:cNvSpPr txBox="1">
            <a:spLocks/>
          </p:cNvSpPr>
          <p:nvPr/>
        </p:nvSpPr>
        <p:spPr>
          <a:xfrm>
            <a:off x="1295400" y="6305550"/>
            <a:ext cx="6553200" cy="400050"/>
          </a:xfrm>
          <a:prstGeom prst="rect">
            <a:avLst/>
          </a:prstGeom>
        </p:spPr>
        <p:txBody>
          <a:bodyPr/>
          <a:lstStyle>
            <a:defPPr>
              <a:defRPr lang="en-US"/>
            </a:defPPr>
            <a:lvl1pPr algn="l" rtl="0" fontAlgn="base">
              <a:spcBef>
                <a:spcPct val="0"/>
              </a:spcBef>
              <a:spcAft>
                <a:spcPct val="0"/>
              </a:spcAft>
              <a:defRPr kern="1200">
                <a:solidFill>
                  <a:schemeClr val="tx1"/>
                </a:solidFill>
                <a:latin typeface="Gill Sans MT" pitchFamily="34" charset="0"/>
                <a:ea typeface="+mn-ea"/>
                <a:cs typeface="Arial" charset="0"/>
              </a:defRPr>
            </a:lvl1pPr>
            <a:lvl2pPr marL="457200" algn="l" rtl="0" fontAlgn="base">
              <a:spcBef>
                <a:spcPct val="0"/>
              </a:spcBef>
              <a:spcAft>
                <a:spcPct val="0"/>
              </a:spcAft>
              <a:defRPr kern="1200">
                <a:solidFill>
                  <a:schemeClr val="tx1"/>
                </a:solidFill>
                <a:latin typeface="Gill Sans MT" pitchFamily="34" charset="0"/>
                <a:ea typeface="+mn-ea"/>
                <a:cs typeface="Arial" charset="0"/>
              </a:defRPr>
            </a:lvl2pPr>
            <a:lvl3pPr marL="914400" algn="l" rtl="0" fontAlgn="base">
              <a:spcBef>
                <a:spcPct val="0"/>
              </a:spcBef>
              <a:spcAft>
                <a:spcPct val="0"/>
              </a:spcAft>
              <a:defRPr kern="1200">
                <a:solidFill>
                  <a:schemeClr val="tx1"/>
                </a:solidFill>
                <a:latin typeface="Gill Sans MT" pitchFamily="34" charset="0"/>
                <a:ea typeface="+mn-ea"/>
                <a:cs typeface="Arial" charset="0"/>
              </a:defRPr>
            </a:lvl3pPr>
            <a:lvl4pPr marL="1371600" algn="l" rtl="0" fontAlgn="base">
              <a:spcBef>
                <a:spcPct val="0"/>
              </a:spcBef>
              <a:spcAft>
                <a:spcPct val="0"/>
              </a:spcAft>
              <a:defRPr kern="1200">
                <a:solidFill>
                  <a:schemeClr val="tx1"/>
                </a:solidFill>
                <a:latin typeface="Gill Sans MT" pitchFamily="34" charset="0"/>
                <a:ea typeface="+mn-ea"/>
                <a:cs typeface="Arial" charset="0"/>
              </a:defRPr>
            </a:lvl4pPr>
            <a:lvl5pPr marL="1828800" algn="l" rtl="0" fontAlgn="base">
              <a:spcBef>
                <a:spcPct val="0"/>
              </a:spcBef>
              <a:spcAft>
                <a:spcPct val="0"/>
              </a:spcAft>
              <a:defRPr kern="1200">
                <a:solidFill>
                  <a:schemeClr val="tx1"/>
                </a:solidFill>
                <a:latin typeface="Gill Sans MT" pitchFamily="34" charset="0"/>
                <a:ea typeface="+mn-ea"/>
                <a:cs typeface="Arial" charset="0"/>
              </a:defRPr>
            </a:lvl5pPr>
            <a:lvl6pPr marL="2286000" algn="l" defTabSz="914400" rtl="0" eaLnBrk="1" latinLnBrk="0" hangingPunct="1">
              <a:defRPr kern="1200">
                <a:solidFill>
                  <a:schemeClr val="tx1"/>
                </a:solidFill>
                <a:latin typeface="Gill Sans MT" pitchFamily="34" charset="0"/>
                <a:ea typeface="+mn-ea"/>
                <a:cs typeface="Arial" charset="0"/>
              </a:defRPr>
            </a:lvl6pPr>
            <a:lvl7pPr marL="2743200" algn="l" defTabSz="914400" rtl="0" eaLnBrk="1" latinLnBrk="0" hangingPunct="1">
              <a:defRPr kern="1200">
                <a:solidFill>
                  <a:schemeClr val="tx1"/>
                </a:solidFill>
                <a:latin typeface="Gill Sans MT" pitchFamily="34" charset="0"/>
                <a:ea typeface="+mn-ea"/>
                <a:cs typeface="Arial" charset="0"/>
              </a:defRPr>
            </a:lvl7pPr>
            <a:lvl8pPr marL="3200400" algn="l" defTabSz="914400" rtl="0" eaLnBrk="1" latinLnBrk="0" hangingPunct="1">
              <a:defRPr kern="1200">
                <a:solidFill>
                  <a:schemeClr val="tx1"/>
                </a:solidFill>
                <a:latin typeface="Gill Sans MT" pitchFamily="34" charset="0"/>
                <a:ea typeface="+mn-ea"/>
                <a:cs typeface="Arial" charset="0"/>
              </a:defRPr>
            </a:lvl8pPr>
            <a:lvl9pPr marL="3657600" algn="l" defTabSz="914400" rtl="0" eaLnBrk="1" latinLnBrk="0" hangingPunct="1">
              <a:defRPr kern="1200">
                <a:solidFill>
                  <a:schemeClr val="tx1"/>
                </a:solidFill>
                <a:latin typeface="Gill Sans MT" pitchFamily="34" charset="0"/>
                <a:ea typeface="+mn-ea"/>
                <a:cs typeface="Arial" charset="0"/>
              </a:defRPr>
            </a:lvl9pPr>
          </a:lstStyle>
          <a:p>
            <a:pPr lvl="0" algn="ctr" fontAlgn="auto">
              <a:spcBef>
                <a:spcPts val="0"/>
              </a:spcBef>
              <a:spcAft>
                <a:spcPts val="0"/>
              </a:spcAft>
            </a:pPr>
            <a:r>
              <a:rPr lang="en-US" sz="1200" dirty="0" err="1">
                <a:solidFill>
                  <a:srgbClr val="E3DED1">
                    <a:shade val="50000"/>
                    <a:satMod val="200000"/>
                  </a:srgbClr>
                </a:solidFill>
                <a:latin typeface="Calibri" panose="020F0502020204030204"/>
              </a:rPr>
              <a:t>Benninga</a:t>
            </a:r>
            <a:r>
              <a:rPr lang="en-US" sz="1200" dirty="0">
                <a:solidFill>
                  <a:srgbClr val="E3DED1">
                    <a:shade val="50000"/>
                    <a:satMod val="200000"/>
                  </a:srgbClr>
                </a:solidFill>
                <a:latin typeface="Calibri" panose="020F0502020204030204"/>
              </a:rPr>
              <a:t> and Mofkadi, Principles of Finance with Excel 3e Copyright © 2018 Oxford University Press</a:t>
            </a:r>
          </a:p>
        </p:txBody>
      </p:sp>
    </p:spTree>
    <p:extLst>
      <p:ext uri="{BB962C8B-B14F-4D97-AF65-F5344CB8AC3E}">
        <p14:creationId xmlns:p14="http://schemas.microsoft.com/office/powerpoint/2010/main" val="384609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EA7C456-3CAC-459C-A481-E0EF0F7833BB}"/>
              </a:ext>
            </a:extLst>
          </p:cNvPr>
          <p:cNvSpPr>
            <a:spLocks noGrp="1"/>
          </p:cNvSpPr>
          <p:nvPr>
            <p:ph type="title"/>
          </p:nvPr>
        </p:nvSpPr>
        <p:spPr>
          <a:xfrm>
            <a:off x="228600" y="274638"/>
            <a:ext cx="8705850" cy="1143000"/>
          </a:xfrm>
        </p:spPr>
        <p:txBody>
          <a:bodyPr>
            <a:normAutofit fontScale="90000"/>
          </a:bodyPr>
          <a:lstStyle/>
          <a:p>
            <a:pPr algn="ctr"/>
            <a:r>
              <a:rPr lang="en-US" b="1" dirty="0">
                <a:effectLst/>
              </a:rPr>
              <a:t>Balloon loans with negative </a:t>
            </a:r>
            <a:r>
              <a:rPr lang="en-US" b="1" dirty="0" smtClean="0">
                <a:effectLst/>
              </a:rPr>
              <a:t>principal </a:t>
            </a:r>
            <a:r>
              <a:rPr lang="en-US" b="1" dirty="0">
                <a:effectLst/>
              </a:rPr>
              <a:t>repayments</a:t>
            </a:r>
            <a:endParaRPr lang="en-US" dirty="0"/>
          </a:p>
        </p:txBody>
      </p:sp>
      <p:sp>
        <p:nvSpPr>
          <p:cNvPr id="3" name="Content Placeholder 2">
            <a:extLst>
              <a:ext uri="{FF2B5EF4-FFF2-40B4-BE49-F238E27FC236}">
                <a16:creationId xmlns="" xmlns:a16="http://schemas.microsoft.com/office/drawing/2014/main" id="{F62E531F-AAAB-408E-A6D9-0698C7FC26D6}"/>
              </a:ext>
            </a:extLst>
          </p:cNvPr>
          <p:cNvSpPr>
            <a:spLocks noGrp="1"/>
          </p:cNvSpPr>
          <p:nvPr>
            <p:ph idx="1"/>
          </p:nvPr>
        </p:nvSpPr>
        <p:spPr/>
        <p:txBody>
          <a:bodyPr>
            <a:normAutofit fontScale="85000" lnSpcReduction="20000"/>
          </a:bodyPr>
          <a:lstStyle/>
          <a:p>
            <a:r>
              <a:rPr lang="en-US" dirty="0"/>
              <a:t>Suppose in the previous example, the borrower wants to limit her annual repayment in years 1-9 to $</a:t>
            </a:r>
            <a:r>
              <a:rPr lang="en-US" dirty="0" smtClean="0"/>
              <a:t>6,000</a:t>
            </a:r>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pPr marL="82550" indent="0">
              <a:buNone/>
            </a:pPr>
            <a:r>
              <a:rPr lang="en-US" dirty="0"/>
              <a:t> </a:t>
            </a:r>
          </a:p>
        </p:txBody>
      </p:sp>
      <p:sp>
        <p:nvSpPr>
          <p:cNvPr id="5" name="Slide Number Placeholder 4">
            <a:extLst>
              <a:ext uri="{FF2B5EF4-FFF2-40B4-BE49-F238E27FC236}">
                <a16:creationId xmlns="" xmlns:a16="http://schemas.microsoft.com/office/drawing/2014/main" id="{3821B314-74AE-4260-9971-AC6932401D21}"/>
              </a:ext>
            </a:extLst>
          </p:cNvPr>
          <p:cNvSpPr>
            <a:spLocks noGrp="1"/>
          </p:cNvSpPr>
          <p:nvPr>
            <p:ph type="sldNum" sz="quarter" idx="12"/>
          </p:nvPr>
        </p:nvSpPr>
        <p:spPr/>
        <p:txBody>
          <a:bodyPr/>
          <a:lstStyle/>
          <a:p>
            <a:pPr>
              <a:defRPr/>
            </a:pPr>
            <a:fld id="{47580B2A-09B4-47B8-BB0E-E06A368CBFF7}" type="slidenum">
              <a:rPr lang="en-US" smtClean="0"/>
              <a:pPr>
                <a:defRPr/>
              </a:pPr>
              <a:t>18</a:t>
            </a:fld>
            <a:endParaRPr lang="en-US" dirty="0"/>
          </a:p>
        </p:txBody>
      </p:sp>
      <p:pic>
        <p:nvPicPr>
          <p:cNvPr id="6" name="Picture 5">
            <a:extLst>
              <a:ext uri="{FF2B5EF4-FFF2-40B4-BE49-F238E27FC236}">
                <a16:creationId xmlns="" xmlns:a16="http://schemas.microsoft.com/office/drawing/2014/main" id="{AD621230-90CD-4AC5-97CB-9357A2A6BBA3}"/>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05000" y="2667000"/>
            <a:ext cx="6781800" cy="3581400"/>
          </a:xfrm>
          <a:prstGeom prst="rect">
            <a:avLst/>
          </a:prstGeom>
          <a:noFill/>
          <a:ln>
            <a:noFill/>
          </a:ln>
        </p:spPr>
      </p:pic>
      <p:sp>
        <p:nvSpPr>
          <p:cNvPr id="8" name="Date Placeholder 3"/>
          <p:cNvSpPr txBox="1">
            <a:spLocks/>
          </p:cNvSpPr>
          <p:nvPr/>
        </p:nvSpPr>
        <p:spPr>
          <a:xfrm>
            <a:off x="1295400" y="6305550"/>
            <a:ext cx="6553200" cy="400050"/>
          </a:xfrm>
          <a:prstGeom prst="rect">
            <a:avLst/>
          </a:prstGeom>
        </p:spPr>
        <p:txBody>
          <a:bodyPr/>
          <a:lstStyle>
            <a:defPPr>
              <a:defRPr lang="en-US"/>
            </a:defPPr>
            <a:lvl1pPr algn="l" rtl="0" fontAlgn="base">
              <a:spcBef>
                <a:spcPct val="0"/>
              </a:spcBef>
              <a:spcAft>
                <a:spcPct val="0"/>
              </a:spcAft>
              <a:defRPr kern="1200">
                <a:solidFill>
                  <a:schemeClr val="tx1"/>
                </a:solidFill>
                <a:latin typeface="Gill Sans MT" pitchFamily="34" charset="0"/>
                <a:ea typeface="+mn-ea"/>
                <a:cs typeface="Arial" charset="0"/>
              </a:defRPr>
            </a:lvl1pPr>
            <a:lvl2pPr marL="457200" algn="l" rtl="0" fontAlgn="base">
              <a:spcBef>
                <a:spcPct val="0"/>
              </a:spcBef>
              <a:spcAft>
                <a:spcPct val="0"/>
              </a:spcAft>
              <a:defRPr kern="1200">
                <a:solidFill>
                  <a:schemeClr val="tx1"/>
                </a:solidFill>
                <a:latin typeface="Gill Sans MT" pitchFamily="34" charset="0"/>
                <a:ea typeface="+mn-ea"/>
                <a:cs typeface="Arial" charset="0"/>
              </a:defRPr>
            </a:lvl2pPr>
            <a:lvl3pPr marL="914400" algn="l" rtl="0" fontAlgn="base">
              <a:spcBef>
                <a:spcPct val="0"/>
              </a:spcBef>
              <a:spcAft>
                <a:spcPct val="0"/>
              </a:spcAft>
              <a:defRPr kern="1200">
                <a:solidFill>
                  <a:schemeClr val="tx1"/>
                </a:solidFill>
                <a:latin typeface="Gill Sans MT" pitchFamily="34" charset="0"/>
                <a:ea typeface="+mn-ea"/>
                <a:cs typeface="Arial" charset="0"/>
              </a:defRPr>
            </a:lvl3pPr>
            <a:lvl4pPr marL="1371600" algn="l" rtl="0" fontAlgn="base">
              <a:spcBef>
                <a:spcPct val="0"/>
              </a:spcBef>
              <a:spcAft>
                <a:spcPct val="0"/>
              </a:spcAft>
              <a:defRPr kern="1200">
                <a:solidFill>
                  <a:schemeClr val="tx1"/>
                </a:solidFill>
                <a:latin typeface="Gill Sans MT" pitchFamily="34" charset="0"/>
                <a:ea typeface="+mn-ea"/>
                <a:cs typeface="Arial" charset="0"/>
              </a:defRPr>
            </a:lvl4pPr>
            <a:lvl5pPr marL="1828800" algn="l" rtl="0" fontAlgn="base">
              <a:spcBef>
                <a:spcPct val="0"/>
              </a:spcBef>
              <a:spcAft>
                <a:spcPct val="0"/>
              </a:spcAft>
              <a:defRPr kern="1200">
                <a:solidFill>
                  <a:schemeClr val="tx1"/>
                </a:solidFill>
                <a:latin typeface="Gill Sans MT" pitchFamily="34" charset="0"/>
                <a:ea typeface="+mn-ea"/>
                <a:cs typeface="Arial" charset="0"/>
              </a:defRPr>
            </a:lvl5pPr>
            <a:lvl6pPr marL="2286000" algn="l" defTabSz="914400" rtl="0" eaLnBrk="1" latinLnBrk="0" hangingPunct="1">
              <a:defRPr kern="1200">
                <a:solidFill>
                  <a:schemeClr val="tx1"/>
                </a:solidFill>
                <a:latin typeface="Gill Sans MT" pitchFamily="34" charset="0"/>
                <a:ea typeface="+mn-ea"/>
                <a:cs typeface="Arial" charset="0"/>
              </a:defRPr>
            </a:lvl6pPr>
            <a:lvl7pPr marL="2743200" algn="l" defTabSz="914400" rtl="0" eaLnBrk="1" latinLnBrk="0" hangingPunct="1">
              <a:defRPr kern="1200">
                <a:solidFill>
                  <a:schemeClr val="tx1"/>
                </a:solidFill>
                <a:latin typeface="Gill Sans MT" pitchFamily="34" charset="0"/>
                <a:ea typeface="+mn-ea"/>
                <a:cs typeface="Arial" charset="0"/>
              </a:defRPr>
            </a:lvl7pPr>
            <a:lvl8pPr marL="3200400" algn="l" defTabSz="914400" rtl="0" eaLnBrk="1" latinLnBrk="0" hangingPunct="1">
              <a:defRPr kern="1200">
                <a:solidFill>
                  <a:schemeClr val="tx1"/>
                </a:solidFill>
                <a:latin typeface="Gill Sans MT" pitchFamily="34" charset="0"/>
                <a:ea typeface="+mn-ea"/>
                <a:cs typeface="Arial" charset="0"/>
              </a:defRPr>
            </a:lvl8pPr>
            <a:lvl9pPr marL="3657600" algn="l" defTabSz="914400" rtl="0" eaLnBrk="1" latinLnBrk="0" hangingPunct="1">
              <a:defRPr kern="1200">
                <a:solidFill>
                  <a:schemeClr val="tx1"/>
                </a:solidFill>
                <a:latin typeface="Gill Sans MT" pitchFamily="34" charset="0"/>
                <a:ea typeface="+mn-ea"/>
                <a:cs typeface="Arial" charset="0"/>
              </a:defRPr>
            </a:lvl9pPr>
          </a:lstStyle>
          <a:p>
            <a:pPr lvl="0" algn="ctr" fontAlgn="auto">
              <a:spcBef>
                <a:spcPts val="0"/>
              </a:spcBef>
              <a:spcAft>
                <a:spcPts val="0"/>
              </a:spcAft>
            </a:pPr>
            <a:r>
              <a:rPr lang="en-US" sz="1200" dirty="0" err="1">
                <a:solidFill>
                  <a:srgbClr val="E3DED1">
                    <a:shade val="50000"/>
                    <a:satMod val="200000"/>
                  </a:srgbClr>
                </a:solidFill>
                <a:latin typeface="Calibri" panose="020F0502020204030204"/>
              </a:rPr>
              <a:t>Benninga</a:t>
            </a:r>
            <a:r>
              <a:rPr lang="en-US" sz="1200" dirty="0">
                <a:solidFill>
                  <a:srgbClr val="E3DED1">
                    <a:shade val="50000"/>
                    <a:satMod val="200000"/>
                  </a:srgbClr>
                </a:solidFill>
                <a:latin typeface="Calibri" panose="020F0502020204030204"/>
              </a:rPr>
              <a:t> and Mofkadi, Principles of Finance with Excel 3e Copyright © 2018 Oxford University Press</a:t>
            </a:r>
          </a:p>
        </p:txBody>
      </p:sp>
    </p:spTree>
    <p:extLst>
      <p:ext uri="{BB962C8B-B14F-4D97-AF65-F5344CB8AC3E}">
        <p14:creationId xmlns:p14="http://schemas.microsoft.com/office/powerpoint/2010/main" val="30201846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74638"/>
            <a:ext cx="8782050" cy="1143000"/>
          </a:xfrm>
        </p:spPr>
        <p:txBody>
          <a:bodyPr/>
          <a:lstStyle/>
          <a:p>
            <a:pPr algn="ctr">
              <a:defRPr/>
            </a:pPr>
            <a:r>
              <a:rPr lang="en-US" dirty="0"/>
              <a:t>This chapter</a:t>
            </a:r>
          </a:p>
        </p:txBody>
      </p:sp>
      <p:sp>
        <p:nvSpPr>
          <p:cNvPr id="12291" name="Content Placeholder 2"/>
          <p:cNvSpPr>
            <a:spLocks noGrp="1"/>
          </p:cNvSpPr>
          <p:nvPr>
            <p:ph idx="1"/>
          </p:nvPr>
        </p:nvSpPr>
        <p:spPr/>
        <p:txBody>
          <a:bodyPr>
            <a:normAutofit fontScale="92500" lnSpcReduction="10000"/>
          </a:bodyPr>
          <a:lstStyle/>
          <a:p>
            <a:pPr lvl="0"/>
            <a:r>
              <a:rPr lang="en-US" dirty="0"/>
              <a:t>Loans</a:t>
            </a:r>
          </a:p>
          <a:p>
            <a:pPr lvl="0"/>
            <a:r>
              <a:rPr lang="en-US" dirty="0"/>
              <a:t>Amortization tables</a:t>
            </a:r>
          </a:p>
          <a:p>
            <a:pPr lvl="0"/>
            <a:r>
              <a:rPr lang="en-US" dirty="0"/>
              <a:t>Loan types (“interest-only loan”, “equal amortization term loan”, “mortgage loan”, “balloon loan” and “bullet loan”).</a:t>
            </a:r>
          </a:p>
          <a:p>
            <a:pPr lvl="0"/>
            <a:r>
              <a:rPr lang="en-US" dirty="0"/>
              <a:t>Loan contractual value</a:t>
            </a:r>
          </a:p>
          <a:p>
            <a:pPr lvl="0"/>
            <a:r>
              <a:rPr lang="en-US" dirty="0"/>
              <a:t>Loan market value</a:t>
            </a:r>
          </a:p>
          <a:p>
            <a:pPr lvl="0"/>
            <a:r>
              <a:rPr lang="en-US" dirty="0"/>
              <a:t>Refinancing a </a:t>
            </a:r>
            <a:r>
              <a:rPr lang="en-US" dirty="0" smtClean="0"/>
              <a:t>loan</a:t>
            </a:r>
            <a:endParaRPr lang="he-IL" dirty="0">
              <a:latin typeface="Arial" charset="0"/>
              <a:cs typeface="Arial" charset="0"/>
            </a:endParaRPr>
          </a:p>
          <a:p>
            <a:pPr lvl="0"/>
            <a:r>
              <a:rPr lang="en-US" dirty="0">
                <a:latin typeface="Arial" charset="0"/>
                <a:cs typeface="Arial" charset="0"/>
              </a:rPr>
              <a:t>Excel functions:  </a:t>
            </a:r>
            <a:r>
              <a:rPr lang="en-US" b="1" dirty="0"/>
              <a:t>PMT, PV, RATE, IRR, NPV, Goal seek</a:t>
            </a:r>
            <a:endParaRPr lang="en-US" dirty="0">
              <a:latin typeface="Arial" charset="0"/>
              <a:cs typeface="Arial" charset="0"/>
            </a:endParaRPr>
          </a:p>
        </p:txBody>
      </p:sp>
      <p:sp>
        <p:nvSpPr>
          <p:cNvPr id="4" name="Slide Number Placeholder 3"/>
          <p:cNvSpPr>
            <a:spLocks noGrp="1"/>
          </p:cNvSpPr>
          <p:nvPr>
            <p:ph type="sldNum" sz="quarter" idx="12"/>
          </p:nvPr>
        </p:nvSpPr>
        <p:spPr/>
        <p:txBody>
          <a:bodyPr/>
          <a:lstStyle/>
          <a:p>
            <a:pPr>
              <a:defRPr/>
            </a:pPr>
            <a:fld id="{04A8E156-15F7-4C4C-B45D-3A3CC97B9B5D}" type="slidenum">
              <a:rPr lang="en-US" smtClean="0"/>
              <a:pPr>
                <a:defRPr/>
              </a:pPr>
              <a:t>2</a:t>
            </a:fld>
            <a:endParaRPr lang="en-US" dirty="0"/>
          </a:p>
        </p:txBody>
      </p:sp>
      <p:sp>
        <p:nvSpPr>
          <p:cNvPr id="7" name="Date Placeholder 3"/>
          <p:cNvSpPr txBox="1">
            <a:spLocks/>
          </p:cNvSpPr>
          <p:nvPr/>
        </p:nvSpPr>
        <p:spPr>
          <a:xfrm>
            <a:off x="1295400" y="6305550"/>
            <a:ext cx="6553200" cy="400050"/>
          </a:xfrm>
          <a:prstGeom prst="rect">
            <a:avLst/>
          </a:prstGeom>
        </p:spPr>
        <p:txBody>
          <a:bodyPr/>
          <a:lstStyle>
            <a:defPPr>
              <a:defRPr lang="en-US"/>
            </a:defPPr>
            <a:lvl1pPr algn="l" rtl="0" fontAlgn="base">
              <a:spcBef>
                <a:spcPct val="0"/>
              </a:spcBef>
              <a:spcAft>
                <a:spcPct val="0"/>
              </a:spcAft>
              <a:defRPr kern="1200">
                <a:solidFill>
                  <a:schemeClr val="tx1"/>
                </a:solidFill>
                <a:latin typeface="Gill Sans MT" pitchFamily="34" charset="0"/>
                <a:ea typeface="+mn-ea"/>
                <a:cs typeface="Arial" charset="0"/>
              </a:defRPr>
            </a:lvl1pPr>
            <a:lvl2pPr marL="457200" algn="l" rtl="0" fontAlgn="base">
              <a:spcBef>
                <a:spcPct val="0"/>
              </a:spcBef>
              <a:spcAft>
                <a:spcPct val="0"/>
              </a:spcAft>
              <a:defRPr kern="1200">
                <a:solidFill>
                  <a:schemeClr val="tx1"/>
                </a:solidFill>
                <a:latin typeface="Gill Sans MT" pitchFamily="34" charset="0"/>
                <a:ea typeface="+mn-ea"/>
                <a:cs typeface="Arial" charset="0"/>
              </a:defRPr>
            </a:lvl2pPr>
            <a:lvl3pPr marL="914400" algn="l" rtl="0" fontAlgn="base">
              <a:spcBef>
                <a:spcPct val="0"/>
              </a:spcBef>
              <a:spcAft>
                <a:spcPct val="0"/>
              </a:spcAft>
              <a:defRPr kern="1200">
                <a:solidFill>
                  <a:schemeClr val="tx1"/>
                </a:solidFill>
                <a:latin typeface="Gill Sans MT" pitchFamily="34" charset="0"/>
                <a:ea typeface="+mn-ea"/>
                <a:cs typeface="Arial" charset="0"/>
              </a:defRPr>
            </a:lvl3pPr>
            <a:lvl4pPr marL="1371600" algn="l" rtl="0" fontAlgn="base">
              <a:spcBef>
                <a:spcPct val="0"/>
              </a:spcBef>
              <a:spcAft>
                <a:spcPct val="0"/>
              </a:spcAft>
              <a:defRPr kern="1200">
                <a:solidFill>
                  <a:schemeClr val="tx1"/>
                </a:solidFill>
                <a:latin typeface="Gill Sans MT" pitchFamily="34" charset="0"/>
                <a:ea typeface="+mn-ea"/>
                <a:cs typeface="Arial" charset="0"/>
              </a:defRPr>
            </a:lvl4pPr>
            <a:lvl5pPr marL="1828800" algn="l" rtl="0" fontAlgn="base">
              <a:spcBef>
                <a:spcPct val="0"/>
              </a:spcBef>
              <a:spcAft>
                <a:spcPct val="0"/>
              </a:spcAft>
              <a:defRPr kern="1200">
                <a:solidFill>
                  <a:schemeClr val="tx1"/>
                </a:solidFill>
                <a:latin typeface="Gill Sans MT" pitchFamily="34" charset="0"/>
                <a:ea typeface="+mn-ea"/>
                <a:cs typeface="Arial" charset="0"/>
              </a:defRPr>
            </a:lvl5pPr>
            <a:lvl6pPr marL="2286000" algn="l" defTabSz="914400" rtl="0" eaLnBrk="1" latinLnBrk="0" hangingPunct="1">
              <a:defRPr kern="1200">
                <a:solidFill>
                  <a:schemeClr val="tx1"/>
                </a:solidFill>
                <a:latin typeface="Gill Sans MT" pitchFamily="34" charset="0"/>
                <a:ea typeface="+mn-ea"/>
                <a:cs typeface="Arial" charset="0"/>
              </a:defRPr>
            </a:lvl6pPr>
            <a:lvl7pPr marL="2743200" algn="l" defTabSz="914400" rtl="0" eaLnBrk="1" latinLnBrk="0" hangingPunct="1">
              <a:defRPr kern="1200">
                <a:solidFill>
                  <a:schemeClr val="tx1"/>
                </a:solidFill>
                <a:latin typeface="Gill Sans MT" pitchFamily="34" charset="0"/>
                <a:ea typeface="+mn-ea"/>
                <a:cs typeface="Arial" charset="0"/>
              </a:defRPr>
            </a:lvl7pPr>
            <a:lvl8pPr marL="3200400" algn="l" defTabSz="914400" rtl="0" eaLnBrk="1" latinLnBrk="0" hangingPunct="1">
              <a:defRPr kern="1200">
                <a:solidFill>
                  <a:schemeClr val="tx1"/>
                </a:solidFill>
                <a:latin typeface="Gill Sans MT" pitchFamily="34" charset="0"/>
                <a:ea typeface="+mn-ea"/>
                <a:cs typeface="Arial" charset="0"/>
              </a:defRPr>
            </a:lvl8pPr>
            <a:lvl9pPr marL="3657600" algn="l" defTabSz="914400" rtl="0" eaLnBrk="1" latinLnBrk="0" hangingPunct="1">
              <a:defRPr kern="1200">
                <a:solidFill>
                  <a:schemeClr val="tx1"/>
                </a:solidFill>
                <a:latin typeface="Gill Sans MT" pitchFamily="34" charset="0"/>
                <a:ea typeface="+mn-ea"/>
                <a:cs typeface="Arial" charset="0"/>
              </a:defRPr>
            </a:lvl9pPr>
          </a:lstStyle>
          <a:p>
            <a:pPr lvl="0" algn="ctr" fontAlgn="auto">
              <a:spcBef>
                <a:spcPts val="0"/>
              </a:spcBef>
              <a:spcAft>
                <a:spcPts val="0"/>
              </a:spcAft>
            </a:pPr>
            <a:r>
              <a:rPr lang="en-US" sz="1200" dirty="0" err="1">
                <a:solidFill>
                  <a:srgbClr val="E3DED1">
                    <a:shade val="50000"/>
                    <a:satMod val="200000"/>
                  </a:srgbClr>
                </a:solidFill>
                <a:latin typeface="Calibri" panose="020F0502020204030204"/>
              </a:rPr>
              <a:t>Benninga</a:t>
            </a:r>
            <a:r>
              <a:rPr lang="en-US" sz="1200" dirty="0">
                <a:solidFill>
                  <a:srgbClr val="E3DED1">
                    <a:shade val="50000"/>
                    <a:satMod val="200000"/>
                  </a:srgbClr>
                </a:solidFill>
                <a:latin typeface="Calibri" panose="020F0502020204030204"/>
              </a:rPr>
              <a:t> and Mofkadi, Principles of Finance with Excel 3e Copyright © 2018 Oxford University Press</a:t>
            </a:r>
          </a:p>
        </p:txBody>
      </p:sp>
    </p:spTree>
    <p:extLst>
      <p:ext uri="{BB962C8B-B14F-4D97-AF65-F5344CB8AC3E}">
        <p14:creationId xmlns:p14="http://schemas.microsoft.com/office/powerpoint/2010/main" val="4857058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7DC5FC8-9B2B-4088-B19F-D7EE631B03AA}"/>
              </a:ext>
            </a:extLst>
          </p:cNvPr>
          <p:cNvSpPr>
            <a:spLocks noGrp="1"/>
          </p:cNvSpPr>
          <p:nvPr>
            <p:ph type="title"/>
          </p:nvPr>
        </p:nvSpPr>
        <p:spPr>
          <a:xfrm>
            <a:off x="152400" y="274638"/>
            <a:ext cx="8782050" cy="1143000"/>
          </a:xfrm>
        </p:spPr>
        <p:txBody>
          <a:bodyPr/>
          <a:lstStyle/>
          <a:p>
            <a:pPr algn="ctr"/>
            <a:r>
              <a:rPr lang="en-US" dirty="0"/>
              <a:t>The loans discussed</a:t>
            </a:r>
          </a:p>
        </p:txBody>
      </p:sp>
      <p:sp>
        <p:nvSpPr>
          <p:cNvPr id="3" name="Content Placeholder 2">
            <a:extLst>
              <a:ext uri="{FF2B5EF4-FFF2-40B4-BE49-F238E27FC236}">
                <a16:creationId xmlns="" xmlns:a16="http://schemas.microsoft.com/office/drawing/2014/main" id="{F8C305B9-CF43-4D29-8F1C-3C79EF473AE1}"/>
              </a:ext>
            </a:extLst>
          </p:cNvPr>
          <p:cNvSpPr>
            <a:spLocks noGrp="1"/>
          </p:cNvSpPr>
          <p:nvPr>
            <p:ph idx="1"/>
          </p:nvPr>
        </p:nvSpPr>
        <p:spPr/>
        <p:txBody>
          <a:bodyPr>
            <a:normAutofit fontScale="70000" lnSpcReduction="20000"/>
          </a:bodyPr>
          <a:lstStyle/>
          <a:p>
            <a:pPr lvl="0"/>
            <a:r>
              <a:rPr lang="en-US" b="1" dirty="0"/>
              <a:t>Interest-only loan</a:t>
            </a:r>
            <a:r>
              <a:rPr lang="en-US" dirty="0"/>
              <a:t>:  In every period we pay the periodic interest on the loan.  The principal is repaid at the end of the terminal year</a:t>
            </a:r>
            <a:r>
              <a:rPr lang="en-US" b="1" dirty="0"/>
              <a:t>. </a:t>
            </a:r>
            <a:endParaRPr lang="en-US" dirty="0"/>
          </a:p>
          <a:p>
            <a:pPr lvl="0"/>
            <a:r>
              <a:rPr lang="en-US" b="1" dirty="0"/>
              <a:t>Equal amortization term loan</a:t>
            </a:r>
            <a:r>
              <a:rPr lang="en-US" dirty="0"/>
              <a:t>:  In every period the borrower repays an equal amount of the loan principal.  The interest in each period is the paid on the outstanding principal at the beginning of the period.  </a:t>
            </a:r>
          </a:p>
          <a:p>
            <a:pPr lvl="0"/>
            <a:r>
              <a:rPr lang="en-US" b="1" dirty="0"/>
              <a:t>Term loan</a:t>
            </a:r>
            <a:r>
              <a:rPr lang="en-US" dirty="0"/>
              <a:t> (also called a “mortgage loan” or “an equal payment term loan.”): </a:t>
            </a:r>
            <a:r>
              <a:rPr lang="en-US" dirty="0" smtClean="0"/>
              <a:t>Equal </a:t>
            </a:r>
            <a:r>
              <a:rPr lang="en-US" dirty="0"/>
              <a:t>payments are paid in every period.  The breakdown of the payments between interest and repayment of principal varies by period.  </a:t>
            </a:r>
          </a:p>
          <a:p>
            <a:pPr lvl="0"/>
            <a:r>
              <a:rPr lang="en-US" b="1" dirty="0"/>
              <a:t>Balloon loan</a:t>
            </a:r>
            <a:r>
              <a:rPr lang="en-US" dirty="0"/>
              <a:t>: </a:t>
            </a:r>
            <a:r>
              <a:rPr lang="en-US" dirty="0" smtClean="0"/>
              <a:t>The </a:t>
            </a:r>
            <a:r>
              <a:rPr lang="en-US" dirty="0"/>
              <a:t>periodic payments on a balloon loan are relatively small over the years.  The last payment of principal is large.  Interest is computed on the initial loan principal balance of every year.  </a:t>
            </a:r>
          </a:p>
        </p:txBody>
      </p:sp>
      <p:sp>
        <p:nvSpPr>
          <p:cNvPr id="5" name="Slide Number Placeholder 4">
            <a:extLst>
              <a:ext uri="{FF2B5EF4-FFF2-40B4-BE49-F238E27FC236}">
                <a16:creationId xmlns="" xmlns:a16="http://schemas.microsoft.com/office/drawing/2014/main" id="{4664BFF1-9BCD-4D24-A94F-2D329B4186E9}"/>
              </a:ext>
            </a:extLst>
          </p:cNvPr>
          <p:cNvSpPr>
            <a:spLocks noGrp="1"/>
          </p:cNvSpPr>
          <p:nvPr>
            <p:ph type="sldNum" sz="quarter" idx="12"/>
          </p:nvPr>
        </p:nvSpPr>
        <p:spPr/>
        <p:txBody>
          <a:bodyPr/>
          <a:lstStyle/>
          <a:p>
            <a:pPr>
              <a:defRPr/>
            </a:pPr>
            <a:fld id="{47580B2A-09B4-47B8-BB0E-E06A368CBFF7}" type="slidenum">
              <a:rPr lang="en-US" smtClean="0"/>
              <a:pPr>
                <a:defRPr/>
              </a:pPr>
              <a:t>3</a:t>
            </a:fld>
            <a:endParaRPr lang="en-US" dirty="0"/>
          </a:p>
        </p:txBody>
      </p:sp>
      <p:sp>
        <p:nvSpPr>
          <p:cNvPr id="6" name="Date Placeholder 3"/>
          <p:cNvSpPr txBox="1">
            <a:spLocks/>
          </p:cNvSpPr>
          <p:nvPr/>
        </p:nvSpPr>
        <p:spPr>
          <a:xfrm>
            <a:off x="1295400" y="6305550"/>
            <a:ext cx="6553200" cy="400050"/>
          </a:xfrm>
          <a:prstGeom prst="rect">
            <a:avLst/>
          </a:prstGeom>
        </p:spPr>
        <p:txBody>
          <a:bodyPr/>
          <a:lstStyle>
            <a:defPPr>
              <a:defRPr lang="en-US"/>
            </a:defPPr>
            <a:lvl1pPr algn="l" rtl="0" fontAlgn="base">
              <a:spcBef>
                <a:spcPct val="0"/>
              </a:spcBef>
              <a:spcAft>
                <a:spcPct val="0"/>
              </a:spcAft>
              <a:defRPr kern="1200">
                <a:solidFill>
                  <a:schemeClr val="tx1"/>
                </a:solidFill>
                <a:latin typeface="Gill Sans MT" pitchFamily="34" charset="0"/>
                <a:ea typeface="+mn-ea"/>
                <a:cs typeface="Arial" charset="0"/>
              </a:defRPr>
            </a:lvl1pPr>
            <a:lvl2pPr marL="457200" algn="l" rtl="0" fontAlgn="base">
              <a:spcBef>
                <a:spcPct val="0"/>
              </a:spcBef>
              <a:spcAft>
                <a:spcPct val="0"/>
              </a:spcAft>
              <a:defRPr kern="1200">
                <a:solidFill>
                  <a:schemeClr val="tx1"/>
                </a:solidFill>
                <a:latin typeface="Gill Sans MT" pitchFamily="34" charset="0"/>
                <a:ea typeface="+mn-ea"/>
                <a:cs typeface="Arial" charset="0"/>
              </a:defRPr>
            </a:lvl2pPr>
            <a:lvl3pPr marL="914400" algn="l" rtl="0" fontAlgn="base">
              <a:spcBef>
                <a:spcPct val="0"/>
              </a:spcBef>
              <a:spcAft>
                <a:spcPct val="0"/>
              </a:spcAft>
              <a:defRPr kern="1200">
                <a:solidFill>
                  <a:schemeClr val="tx1"/>
                </a:solidFill>
                <a:latin typeface="Gill Sans MT" pitchFamily="34" charset="0"/>
                <a:ea typeface="+mn-ea"/>
                <a:cs typeface="Arial" charset="0"/>
              </a:defRPr>
            </a:lvl3pPr>
            <a:lvl4pPr marL="1371600" algn="l" rtl="0" fontAlgn="base">
              <a:spcBef>
                <a:spcPct val="0"/>
              </a:spcBef>
              <a:spcAft>
                <a:spcPct val="0"/>
              </a:spcAft>
              <a:defRPr kern="1200">
                <a:solidFill>
                  <a:schemeClr val="tx1"/>
                </a:solidFill>
                <a:latin typeface="Gill Sans MT" pitchFamily="34" charset="0"/>
                <a:ea typeface="+mn-ea"/>
                <a:cs typeface="Arial" charset="0"/>
              </a:defRPr>
            </a:lvl4pPr>
            <a:lvl5pPr marL="1828800" algn="l" rtl="0" fontAlgn="base">
              <a:spcBef>
                <a:spcPct val="0"/>
              </a:spcBef>
              <a:spcAft>
                <a:spcPct val="0"/>
              </a:spcAft>
              <a:defRPr kern="1200">
                <a:solidFill>
                  <a:schemeClr val="tx1"/>
                </a:solidFill>
                <a:latin typeface="Gill Sans MT" pitchFamily="34" charset="0"/>
                <a:ea typeface="+mn-ea"/>
                <a:cs typeface="Arial" charset="0"/>
              </a:defRPr>
            </a:lvl5pPr>
            <a:lvl6pPr marL="2286000" algn="l" defTabSz="914400" rtl="0" eaLnBrk="1" latinLnBrk="0" hangingPunct="1">
              <a:defRPr kern="1200">
                <a:solidFill>
                  <a:schemeClr val="tx1"/>
                </a:solidFill>
                <a:latin typeface="Gill Sans MT" pitchFamily="34" charset="0"/>
                <a:ea typeface="+mn-ea"/>
                <a:cs typeface="Arial" charset="0"/>
              </a:defRPr>
            </a:lvl6pPr>
            <a:lvl7pPr marL="2743200" algn="l" defTabSz="914400" rtl="0" eaLnBrk="1" latinLnBrk="0" hangingPunct="1">
              <a:defRPr kern="1200">
                <a:solidFill>
                  <a:schemeClr val="tx1"/>
                </a:solidFill>
                <a:latin typeface="Gill Sans MT" pitchFamily="34" charset="0"/>
                <a:ea typeface="+mn-ea"/>
                <a:cs typeface="Arial" charset="0"/>
              </a:defRPr>
            </a:lvl7pPr>
            <a:lvl8pPr marL="3200400" algn="l" defTabSz="914400" rtl="0" eaLnBrk="1" latinLnBrk="0" hangingPunct="1">
              <a:defRPr kern="1200">
                <a:solidFill>
                  <a:schemeClr val="tx1"/>
                </a:solidFill>
                <a:latin typeface="Gill Sans MT" pitchFamily="34" charset="0"/>
                <a:ea typeface="+mn-ea"/>
                <a:cs typeface="Arial" charset="0"/>
              </a:defRPr>
            </a:lvl8pPr>
            <a:lvl9pPr marL="3657600" algn="l" defTabSz="914400" rtl="0" eaLnBrk="1" latinLnBrk="0" hangingPunct="1">
              <a:defRPr kern="1200">
                <a:solidFill>
                  <a:schemeClr val="tx1"/>
                </a:solidFill>
                <a:latin typeface="Gill Sans MT" pitchFamily="34" charset="0"/>
                <a:ea typeface="+mn-ea"/>
                <a:cs typeface="Arial" charset="0"/>
              </a:defRPr>
            </a:lvl9pPr>
          </a:lstStyle>
          <a:p>
            <a:pPr lvl="0" algn="ctr" fontAlgn="auto">
              <a:spcBef>
                <a:spcPts val="0"/>
              </a:spcBef>
              <a:spcAft>
                <a:spcPts val="0"/>
              </a:spcAft>
            </a:pPr>
            <a:r>
              <a:rPr lang="en-US" sz="1200" dirty="0" err="1">
                <a:solidFill>
                  <a:srgbClr val="E3DED1">
                    <a:shade val="50000"/>
                    <a:satMod val="200000"/>
                  </a:srgbClr>
                </a:solidFill>
                <a:latin typeface="Calibri" panose="020F0502020204030204"/>
              </a:rPr>
              <a:t>Benninga</a:t>
            </a:r>
            <a:r>
              <a:rPr lang="en-US" sz="1200" dirty="0">
                <a:solidFill>
                  <a:srgbClr val="E3DED1">
                    <a:shade val="50000"/>
                    <a:satMod val="200000"/>
                  </a:srgbClr>
                </a:solidFill>
                <a:latin typeface="Calibri" panose="020F0502020204030204"/>
              </a:rPr>
              <a:t> and Mofkadi, Principles of Finance with Excel 3e Copyright © 2018 Oxford University Press</a:t>
            </a:r>
          </a:p>
        </p:txBody>
      </p:sp>
    </p:spTree>
    <p:extLst>
      <p:ext uri="{BB962C8B-B14F-4D97-AF65-F5344CB8AC3E}">
        <p14:creationId xmlns:p14="http://schemas.microsoft.com/office/powerpoint/2010/main" val="22595532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973B298-D3B7-432D-A147-DA33F4B60424}"/>
              </a:ext>
            </a:extLst>
          </p:cNvPr>
          <p:cNvSpPr>
            <a:spLocks noGrp="1"/>
          </p:cNvSpPr>
          <p:nvPr>
            <p:ph type="title"/>
          </p:nvPr>
        </p:nvSpPr>
        <p:spPr>
          <a:xfrm>
            <a:off x="228600" y="274638"/>
            <a:ext cx="8705850" cy="1143000"/>
          </a:xfrm>
        </p:spPr>
        <p:txBody>
          <a:bodyPr/>
          <a:lstStyle/>
          <a:p>
            <a:pPr algn="ctr"/>
            <a:r>
              <a:rPr lang="en-US" dirty="0"/>
              <a:t>Amortization table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 xmlns:a16="http://schemas.microsoft.com/office/drawing/2014/main" id="{E9087820-1EFC-4109-90F3-AA2756F8EC35}"/>
                  </a:ext>
                </a:extLst>
              </p:cNvPr>
              <p:cNvSpPr>
                <a:spLocks noGrp="1"/>
              </p:cNvSpPr>
              <p:nvPr>
                <p:ph idx="1"/>
              </p:nvPr>
            </p:nvSpPr>
            <p:spPr/>
            <p:txBody>
              <a:bodyPr>
                <a:normAutofit fontScale="62500" lnSpcReduction="20000"/>
              </a:bodyPr>
              <a:lstStyle/>
              <a:p>
                <a:r>
                  <a:rPr lang="en-US" dirty="0"/>
                  <a:t>The amortization table determines the breakdown of each payment between interest and the repayment of the loan principal.</a:t>
                </a:r>
              </a:p>
              <a:p>
                <a:r>
                  <a:rPr lang="en-US" dirty="0"/>
                  <a:t>Every amortization table has the following characteristics:</a:t>
                </a:r>
              </a:p>
              <a:p>
                <a:pPr marL="871538" lvl="1" indent="-514350"/>
                <a:r>
                  <a:rPr lang="en-US" dirty="0"/>
                  <a:t>The loan balance at the beginning of the first year is the initial loan amount. </a:t>
                </a:r>
              </a:p>
              <a:p>
                <a:pPr marL="871538" lvl="1" indent="-514350"/>
                <a:r>
                  <a:rPr lang="en-US" dirty="0"/>
                  <a:t>The periodic interest payment is : </a:t>
                </a:r>
              </a:p>
              <a:p>
                <a:pPr marL="357188" lvl="1" indent="0" algn="ctr">
                  <a:buNone/>
                </a:pPr>
                <a:r>
                  <a:rPr lang="en-US" dirty="0"/>
                  <a:t> </a:t>
                </a:r>
                <a14:m>
                  <m:oMath xmlns:m="http://schemas.openxmlformats.org/officeDocument/2006/math">
                    <m:sSub>
                      <m:sSubPr>
                        <m:ctrlPr>
                          <a:rPr lang="en-US" sz="2300" i="1">
                            <a:latin typeface="Cambria Math" panose="02040503050406030204" pitchFamily="18" charset="0"/>
                          </a:rPr>
                        </m:ctrlPr>
                      </m:sSubPr>
                      <m:e>
                        <m:d>
                          <m:dPr>
                            <m:ctrlPr>
                              <a:rPr lang="en-US" sz="2300" i="1">
                                <a:latin typeface="Cambria Math" panose="02040503050406030204" pitchFamily="18" charset="0"/>
                              </a:rPr>
                            </m:ctrlPr>
                          </m:dPr>
                          <m:e>
                            <m:r>
                              <a:rPr lang="en-US" sz="2300" i="1">
                                <a:latin typeface="Cambria Math" panose="02040503050406030204" pitchFamily="18" charset="0"/>
                              </a:rPr>
                              <m:t>𝐼𝑛𝑡𝑒𝑟𝑒𝑠𝑡</m:t>
                            </m:r>
                            <m:r>
                              <a:rPr lang="en-US" sz="2300" i="1">
                                <a:latin typeface="Cambria Math" panose="02040503050406030204" pitchFamily="18" charset="0"/>
                              </a:rPr>
                              <m:t> </m:t>
                            </m:r>
                            <m:r>
                              <a:rPr lang="en-US" sz="2300" i="1">
                                <a:latin typeface="Cambria Math" panose="02040503050406030204" pitchFamily="18" charset="0"/>
                              </a:rPr>
                              <m:t>𝑝𝑎𝑦𝑚𝑒𝑛𝑡</m:t>
                            </m:r>
                          </m:e>
                        </m:d>
                      </m:e>
                      <m:sub>
                        <m:r>
                          <a:rPr lang="en-US" sz="2300" i="1">
                            <a:latin typeface="Cambria Math" panose="02040503050406030204" pitchFamily="18" charset="0"/>
                          </a:rPr>
                          <m:t>𝑡</m:t>
                        </m:r>
                      </m:sub>
                    </m:sSub>
                    <m:r>
                      <a:rPr lang="en-US" sz="2300" i="1">
                        <a:latin typeface="Cambria Math" panose="02040503050406030204" pitchFamily="18" charset="0"/>
                      </a:rPr>
                      <m:t>=</m:t>
                    </m:r>
                    <m:r>
                      <a:rPr lang="en-US" sz="2300" i="1">
                        <a:latin typeface="Cambria Math" panose="02040503050406030204" pitchFamily="18" charset="0"/>
                      </a:rPr>
                      <m:t>𝑟</m:t>
                    </m:r>
                    <m:r>
                      <a:rPr lang="en-US" sz="2300" i="1">
                        <a:latin typeface="Cambria Math" panose="02040503050406030204" pitchFamily="18" charset="0"/>
                      </a:rPr>
                      <m:t>×</m:t>
                    </m:r>
                    <m:sSub>
                      <m:sSubPr>
                        <m:ctrlPr>
                          <a:rPr lang="en-US" sz="2300" i="1">
                            <a:latin typeface="Cambria Math" panose="02040503050406030204" pitchFamily="18" charset="0"/>
                          </a:rPr>
                        </m:ctrlPr>
                      </m:sSubPr>
                      <m:e>
                        <m:d>
                          <m:dPr>
                            <m:ctrlPr>
                              <a:rPr lang="en-US" sz="2300" i="1">
                                <a:latin typeface="Cambria Math" panose="02040503050406030204" pitchFamily="18" charset="0"/>
                              </a:rPr>
                            </m:ctrlPr>
                          </m:dPr>
                          <m:e>
                            <m:r>
                              <a:rPr lang="en-US" sz="2300" i="1">
                                <a:latin typeface="Cambria Math" panose="02040503050406030204" pitchFamily="18" charset="0"/>
                              </a:rPr>
                              <m:t>𝑐𝑢𝑟𝑟𝑒𝑛𝑡</m:t>
                            </m:r>
                            <m:r>
                              <a:rPr lang="en-US" sz="2300" i="1">
                                <a:latin typeface="Cambria Math" panose="02040503050406030204" pitchFamily="18" charset="0"/>
                              </a:rPr>
                              <m:t> </m:t>
                            </m:r>
                            <m:r>
                              <a:rPr lang="en-US" sz="2300" i="1">
                                <a:latin typeface="Cambria Math" panose="02040503050406030204" pitchFamily="18" charset="0"/>
                              </a:rPr>
                              <m:t>𝑦𝑒𝑎</m:t>
                            </m:r>
                            <m:sSup>
                              <m:sSupPr>
                                <m:ctrlPr>
                                  <a:rPr lang="en-US" sz="2300" i="1">
                                    <a:latin typeface="Cambria Math" panose="02040503050406030204" pitchFamily="18" charset="0"/>
                                  </a:rPr>
                                </m:ctrlPr>
                              </m:sSupPr>
                              <m:e>
                                <m:r>
                                  <a:rPr lang="en-US" sz="2300" i="1">
                                    <a:latin typeface="Cambria Math" panose="02040503050406030204" pitchFamily="18" charset="0"/>
                                  </a:rPr>
                                  <m:t>𝑟</m:t>
                                </m:r>
                              </m:e>
                              <m:sup>
                                <m:r>
                                  <a:rPr lang="en-US" sz="2300" i="1">
                                    <a:latin typeface="Cambria Math" panose="02040503050406030204" pitchFamily="18" charset="0"/>
                                  </a:rPr>
                                  <m:t>′</m:t>
                                </m:r>
                              </m:sup>
                            </m:sSup>
                            <m:r>
                              <a:rPr lang="en-US" sz="2300" i="1">
                                <a:latin typeface="Cambria Math" panose="02040503050406030204" pitchFamily="18" charset="0"/>
                              </a:rPr>
                              <m:t>𝑠</m:t>
                            </m:r>
                            <m:r>
                              <a:rPr lang="en-US" sz="2300" i="1">
                                <a:latin typeface="Cambria Math" panose="02040503050406030204" pitchFamily="18" charset="0"/>
                              </a:rPr>
                              <m:t> </m:t>
                            </m:r>
                            <m:r>
                              <a:rPr lang="en-US" sz="2300" i="1">
                                <a:latin typeface="Cambria Math" panose="02040503050406030204" pitchFamily="18" charset="0"/>
                              </a:rPr>
                              <m:t>𝑏𝑒𝑔𝑖𝑛𝑛𝑖𝑛𝑔</m:t>
                            </m:r>
                            <m:r>
                              <a:rPr lang="en-US" sz="2300" i="1">
                                <a:latin typeface="Cambria Math" panose="02040503050406030204" pitchFamily="18" charset="0"/>
                              </a:rPr>
                              <m:t> </m:t>
                            </m:r>
                            <m:r>
                              <a:rPr lang="en-US" sz="2300" i="1">
                                <a:latin typeface="Cambria Math" panose="02040503050406030204" pitchFamily="18" charset="0"/>
                              </a:rPr>
                              <m:t>𝑏𝑎𝑙𝑎𝑛𝑐𝑒</m:t>
                            </m:r>
                            <m:r>
                              <a:rPr lang="en-US" sz="2300" i="1">
                                <a:latin typeface="Cambria Math" panose="02040503050406030204" pitchFamily="18" charset="0"/>
                              </a:rPr>
                              <m:t> </m:t>
                            </m:r>
                            <m:r>
                              <a:rPr lang="en-US" sz="2300" i="1">
                                <a:latin typeface="Cambria Math" panose="02040503050406030204" pitchFamily="18" charset="0"/>
                              </a:rPr>
                              <m:t>𝑜𝑓</m:t>
                            </m:r>
                            <m:r>
                              <a:rPr lang="en-US" sz="2300" i="1">
                                <a:latin typeface="Cambria Math" panose="02040503050406030204" pitchFamily="18" charset="0"/>
                              </a:rPr>
                              <m:t> </m:t>
                            </m:r>
                            <m:r>
                              <a:rPr lang="en-US" sz="2300" i="1">
                                <a:latin typeface="Cambria Math" panose="02040503050406030204" pitchFamily="18" charset="0"/>
                              </a:rPr>
                              <m:t>𝑙𝑜𝑎𝑛</m:t>
                            </m:r>
                          </m:e>
                        </m:d>
                      </m:e>
                      <m:sub>
                        <m:r>
                          <a:rPr lang="en-US" sz="2300" i="1">
                            <a:latin typeface="Cambria Math" panose="02040503050406030204" pitchFamily="18" charset="0"/>
                          </a:rPr>
                          <m:t>𝑡</m:t>
                        </m:r>
                      </m:sub>
                    </m:sSub>
                  </m:oMath>
                </a14:m>
                <a:endParaRPr lang="en-US" dirty="0"/>
              </a:p>
              <a:p>
                <a:pPr marL="871538" lvl="1" indent="-514350"/>
                <a:r>
                  <a:rPr lang="en-US" dirty="0"/>
                  <a:t>The total payment is the sum of the interest payment and the principal payment. </a:t>
                </a:r>
              </a:p>
              <a:p>
                <a:pPr marL="871538" lvl="1" indent="-514350"/>
                <a:r>
                  <a:rPr lang="en-US" dirty="0"/>
                  <a:t>The ending balance of the loan is </a:t>
                </a:r>
              </a:p>
              <a:p>
                <a:pPr marL="357188" lvl="1" indent="0" algn="ctr">
                  <a:buNone/>
                </a:pPr>
                <a:r>
                  <a:rPr lang="en-US" sz="2600" dirty="0"/>
                  <a:t> </a:t>
                </a:r>
                <a14:m>
                  <m:oMath xmlns:m="http://schemas.openxmlformats.org/officeDocument/2006/math">
                    <m:sSub>
                      <m:sSubPr>
                        <m:ctrlPr>
                          <a:rPr lang="en-US" sz="2600" i="1">
                            <a:latin typeface="Cambria Math" panose="02040503050406030204" pitchFamily="18" charset="0"/>
                          </a:rPr>
                        </m:ctrlPr>
                      </m:sSubPr>
                      <m:e>
                        <m:d>
                          <m:dPr>
                            <m:ctrlPr>
                              <a:rPr lang="en-US" sz="2600" i="1">
                                <a:latin typeface="Cambria Math" panose="02040503050406030204" pitchFamily="18" charset="0"/>
                              </a:rPr>
                            </m:ctrlPr>
                          </m:dPr>
                          <m:e>
                            <m:r>
                              <a:rPr lang="en-US" sz="2600" i="1">
                                <a:latin typeface="Cambria Math" panose="02040503050406030204" pitchFamily="18" charset="0"/>
                              </a:rPr>
                              <m:t>𝐸𝑛𝑑𝑖𝑛𝑔</m:t>
                            </m:r>
                            <m:r>
                              <a:rPr lang="en-US" sz="2600" i="1">
                                <a:latin typeface="Cambria Math" panose="02040503050406030204" pitchFamily="18" charset="0"/>
                              </a:rPr>
                              <m:t> </m:t>
                            </m:r>
                            <m:r>
                              <a:rPr lang="en-US" sz="2600" i="1">
                                <a:latin typeface="Cambria Math" panose="02040503050406030204" pitchFamily="18" charset="0"/>
                              </a:rPr>
                              <m:t>𝑏𝑎𝑙𝑎𝑛𝑐𝑒</m:t>
                            </m:r>
                          </m:e>
                        </m:d>
                      </m:e>
                      <m:sub>
                        <m:r>
                          <a:rPr lang="en-US" sz="2600" i="1">
                            <a:latin typeface="Cambria Math" panose="02040503050406030204" pitchFamily="18" charset="0"/>
                          </a:rPr>
                          <m:t>𝑡</m:t>
                        </m:r>
                      </m:sub>
                    </m:sSub>
                    <m:r>
                      <a:rPr lang="en-US" sz="2600" i="1">
                        <a:latin typeface="Cambria Math" panose="02040503050406030204" pitchFamily="18" charset="0"/>
                      </a:rPr>
                      <m:t>=</m:t>
                    </m:r>
                    <m:sSub>
                      <m:sSubPr>
                        <m:ctrlPr>
                          <a:rPr lang="en-US" sz="2600" i="1">
                            <a:latin typeface="Cambria Math" panose="02040503050406030204" pitchFamily="18" charset="0"/>
                          </a:rPr>
                        </m:ctrlPr>
                      </m:sSubPr>
                      <m:e>
                        <m:d>
                          <m:dPr>
                            <m:ctrlPr>
                              <a:rPr lang="en-US" sz="2600" i="1">
                                <a:latin typeface="Cambria Math" panose="02040503050406030204" pitchFamily="18" charset="0"/>
                              </a:rPr>
                            </m:ctrlPr>
                          </m:dPr>
                          <m:e>
                            <m:r>
                              <a:rPr lang="en-US" sz="2600" i="1">
                                <a:latin typeface="Cambria Math" panose="02040503050406030204" pitchFamily="18" charset="0"/>
                              </a:rPr>
                              <m:t>𝐵𝑒𝑔𝑖𝑛𝑛𝑖𝑛𝑔</m:t>
                            </m:r>
                            <m:r>
                              <a:rPr lang="en-US" sz="2600" i="1">
                                <a:latin typeface="Cambria Math" panose="02040503050406030204" pitchFamily="18" charset="0"/>
                              </a:rPr>
                              <m:t> </m:t>
                            </m:r>
                            <m:r>
                              <a:rPr lang="en-US" sz="2600" i="1">
                                <a:latin typeface="Cambria Math" panose="02040503050406030204" pitchFamily="18" charset="0"/>
                              </a:rPr>
                              <m:t>𝑏𝑎𝑙𝑎𝑛𝑐𝑒</m:t>
                            </m:r>
                          </m:e>
                        </m:d>
                      </m:e>
                      <m:sub>
                        <m:r>
                          <a:rPr lang="en-US" sz="2600" i="1">
                            <a:latin typeface="Cambria Math" panose="02040503050406030204" pitchFamily="18" charset="0"/>
                          </a:rPr>
                          <m:t>𝑡</m:t>
                        </m:r>
                      </m:sub>
                    </m:sSub>
                    <m:r>
                      <a:rPr lang="en-US" sz="2600" i="1">
                        <a:latin typeface="Cambria Math" panose="02040503050406030204" pitchFamily="18" charset="0"/>
                      </a:rPr>
                      <m:t>−</m:t>
                    </m:r>
                    <m:sSub>
                      <m:sSubPr>
                        <m:ctrlPr>
                          <a:rPr lang="en-US" sz="2600" i="1">
                            <a:latin typeface="Cambria Math" panose="02040503050406030204" pitchFamily="18" charset="0"/>
                          </a:rPr>
                        </m:ctrlPr>
                      </m:sSubPr>
                      <m:e>
                        <m:d>
                          <m:dPr>
                            <m:ctrlPr>
                              <a:rPr lang="en-US" sz="2600" i="1">
                                <a:latin typeface="Cambria Math" panose="02040503050406030204" pitchFamily="18" charset="0"/>
                              </a:rPr>
                            </m:ctrlPr>
                          </m:dPr>
                          <m:e>
                            <m:r>
                              <a:rPr lang="en-US" sz="2600" i="1">
                                <a:latin typeface="Cambria Math" panose="02040503050406030204" pitchFamily="18" charset="0"/>
                              </a:rPr>
                              <m:t>𝑃𝑟𝑖𝑛𝑐𝑖𝑝𝑎𝑙</m:t>
                            </m:r>
                            <m:r>
                              <a:rPr lang="en-US" sz="2600" i="1">
                                <a:latin typeface="Cambria Math" panose="02040503050406030204" pitchFamily="18" charset="0"/>
                              </a:rPr>
                              <m:t> </m:t>
                            </m:r>
                            <m:r>
                              <a:rPr lang="en-US" sz="2600" i="1">
                                <a:latin typeface="Cambria Math" panose="02040503050406030204" pitchFamily="18" charset="0"/>
                              </a:rPr>
                              <m:t>𝑟𝑒𝑝𝑎𝑦𝑚𝑒𝑛𝑡</m:t>
                            </m:r>
                          </m:e>
                        </m:d>
                      </m:e>
                      <m:sub>
                        <m:r>
                          <a:rPr lang="en-US" sz="2600" i="1">
                            <a:latin typeface="Cambria Math" panose="02040503050406030204" pitchFamily="18" charset="0"/>
                          </a:rPr>
                          <m:t>𝑡</m:t>
                        </m:r>
                      </m:sub>
                    </m:sSub>
                  </m:oMath>
                </a14:m>
                <a:endParaRPr lang="en-US" sz="2600" dirty="0"/>
              </a:p>
              <a:p>
                <a:pPr marL="871538" lvl="1" indent="-514350"/>
                <a14:m>
                  <m:oMath xmlns:m="http://schemas.openxmlformats.org/officeDocument/2006/math">
                    <m:sSub>
                      <m:sSubPr>
                        <m:ctrlPr>
                          <a:rPr lang="en-US" i="1">
                            <a:latin typeface="Cambria Math" panose="02040503050406030204" pitchFamily="18" charset="0"/>
                          </a:rPr>
                        </m:ctrlPr>
                      </m:sSubPr>
                      <m:e>
                        <m:d>
                          <m:dPr>
                            <m:ctrlPr>
                              <a:rPr lang="en-US" i="1">
                                <a:latin typeface="Cambria Math" panose="02040503050406030204" pitchFamily="18" charset="0"/>
                              </a:rPr>
                            </m:ctrlPr>
                          </m:dPr>
                          <m:e>
                            <m:r>
                              <a:rPr lang="en-US" i="1">
                                <a:latin typeface="Cambria Math" panose="02040503050406030204" pitchFamily="18" charset="0"/>
                              </a:rPr>
                              <m:t>𝐵𝑒𝑔𝑖𝑛𝑛𝑖𝑛𝑔</m:t>
                            </m:r>
                            <m:r>
                              <a:rPr lang="en-US" i="1">
                                <a:latin typeface="Cambria Math" panose="02040503050406030204" pitchFamily="18" charset="0"/>
                              </a:rPr>
                              <m:t> </m:t>
                            </m:r>
                            <m:r>
                              <a:rPr lang="en-US" i="1">
                                <a:latin typeface="Cambria Math" panose="02040503050406030204" pitchFamily="18" charset="0"/>
                              </a:rPr>
                              <m:t>𝑏𝑎𝑙𝑎𝑛𝑐𝑒</m:t>
                            </m:r>
                          </m:e>
                        </m:d>
                      </m:e>
                      <m:sub>
                        <m:r>
                          <a:rPr lang="en-US" i="1">
                            <a:latin typeface="Cambria Math" panose="02040503050406030204" pitchFamily="18" charset="0"/>
                          </a:rPr>
                          <m:t>𝑡</m:t>
                        </m:r>
                      </m:sub>
                    </m:sSub>
                    <m:r>
                      <a:rPr lang="en-US" i="1">
                        <a:latin typeface="Cambria Math" panose="02040503050406030204" pitchFamily="18" charset="0"/>
                      </a:rPr>
                      <m:t>=</m:t>
                    </m:r>
                    <m:sSub>
                      <m:sSubPr>
                        <m:ctrlPr>
                          <a:rPr lang="en-US" i="1">
                            <a:latin typeface="Cambria Math" panose="02040503050406030204" pitchFamily="18" charset="0"/>
                          </a:rPr>
                        </m:ctrlPr>
                      </m:sSubPr>
                      <m:e>
                        <m:d>
                          <m:dPr>
                            <m:ctrlPr>
                              <a:rPr lang="en-US" i="1">
                                <a:latin typeface="Cambria Math" panose="02040503050406030204" pitchFamily="18" charset="0"/>
                              </a:rPr>
                            </m:ctrlPr>
                          </m:dPr>
                          <m:e>
                            <m:r>
                              <a:rPr lang="en-US" i="1">
                                <a:latin typeface="Cambria Math" panose="02040503050406030204" pitchFamily="18" charset="0"/>
                              </a:rPr>
                              <m:t>𝐸𝑛𝑑𝑖𝑛𝑔</m:t>
                            </m:r>
                            <m:r>
                              <a:rPr lang="en-US" i="1">
                                <a:latin typeface="Cambria Math" panose="02040503050406030204" pitchFamily="18" charset="0"/>
                              </a:rPr>
                              <m:t> </m:t>
                            </m:r>
                            <m:r>
                              <a:rPr lang="en-US" i="1">
                                <a:latin typeface="Cambria Math" panose="02040503050406030204" pitchFamily="18" charset="0"/>
                              </a:rPr>
                              <m:t>𝑏𝑎𝑙𝑎𝑛𝑐𝑒</m:t>
                            </m:r>
                          </m:e>
                        </m:d>
                      </m:e>
                      <m:sub>
                        <m:r>
                          <a:rPr lang="en-US" i="1">
                            <a:latin typeface="Cambria Math" panose="02040503050406030204" pitchFamily="18" charset="0"/>
                          </a:rPr>
                          <m:t>𝑡</m:t>
                        </m:r>
                        <m:r>
                          <a:rPr lang="en-US" i="1">
                            <a:latin typeface="Cambria Math" panose="02040503050406030204" pitchFamily="18" charset="0"/>
                          </a:rPr>
                          <m:t>−1</m:t>
                        </m:r>
                      </m:sub>
                    </m:sSub>
                  </m:oMath>
                </a14:m>
                <a:endParaRPr lang="en-US" dirty="0"/>
              </a:p>
              <a:p>
                <a:pPr marL="871538" lvl="1" indent="-514350"/>
                <a:r>
                  <a:rPr lang="en-US" dirty="0"/>
                  <a:t>The ending balance of the loan after the last payment should equal to zero. The loan was fully amortized. </a:t>
                </a:r>
              </a:p>
            </p:txBody>
          </p:sp>
        </mc:Choice>
        <mc:Fallback xmlns="">
          <p:sp>
            <p:nvSpPr>
              <p:cNvPr id="3" name="Content Placeholder 2">
                <a:extLst>
                  <a:ext uri="{FF2B5EF4-FFF2-40B4-BE49-F238E27FC236}">
                    <a16:creationId xmlns:a16="http://schemas.microsoft.com/office/drawing/2014/main" id="{E9087820-1EFC-4109-90F3-AA2756F8EC35}"/>
                  </a:ext>
                </a:extLst>
              </p:cNvPr>
              <p:cNvSpPr>
                <a:spLocks noGrp="1" noRot="1" noChangeAspect="1" noMove="1" noResize="1" noEditPoints="1" noAdjustHandles="1" noChangeArrowheads="1" noChangeShapeType="1" noTextEdit="1"/>
              </p:cNvSpPr>
              <p:nvPr>
                <p:ph idx="1"/>
              </p:nvPr>
            </p:nvSpPr>
            <p:spPr>
              <a:blipFill>
                <a:blip r:embed="rId2"/>
                <a:stretch>
                  <a:fillRect t="-1906"/>
                </a:stretch>
              </a:blipFill>
            </p:spPr>
            <p:txBody>
              <a:bodyPr/>
              <a:lstStyle/>
              <a:p>
                <a:r>
                  <a:rPr lang="en-US">
                    <a:noFill/>
                  </a:rPr>
                  <a:t> </a:t>
                </a:r>
              </a:p>
            </p:txBody>
          </p:sp>
        </mc:Fallback>
      </mc:AlternateContent>
      <p:sp>
        <p:nvSpPr>
          <p:cNvPr id="5" name="Slide Number Placeholder 4">
            <a:extLst>
              <a:ext uri="{FF2B5EF4-FFF2-40B4-BE49-F238E27FC236}">
                <a16:creationId xmlns="" xmlns:a16="http://schemas.microsoft.com/office/drawing/2014/main" id="{4793C1C7-EDDC-4950-8DAB-D361E7B9B266}"/>
              </a:ext>
            </a:extLst>
          </p:cNvPr>
          <p:cNvSpPr>
            <a:spLocks noGrp="1"/>
          </p:cNvSpPr>
          <p:nvPr>
            <p:ph type="sldNum" sz="quarter" idx="12"/>
          </p:nvPr>
        </p:nvSpPr>
        <p:spPr/>
        <p:txBody>
          <a:bodyPr/>
          <a:lstStyle/>
          <a:p>
            <a:pPr>
              <a:defRPr/>
            </a:pPr>
            <a:fld id="{47580B2A-09B4-47B8-BB0E-E06A368CBFF7}" type="slidenum">
              <a:rPr lang="en-US" smtClean="0"/>
              <a:pPr>
                <a:defRPr/>
              </a:pPr>
              <a:t>4</a:t>
            </a:fld>
            <a:endParaRPr lang="en-US" dirty="0"/>
          </a:p>
        </p:txBody>
      </p:sp>
      <p:sp>
        <p:nvSpPr>
          <p:cNvPr id="7" name="Date Placeholder 3"/>
          <p:cNvSpPr txBox="1">
            <a:spLocks/>
          </p:cNvSpPr>
          <p:nvPr/>
        </p:nvSpPr>
        <p:spPr>
          <a:xfrm>
            <a:off x="1295400" y="6305550"/>
            <a:ext cx="6553200" cy="400050"/>
          </a:xfrm>
          <a:prstGeom prst="rect">
            <a:avLst/>
          </a:prstGeom>
        </p:spPr>
        <p:txBody>
          <a:bodyPr/>
          <a:lstStyle>
            <a:defPPr>
              <a:defRPr lang="en-US"/>
            </a:defPPr>
            <a:lvl1pPr algn="l" rtl="0" fontAlgn="base">
              <a:spcBef>
                <a:spcPct val="0"/>
              </a:spcBef>
              <a:spcAft>
                <a:spcPct val="0"/>
              </a:spcAft>
              <a:defRPr kern="1200">
                <a:solidFill>
                  <a:schemeClr val="tx1"/>
                </a:solidFill>
                <a:latin typeface="Gill Sans MT" pitchFamily="34" charset="0"/>
                <a:ea typeface="+mn-ea"/>
                <a:cs typeface="Arial" charset="0"/>
              </a:defRPr>
            </a:lvl1pPr>
            <a:lvl2pPr marL="457200" algn="l" rtl="0" fontAlgn="base">
              <a:spcBef>
                <a:spcPct val="0"/>
              </a:spcBef>
              <a:spcAft>
                <a:spcPct val="0"/>
              </a:spcAft>
              <a:defRPr kern="1200">
                <a:solidFill>
                  <a:schemeClr val="tx1"/>
                </a:solidFill>
                <a:latin typeface="Gill Sans MT" pitchFamily="34" charset="0"/>
                <a:ea typeface="+mn-ea"/>
                <a:cs typeface="Arial" charset="0"/>
              </a:defRPr>
            </a:lvl2pPr>
            <a:lvl3pPr marL="914400" algn="l" rtl="0" fontAlgn="base">
              <a:spcBef>
                <a:spcPct val="0"/>
              </a:spcBef>
              <a:spcAft>
                <a:spcPct val="0"/>
              </a:spcAft>
              <a:defRPr kern="1200">
                <a:solidFill>
                  <a:schemeClr val="tx1"/>
                </a:solidFill>
                <a:latin typeface="Gill Sans MT" pitchFamily="34" charset="0"/>
                <a:ea typeface="+mn-ea"/>
                <a:cs typeface="Arial" charset="0"/>
              </a:defRPr>
            </a:lvl3pPr>
            <a:lvl4pPr marL="1371600" algn="l" rtl="0" fontAlgn="base">
              <a:spcBef>
                <a:spcPct val="0"/>
              </a:spcBef>
              <a:spcAft>
                <a:spcPct val="0"/>
              </a:spcAft>
              <a:defRPr kern="1200">
                <a:solidFill>
                  <a:schemeClr val="tx1"/>
                </a:solidFill>
                <a:latin typeface="Gill Sans MT" pitchFamily="34" charset="0"/>
                <a:ea typeface="+mn-ea"/>
                <a:cs typeface="Arial" charset="0"/>
              </a:defRPr>
            </a:lvl4pPr>
            <a:lvl5pPr marL="1828800" algn="l" rtl="0" fontAlgn="base">
              <a:spcBef>
                <a:spcPct val="0"/>
              </a:spcBef>
              <a:spcAft>
                <a:spcPct val="0"/>
              </a:spcAft>
              <a:defRPr kern="1200">
                <a:solidFill>
                  <a:schemeClr val="tx1"/>
                </a:solidFill>
                <a:latin typeface="Gill Sans MT" pitchFamily="34" charset="0"/>
                <a:ea typeface="+mn-ea"/>
                <a:cs typeface="Arial" charset="0"/>
              </a:defRPr>
            </a:lvl5pPr>
            <a:lvl6pPr marL="2286000" algn="l" defTabSz="914400" rtl="0" eaLnBrk="1" latinLnBrk="0" hangingPunct="1">
              <a:defRPr kern="1200">
                <a:solidFill>
                  <a:schemeClr val="tx1"/>
                </a:solidFill>
                <a:latin typeface="Gill Sans MT" pitchFamily="34" charset="0"/>
                <a:ea typeface="+mn-ea"/>
                <a:cs typeface="Arial" charset="0"/>
              </a:defRPr>
            </a:lvl6pPr>
            <a:lvl7pPr marL="2743200" algn="l" defTabSz="914400" rtl="0" eaLnBrk="1" latinLnBrk="0" hangingPunct="1">
              <a:defRPr kern="1200">
                <a:solidFill>
                  <a:schemeClr val="tx1"/>
                </a:solidFill>
                <a:latin typeface="Gill Sans MT" pitchFamily="34" charset="0"/>
                <a:ea typeface="+mn-ea"/>
                <a:cs typeface="Arial" charset="0"/>
              </a:defRPr>
            </a:lvl7pPr>
            <a:lvl8pPr marL="3200400" algn="l" defTabSz="914400" rtl="0" eaLnBrk="1" latinLnBrk="0" hangingPunct="1">
              <a:defRPr kern="1200">
                <a:solidFill>
                  <a:schemeClr val="tx1"/>
                </a:solidFill>
                <a:latin typeface="Gill Sans MT" pitchFamily="34" charset="0"/>
                <a:ea typeface="+mn-ea"/>
                <a:cs typeface="Arial" charset="0"/>
              </a:defRPr>
            </a:lvl8pPr>
            <a:lvl9pPr marL="3657600" algn="l" defTabSz="914400" rtl="0" eaLnBrk="1" latinLnBrk="0" hangingPunct="1">
              <a:defRPr kern="1200">
                <a:solidFill>
                  <a:schemeClr val="tx1"/>
                </a:solidFill>
                <a:latin typeface="Gill Sans MT" pitchFamily="34" charset="0"/>
                <a:ea typeface="+mn-ea"/>
                <a:cs typeface="Arial" charset="0"/>
              </a:defRPr>
            </a:lvl9pPr>
          </a:lstStyle>
          <a:p>
            <a:pPr lvl="0" algn="ctr" fontAlgn="auto">
              <a:spcBef>
                <a:spcPts val="0"/>
              </a:spcBef>
              <a:spcAft>
                <a:spcPts val="0"/>
              </a:spcAft>
            </a:pPr>
            <a:r>
              <a:rPr lang="en-US" sz="1200" dirty="0" err="1">
                <a:solidFill>
                  <a:srgbClr val="E3DED1">
                    <a:shade val="50000"/>
                    <a:satMod val="200000"/>
                  </a:srgbClr>
                </a:solidFill>
                <a:latin typeface="Calibri" panose="020F0502020204030204"/>
              </a:rPr>
              <a:t>Benninga</a:t>
            </a:r>
            <a:r>
              <a:rPr lang="en-US" sz="1200" dirty="0">
                <a:solidFill>
                  <a:srgbClr val="E3DED1">
                    <a:shade val="50000"/>
                    <a:satMod val="200000"/>
                  </a:srgbClr>
                </a:solidFill>
                <a:latin typeface="Calibri" panose="020F0502020204030204"/>
              </a:rPr>
              <a:t> and Mofkadi, Principles of Finance with Excel 3e Copyright © 2018 Oxford University Press</a:t>
            </a:r>
          </a:p>
        </p:txBody>
      </p:sp>
    </p:spTree>
    <p:extLst>
      <p:ext uri="{BB962C8B-B14F-4D97-AF65-F5344CB8AC3E}">
        <p14:creationId xmlns:p14="http://schemas.microsoft.com/office/powerpoint/2010/main" val="19768546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B7434E8-128B-450E-80F3-5485C871C33B}"/>
              </a:ext>
            </a:extLst>
          </p:cNvPr>
          <p:cNvSpPr>
            <a:spLocks noGrp="1"/>
          </p:cNvSpPr>
          <p:nvPr>
            <p:ph type="title"/>
          </p:nvPr>
        </p:nvSpPr>
        <p:spPr>
          <a:xfrm>
            <a:off x="152400" y="274638"/>
            <a:ext cx="8782050" cy="1143000"/>
          </a:xfrm>
        </p:spPr>
        <p:txBody>
          <a:bodyPr/>
          <a:lstStyle/>
          <a:p>
            <a:pPr algn="ctr"/>
            <a:r>
              <a:rPr lang="en-US" dirty="0">
                <a:effectLst>
                  <a:outerShdw blurRad="38100" dist="38100" dir="2700000" algn="tl">
                    <a:srgbClr val="000000">
                      <a:alpha val="43137"/>
                    </a:srgbClr>
                  </a:outerShdw>
                </a:effectLst>
              </a:rPr>
              <a:t>An interest-only loan</a:t>
            </a:r>
          </a:p>
        </p:txBody>
      </p:sp>
      <p:sp>
        <p:nvSpPr>
          <p:cNvPr id="3" name="Content Placeholder 2">
            <a:extLst>
              <a:ext uri="{FF2B5EF4-FFF2-40B4-BE49-F238E27FC236}">
                <a16:creationId xmlns="" xmlns:a16="http://schemas.microsoft.com/office/drawing/2014/main" id="{DB15DCCC-ACFF-411C-BF7C-D42640E61C7F}"/>
              </a:ext>
            </a:extLst>
          </p:cNvPr>
          <p:cNvSpPr>
            <a:spLocks noGrp="1"/>
          </p:cNvSpPr>
          <p:nvPr>
            <p:ph idx="1"/>
          </p:nvPr>
        </p:nvSpPr>
        <p:spPr>
          <a:xfrm>
            <a:off x="1435100" y="1676400"/>
            <a:ext cx="7499350" cy="4800600"/>
          </a:xfrm>
        </p:spPr>
        <p:txBody>
          <a:bodyPr/>
          <a:lstStyle/>
          <a:p>
            <a:r>
              <a:rPr lang="en-US" dirty="0"/>
              <a:t>In an interest-only loan the borrower repays the loan principal only in the last payment.  In each period, the borrower pays only the interest on the outstanding principal at the beginning of the period.</a:t>
            </a:r>
          </a:p>
          <a:p>
            <a:endParaRPr lang="en-US" dirty="0"/>
          </a:p>
        </p:txBody>
      </p:sp>
      <p:sp>
        <p:nvSpPr>
          <p:cNvPr id="5" name="Slide Number Placeholder 4">
            <a:extLst>
              <a:ext uri="{FF2B5EF4-FFF2-40B4-BE49-F238E27FC236}">
                <a16:creationId xmlns="" xmlns:a16="http://schemas.microsoft.com/office/drawing/2014/main" id="{9639EF66-9681-4C97-9351-2FC990A9A707}"/>
              </a:ext>
            </a:extLst>
          </p:cNvPr>
          <p:cNvSpPr>
            <a:spLocks noGrp="1"/>
          </p:cNvSpPr>
          <p:nvPr>
            <p:ph type="sldNum" sz="quarter" idx="12"/>
          </p:nvPr>
        </p:nvSpPr>
        <p:spPr/>
        <p:txBody>
          <a:bodyPr/>
          <a:lstStyle/>
          <a:p>
            <a:pPr>
              <a:defRPr/>
            </a:pPr>
            <a:fld id="{47580B2A-09B4-47B8-BB0E-E06A368CBFF7}" type="slidenum">
              <a:rPr lang="en-US" smtClean="0"/>
              <a:pPr>
                <a:defRPr/>
              </a:pPr>
              <a:t>5</a:t>
            </a:fld>
            <a:endParaRPr lang="en-US" dirty="0"/>
          </a:p>
        </p:txBody>
      </p:sp>
      <p:sp>
        <p:nvSpPr>
          <p:cNvPr id="7" name="Date Placeholder 3"/>
          <p:cNvSpPr txBox="1">
            <a:spLocks/>
          </p:cNvSpPr>
          <p:nvPr/>
        </p:nvSpPr>
        <p:spPr>
          <a:xfrm>
            <a:off x="1295400" y="6305550"/>
            <a:ext cx="6553200" cy="400050"/>
          </a:xfrm>
          <a:prstGeom prst="rect">
            <a:avLst/>
          </a:prstGeom>
        </p:spPr>
        <p:txBody>
          <a:bodyPr/>
          <a:lstStyle>
            <a:defPPr>
              <a:defRPr lang="en-US"/>
            </a:defPPr>
            <a:lvl1pPr algn="l" rtl="0" fontAlgn="base">
              <a:spcBef>
                <a:spcPct val="0"/>
              </a:spcBef>
              <a:spcAft>
                <a:spcPct val="0"/>
              </a:spcAft>
              <a:defRPr kern="1200">
                <a:solidFill>
                  <a:schemeClr val="tx1"/>
                </a:solidFill>
                <a:latin typeface="Gill Sans MT" pitchFamily="34" charset="0"/>
                <a:ea typeface="+mn-ea"/>
                <a:cs typeface="Arial" charset="0"/>
              </a:defRPr>
            </a:lvl1pPr>
            <a:lvl2pPr marL="457200" algn="l" rtl="0" fontAlgn="base">
              <a:spcBef>
                <a:spcPct val="0"/>
              </a:spcBef>
              <a:spcAft>
                <a:spcPct val="0"/>
              </a:spcAft>
              <a:defRPr kern="1200">
                <a:solidFill>
                  <a:schemeClr val="tx1"/>
                </a:solidFill>
                <a:latin typeface="Gill Sans MT" pitchFamily="34" charset="0"/>
                <a:ea typeface="+mn-ea"/>
                <a:cs typeface="Arial" charset="0"/>
              </a:defRPr>
            </a:lvl2pPr>
            <a:lvl3pPr marL="914400" algn="l" rtl="0" fontAlgn="base">
              <a:spcBef>
                <a:spcPct val="0"/>
              </a:spcBef>
              <a:spcAft>
                <a:spcPct val="0"/>
              </a:spcAft>
              <a:defRPr kern="1200">
                <a:solidFill>
                  <a:schemeClr val="tx1"/>
                </a:solidFill>
                <a:latin typeface="Gill Sans MT" pitchFamily="34" charset="0"/>
                <a:ea typeface="+mn-ea"/>
                <a:cs typeface="Arial" charset="0"/>
              </a:defRPr>
            </a:lvl3pPr>
            <a:lvl4pPr marL="1371600" algn="l" rtl="0" fontAlgn="base">
              <a:spcBef>
                <a:spcPct val="0"/>
              </a:spcBef>
              <a:spcAft>
                <a:spcPct val="0"/>
              </a:spcAft>
              <a:defRPr kern="1200">
                <a:solidFill>
                  <a:schemeClr val="tx1"/>
                </a:solidFill>
                <a:latin typeface="Gill Sans MT" pitchFamily="34" charset="0"/>
                <a:ea typeface="+mn-ea"/>
                <a:cs typeface="Arial" charset="0"/>
              </a:defRPr>
            </a:lvl4pPr>
            <a:lvl5pPr marL="1828800" algn="l" rtl="0" fontAlgn="base">
              <a:spcBef>
                <a:spcPct val="0"/>
              </a:spcBef>
              <a:spcAft>
                <a:spcPct val="0"/>
              </a:spcAft>
              <a:defRPr kern="1200">
                <a:solidFill>
                  <a:schemeClr val="tx1"/>
                </a:solidFill>
                <a:latin typeface="Gill Sans MT" pitchFamily="34" charset="0"/>
                <a:ea typeface="+mn-ea"/>
                <a:cs typeface="Arial" charset="0"/>
              </a:defRPr>
            </a:lvl5pPr>
            <a:lvl6pPr marL="2286000" algn="l" defTabSz="914400" rtl="0" eaLnBrk="1" latinLnBrk="0" hangingPunct="1">
              <a:defRPr kern="1200">
                <a:solidFill>
                  <a:schemeClr val="tx1"/>
                </a:solidFill>
                <a:latin typeface="Gill Sans MT" pitchFamily="34" charset="0"/>
                <a:ea typeface="+mn-ea"/>
                <a:cs typeface="Arial" charset="0"/>
              </a:defRPr>
            </a:lvl6pPr>
            <a:lvl7pPr marL="2743200" algn="l" defTabSz="914400" rtl="0" eaLnBrk="1" latinLnBrk="0" hangingPunct="1">
              <a:defRPr kern="1200">
                <a:solidFill>
                  <a:schemeClr val="tx1"/>
                </a:solidFill>
                <a:latin typeface="Gill Sans MT" pitchFamily="34" charset="0"/>
                <a:ea typeface="+mn-ea"/>
                <a:cs typeface="Arial" charset="0"/>
              </a:defRPr>
            </a:lvl7pPr>
            <a:lvl8pPr marL="3200400" algn="l" defTabSz="914400" rtl="0" eaLnBrk="1" latinLnBrk="0" hangingPunct="1">
              <a:defRPr kern="1200">
                <a:solidFill>
                  <a:schemeClr val="tx1"/>
                </a:solidFill>
                <a:latin typeface="Gill Sans MT" pitchFamily="34" charset="0"/>
                <a:ea typeface="+mn-ea"/>
                <a:cs typeface="Arial" charset="0"/>
              </a:defRPr>
            </a:lvl8pPr>
            <a:lvl9pPr marL="3657600" algn="l" defTabSz="914400" rtl="0" eaLnBrk="1" latinLnBrk="0" hangingPunct="1">
              <a:defRPr kern="1200">
                <a:solidFill>
                  <a:schemeClr val="tx1"/>
                </a:solidFill>
                <a:latin typeface="Gill Sans MT" pitchFamily="34" charset="0"/>
                <a:ea typeface="+mn-ea"/>
                <a:cs typeface="Arial" charset="0"/>
              </a:defRPr>
            </a:lvl9pPr>
          </a:lstStyle>
          <a:p>
            <a:pPr lvl="0" algn="ctr" fontAlgn="auto">
              <a:spcBef>
                <a:spcPts val="0"/>
              </a:spcBef>
              <a:spcAft>
                <a:spcPts val="0"/>
              </a:spcAft>
            </a:pPr>
            <a:r>
              <a:rPr lang="en-US" sz="1200" dirty="0" err="1">
                <a:solidFill>
                  <a:srgbClr val="E3DED1">
                    <a:shade val="50000"/>
                    <a:satMod val="200000"/>
                  </a:srgbClr>
                </a:solidFill>
                <a:latin typeface="Calibri" panose="020F0502020204030204"/>
              </a:rPr>
              <a:t>Benninga</a:t>
            </a:r>
            <a:r>
              <a:rPr lang="en-US" sz="1200" dirty="0">
                <a:solidFill>
                  <a:srgbClr val="E3DED1">
                    <a:shade val="50000"/>
                    <a:satMod val="200000"/>
                  </a:srgbClr>
                </a:solidFill>
                <a:latin typeface="Calibri" panose="020F0502020204030204"/>
              </a:rPr>
              <a:t> and Mofkadi, Principles of Finance with Excel 3e Copyright © 2018 Oxford University Press</a:t>
            </a:r>
          </a:p>
        </p:txBody>
      </p:sp>
    </p:spTree>
    <p:extLst>
      <p:ext uri="{BB962C8B-B14F-4D97-AF65-F5344CB8AC3E}">
        <p14:creationId xmlns:p14="http://schemas.microsoft.com/office/powerpoint/2010/main" val="19663333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74345E1-F79B-459E-8596-04A972B66DA4}"/>
              </a:ext>
            </a:extLst>
          </p:cNvPr>
          <p:cNvSpPr>
            <a:spLocks noGrp="1"/>
          </p:cNvSpPr>
          <p:nvPr>
            <p:ph type="title"/>
          </p:nvPr>
        </p:nvSpPr>
        <p:spPr>
          <a:xfrm>
            <a:off x="152400" y="274638"/>
            <a:ext cx="8782050" cy="1143000"/>
          </a:xfrm>
        </p:spPr>
        <p:txBody>
          <a:bodyPr/>
          <a:lstStyle/>
          <a:p>
            <a:pPr algn="ctr"/>
            <a:r>
              <a:rPr lang="en-US" dirty="0"/>
              <a:t>Amortization table</a:t>
            </a:r>
          </a:p>
        </p:txBody>
      </p:sp>
      <p:sp>
        <p:nvSpPr>
          <p:cNvPr id="5" name="Slide Number Placeholder 4">
            <a:extLst>
              <a:ext uri="{FF2B5EF4-FFF2-40B4-BE49-F238E27FC236}">
                <a16:creationId xmlns="" xmlns:a16="http://schemas.microsoft.com/office/drawing/2014/main" id="{12ADBA71-7F40-404E-8B01-0A42BB48EAC5}"/>
              </a:ext>
            </a:extLst>
          </p:cNvPr>
          <p:cNvSpPr>
            <a:spLocks noGrp="1"/>
          </p:cNvSpPr>
          <p:nvPr>
            <p:ph type="sldNum" sz="quarter" idx="12"/>
          </p:nvPr>
        </p:nvSpPr>
        <p:spPr/>
        <p:txBody>
          <a:bodyPr/>
          <a:lstStyle/>
          <a:p>
            <a:pPr>
              <a:defRPr/>
            </a:pPr>
            <a:fld id="{47580B2A-09B4-47B8-BB0E-E06A368CBFF7}" type="slidenum">
              <a:rPr lang="en-US" smtClean="0"/>
              <a:pPr>
                <a:defRPr/>
              </a:pPr>
              <a:t>6</a:t>
            </a:fld>
            <a:endParaRPr lang="en-US" dirty="0"/>
          </a:p>
        </p:txBody>
      </p:sp>
      <p:pic>
        <p:nvPicPr>
          <p:cNvPr id="6" name="Picture 5">
            <a:extLst>
              <a:ext uri="{FF2B5EF4-FFF2-40B4-BE49-F238E27FC236}">
                <a16:creationId xmlns="" xmlns:a16="http://schemas.microsoft.com/office/drawing/2014/main" id="{EC59E96D-2F4F-4FD4-8AFC-893B42B49D01}"/>
              </a:ext>
            </a:extLst>
          </p:cNvPr>
          <p:cNvPicPr>
            <a:picLocks noChangeAspect="1"/>
          </p:cNvPicPr>
          <p:nvPr/>
        </p:nvPicPr>
        <p:blipFill>
          <a:blip r:embed="rId2"/>
          <a:stretch>
            <a:fillRect/>
          </a:stretch>
        </p:blipFill>
        <p:spPr>
          <a:xfrm>
            <a:off x="1439582" y="1654988"/>
            <a:ext cx="7499350" cy="4413212"/>
          </a:xfrm>
          <a:prstGeom prst="rect">
            <a:avLst/>
          </a:prstGeom>
        </p:spPr>
      </p:pic>
      <p:sp>
        <p:nvSpPr>
          <p:cNvPr id="8" name="Date Placeholder 3"/>
          <p:cNvSpPr txBox="1">
            <a:spLocks/>
          </p:cNvSpPr>
          <p:nvPr/>
        </p:nvSpPr>
        <p:spPr>
          <a:xfrm>
            <a:off x="1295400" y="6305550"/>
            <a:ext cx="6553200" cy="400050"/>
          </a:xfrm>
          <a:prstGeom prst="rect">
            <a:avLst/>
          </a:prstGeom>
        </p:spPr>
        <p:txBody>
          <a:bodyPr/>
          <a:lstStyle>
            <a:defPPr>
              <a:defRPr lang="en-US"/>
            </a:defPPr>
            <a:lvl1pPr algn="l" rtl="0" fontAlgn="base">
              <a:spcBef>
                <a:spcPct val="0"/>
              </a:spcBef>
              <a:spcAft>
                <a:spcPct val="0"/>
              </a:spcAft>
              <a:defRPr kern="1200">
                <a:solidFill>
                  <a:schemeClr val="tx1"/>
                </a:solidFill>
                <a:latin typeface="Gill Sans MT" pitchFamily="34" charset="0"/>
                <a:ea typeface="+mn-ea"/>
                <a:cs typeface="Arial" charset="0"/>
              </a:defRPr>
            </a:lvl1pPr>
            <a:lvl2pPr marL="457200" algn="l" rtl="0" fontAlgn="base">
              <a:spcBef>
                <a:spcPct val="0"/>
              </a:spcBef>
              <a:spcAft>
                <a:spcPct val="0"/>
              </a:spcAft>
              <a:defRPr kern="1200">
                <a:solidFill>
                  <a:schemeClr val="tx1"/>
                </a:solidFill>
                <a:latin typeface="Gill Sans MT" pitchFamily="34" charset="0"/>
                <a:ea typeface="+mn-ea"/>
                <a:cs typeface="Arial" charset="0"/>
              </a:defRPr>
            </a:lvl2pPr>
            <a:lvl3pPr marL="914400" algn="l" rtl="0" fontAlgn="base">
              <a:spcBef>
                <a:spcPct val="0"/>
              </a:spcBef>
              <a:spcAft>
                <a:spcPct val="0"/>
              </a:spcAft>
              <a:defRPr kern="1200">
                <a:solidFill>
                  <a:schemeClr val="tx1"/>
                </a:solidFill>
                <a:latin typeface="Gill Sans MT" pitchFamily="34" charset="0"/>
                <a:ea typeface="+mn-ea"/>
                <a:cs typeface="Arial" charset="0"/>
              </a:defRPr>
            </a:lvl3pPr>
            <a:lvl4pPr marL="1371600" algn="l" rtl="0" fontAlgn="base">
              <a:spcBef>
                <a:spcPct val="0"/>
              </a:spcBef>
              <a:spcAft>
                <a:spcPct val="0"/>
              </a:spcAft>
              <a:defRPr kern="1200">
                <a:solidFill>
                  <a:schemeClr val="tx1"/>
                </a:solidFill>
                <a:latin typeface="Gill Sans MT" pitchFamily="34" charset="0"/>
                <a:ea typeface="+mn-ea"/>
                <a:cs typeface="Arial" charset="0"/>
              </a:defRPr>
            </a:lvl4pPr>
            <a:lvl5pPr marL="1828800" algn="l" rtl="0" fontAlgn="base">
              <a:spcBef>
                <a:spcPct val="0"/>
              </a:spcBef>
              <a:spcAft>
                <a:spcPct val="0"/>
              </a:spcAft>
              <a:defRPr kern="1200">
                <a:solidFill>
                  <a:schemeClr val="tx1"/>
                </a:solidFill>
                <a:latin typeface="Gill Sans MT" pitchFamily="34" charset="0"/>
                <a:ea typeface="+mn-ea"/>
                <a:cs typeface="Arial" charset="0"/>
              </a:defRPr>
            </a:lvl5pPr>
            <a:lvl6pPr marL="2286000" algn="l" defTabSz="914400" rtl="0" eaLnBrk="1" latinLnBrk="0" hangingPunct="1">
              <a:defRPr kern="1200">
                <a:solidFill>
                  <a:schemeClr val="tx1"/>
                </a:solidFill>
                <a:latin typeface="Gill Sans MT" pitchFamily="34" charset="0"/>
                <a:ea typeface="+mn-ea"/>
                <a:cs typeface="Arial" charset="0"/>
              </a:defRPr>
            </a:lvl6pPr>
            <a:lvl7pPr marL="2743200" algn="l" defTabSz="914400" rtl="0" eaLnBrk="1" latinLnBrk="0" hangingPunct="1">
              <a:defRPr kern="1200">
                <a:solidFill>
                  <a:schemeClr val="tx1"/>
                </a:solidFill>
                <a:latin typeface="Gill Sans MT" pitchFamily="34" charset="0"/>
                <a:ea typeface="+mn-ea"/>
                <a:cs typeface="Arial" charset="0"/>
              </a:defRPr>
            </a:lvl7pPr>
            <a:lvl8pPr marL="3200400" algn="l" defTabSz="914400" rtl="0" eaLnBrk="1" latinLnBrk="0" hangingPunct="1">
              <a:defRPr kern="1200">
                <a:solidFill>
                  <a:schemeClr val="tx1"/>
                </a:solidFill>
                <a:latin typeface="Gill Sans MT" pitchFamily="34" charset="0"/>
                <a:ea typeface="+mn-ea"/>
                <a:cs typeface="Arial" charset="0"/>
              </a:defRPr>
            </a:lvl8pPr>
            <a:lvl9pPr marL="3657600" algn="l" defTabSz="914400" rtl="0" eaLnBrk="1" latinLnBrk="0" hangingPunct="1">
              <a:defRPr kern="1200">
                <a:solidFill>
                  <a:schemeClr val="tx1"/>
                </a:solidFill>
                <a:latin typeface="Gill Sans MT" pitchFamily="34" charset="0"/>
                <a:ea typeface="+mn-ea"/>
                <a:cs typeface="Arial" charset="0"/>
              </a:defRPr>
            </a:lvl9pPr>
          </a:lstStyle>
          <a:p>
            <a:pPr lvl="0" algn="ctr" fontAlgn="auto">
              <a:spcBef>
                <a:spcPts val="0"/>
              </a:spcBef>
              <a:spcAft>
                <a:spcPts val="0"/>
              </a:spcAft>
            </a:pPr>
            <a:r>
              <a:rPr lang="en-US" sz="1200" dirty="0" err="1">
                <a:solidFill>
                  <a:srgbClr val="E3DED1">
                    <a:shade val="50000"/>
                    <a:satMod val="200000"/>
                  </a:srgbClr>
                </a:solidFill>
                <a:latin typeface="Calibri" panose="020F0502020204030204"/>
              </a:rPr>
              <a:t>Benninga</a:t>
            </a:r>
            <a:r>
              <a:rPr lang="en-US" sz="1200" dirty="0">
                <a:solidFill>
                  <a:srgbClr val="E3DED1">
                    <a:shade val="50000"/>
                    <a:satMod val="200000"/>
                  </a:srgbClr>
                </a:solidFill>
                <a:latin typeface="Calibri" panose="020F0502020204030204"/>
              </a:rPr>
              <a:t> and Mofkadi, Principles of Finance with Excel 3e Copyright © 2018 Oxford University Press</a:t>
            </a:r>
          </a:p>
        </p:txBody>
      </p:sp>
    </p:spTree>
    <p:extLst>
      <p:ext uri="{BB962C8B-B14F-4D97-AF65-F5344CB8AC3E}">
        <p14:creationId xmlns:p14="http://schemas.microsoft.com/office/powerpoint/2010/main" val="20493935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6C2DBD8-A241-4F45-BE0D-5E3A2DB7FB38}"/>
              </a:ext>
            </a:extLst>
          </p:cNvPr>
          <p:cNvSpPr>
            <a:spLocks noGrp="1"/>
          </p:cNvSpPr>
          <p:nvPr>
            <p:ph type="title"/>
          </p:nvPr>
        </p:nvSpPr>
        <p:spPr>
          <a:xfrm>
            <a:off x="228600" y="274638"/>
            <a:ext cx="8705850" cy="1143000"/>
          </a:xfrm>
        </p:spPr>
        <p:txBody>
          <a:bodyPr>
            <a:normAutofit/>
          </a:bodyPr>
          <a:lstStyle/>
          <a:p>
            <a:pPr algn="ctr"/>
            <a:r>
              <a:rPr lang="en-US" dirty="0">
                <a:effectLst>
                  <a:outerShdw blurRad="38100" dist="38100" dir="2700000" algn="tl">
                    <a:srgbClr val="000000">
                      <a:alpha val="43137"/>
                    </a:srgbClr>
                  </a:outerShdw>
                </a:effectLst>
              </a:rPr>
              <a:t>An interest-only loan (discussion)</a:t>
            </a:r>
          </a:p>
        </p:txBody>
      </p:sp>
      <p:sp>
        <p:nvSpPr>
          <p:cNvPr id="3" name="Content Placeholder 2">
            <a:extLst>
              <a:ext uri="{FF2B5EF4-FFF2-40B4-BE49-F238E27FC236}">
                <a16:creationId xmlns="" xmlns:a16="http://schemas.microsoft.com/office/drawing/2014/main" id="{A77937AA-F691-49D6-9453-877F38ED2B8C}"/>
              </a:ext>
            </a:extLst>
          </p:cNvPr>
          <p:cNvSpPr>
            <a:spLocks noGrp="1"/>
          </p:cNvSpPr>
          <p:nvPr>
            <p:ph idx="1"/>
          </p:nvPr>
        </p:nvSpPr>
        <p:spPr>
          <a:xfrm>
            <a:off x="1435100" y="1600200"/>
            <a:ext cx="7499350" cy="4800600"/>
          </a:xfrm>
        </p:spPr>
        <p:txBody>
          <a:bodyPr>
            <a:normAutofit fontScale="92500" lnSpcReduction="20000"/>
          </a:bodyPr>
          <a:lstStyle/>
          <a:p>
            <a:r>
              <a:rPr lang="en-US" b="1" dirty="0"/>
              <a:t>What is the remaining balance of a loan after n payments?</a:t>
            </a:r>
          </a:p>
          <a:p>
            <a:pPr lvl="1"/>
            <a:r>
              <a:rPr lang="en-US" dirty="0"/>
              <a:t>After every payment the remaining balance of the loan is $100,000. </a:t>
            </a:r>
          </a:p>
          <a:p>
            <a:pPr lvl="1"/>
            <a:r>
              <a:rPr lang="en-US" dirty="0"/>
              <a:t>This is because we do not repay any principal until the last payment.  </a:t>
            </a:r>
          </a:p>
          <a:p>
            <a:r>
              <a:rPr lang="en-US" b="1" dirty="0"/>
              <a:t>What is the n</a:t>
            </a:r>
            <a:r>
              <a:rPr lang="en-US" b="1" baseline="30000" dirty="0"/>
              <a:t>th</a:t>
            </a:r>
            <a:r>
              <a:rPr lang="en-US" b="1" dirty="0"/>
              <a:t> payment of the loan?</a:t>
            </a:r>
          </a:p>
          <a:p>
            <a:pPr lvl="1"/>
            <a:r>
              <a:rPr lang="en-US" dirty="0"/>
              <a:t>In every period 1-9 the borrower pays only the interest:  8% of $100,000 = $8,000.  The last payment is constructed of $8,000 of interest and the $100,000 loan </a:t>
            </a:r>
            <a:r>
              <a:rPr lang="en-US" dirty="0" smtClean="0"/>
              <a:t>principal </a:t>
            </a:r>
            <a:r>
              <a:rPr lang="en-US" dirty="0"/>
              <a:t>for a total of $108,000. </a:t>
            </a:r>
          </a:p>
          <a:p>
            <a:pPr marL="82550" indent="0">
              <a:buNone/>
            </a:pPr>
            <a:endParaRPr lang="en-US" dirty="0"/>
          </a:p>
          <a:p>
            <a:endParaRPr lang="en-US" dirty="0"/>
          </a:p>
        </p:txBody>
      </p:sp>
      <p:sp>
        <p:nvSpPr>
          <p:cNvPr id="5" name="Slide Number Placeholder 4">
            <a:extLst>
              <a:ext uri="{FF2B5EF4-FFF2-40B4-BE49-F238E27FC236}">
                <a16:creationId xmlns="" xmlns:a16="http://schemas.microsoft.com/office/drawing/2014/main" id="{4538C60B-7875-4DDB-9F1D-C034A438DBD8}"/>
              </a:ext>
            </a:extLst>
          </p:cNvPr>
          <p:cNvSpPr>
            <a:spLocks noGrp="1"/>
          </p:cNvSpPr>
          <p:nvPr>
            <p:ph type="sldNum" sz="quarter" idx="12"/>
          </p:nvPr>
        </p:nvSpPr>
        <p:spPr/>
        <p:txBody>
          <a:bodyPr/>
          <a:lstStyle/>
          <a:p>
            <a:pPr>
              <a:defRPr/>
            </a:pPr>
            <a:fld id="{47580B2A-09B4-47B8-BB0E-E06A368CBFF7}" type="slidenum">
              <a:rPr lang="en-US" smtClean="0"/>
              <a:pPr>
                <a:defRPr/>
              </a:pPr>
              <a:t>7</a:t>
            </a:fld>
            <a:endParaRPr lang="en-US" dirty="0"/>
          </a:p>
        </p:txBody>
      </p:sp>
      <p:sp>
        <p:nvSpPr>
          <p:cNvPr id="7" name="Date Placeholder 3"/>
          <p:cNvSpPr txBox="1">
            <a:spLocks/>
          </p:cNvSpPr>
          <p:nvPr/>
        </p:nvSpPr>
        <p:spPr>
          <a:xfrm>
            <a:off x="1295400" y="6305550"/>
            <a:ext cx="6553200" cy="400050"/>
          </a:xfrm>
          <a:prstGeom prst="rect">
            <a:avLst/>
          </a:prstGeom>
        </p:spPr>
        <p:txBody>
          <a:bodyPr/>
          <a:lstStyle>
            <a:defPPr>
              <a:defRPr lang="en-US"/>
            </a:defPPr>
            <a:lvl1pPr algn="l" rtl="0" fontAlgn="base">
              <a:spcBef>
                <a:spcPct val="0"/>
              </a:spcBef>
              <a:spcAft>
                <a:spcPct val="0"/>
              </a:spcAft>
              <a:defRPr kern="1200">
                <a:solidFill>
                  <a:schemeClr val="tx1"/>
                </a:solidFill>
                <a:latin typeface="Gill Sans MT" pitchFamily="34" charset="0"/>
                <a:ea typeface="+mn-ea"/>
                <a:cs typeface="Arial" charset="0"/>
              </a:defRPr>
            </a:lvl1pPr>
            <a:lvl2pPr marL="457200" algn="l" rtl="0" fontAlgn="base">
              <a:spcBef>
                <a:spcPct val="0"/>
              </a:spcBef>
              <a:spcAft>
                <a:spcPct val="0"/>
              </a:spcAft>
              <a:defRPr kern="1200">
                <a:solidFill>
                  <a:schemeClr val="tx1"/>
                </a:solidFill>
                <a:latin typeface="Gill Sans MT" pitchFamily="34" charset="0"/>
                <a:ea typeface="+mn-ea"/>
                <a:cs typeface="Arial" charset="0"/>
              </a:defRPr>
            </a:lvl2pPr>
            <a:lvl3pPr marL="914400" algn="l" rtl="0" fontAlgn="base">
              <a:spcBef>
                <a:spcPct val="0"/>
              </a:spcBef>
              <a:spcAft>
                <a:spcPct val="0"/>
              </a:spcAft>
              <a:defRPr kern="1200">
                <a:solidFill>
                  <a:schemeClr val="tx1"/>
                </a:solidFill>
                <a:latin typeface="Gill Sans MT" pitchFamily="34" charset="0"/>
                <a:ea typeface="+mn-ea"/>
                <a:cs typeface="Arial" charset="0"/>
              </a:defRPr>
            </a:lvl3pPr>
            <a:lvl4pPr marL="1371600" algn="l" rtl="0" fontAlgn="base">
              <a:spcBef>
                <a:spcPct val="0"/>
              </a:spcBef>
              <a:spcAft>
                <a:spcPct val="0"/>
              </a:spcAft>
              <a:defRPr kern="1200">
                <a:solidFill>
                  <a:schemeClr val="tx1"/>
                </a:solidFill>
                <a:latin typeface="Gill Sans MT" pitchFamily="34" charset="0"/>
                <a:ea typeface="+mn-ea"/>
                <a:cs typeface="Arial" charset="0"/>
              </a:defRPr>
            </a:lvl4pPr>
            <a:lvl5pPr marL="1828800" algn="l" rtl="0" fontAlgn="base">
              <a:spcBef>
                <a:spcPct val="0"/>
              </a:spcBef>
              <a:spcAft>
                <a:spcPct val="0"/>
              </a:spcAft>
              <a:defRPr kern="1200">
                <a:solidFill>
                  <a:schemeClr val="tx1"/>
                </a:solidFill>
                <a:latin typeface="Gill Sans MT" pitchFamily="34" charset="0"/>
                <a:ea typeface="+mn-ea"/>
                <a:cs typeface="Arial" charset="0"/>
              </a:defRPr>
            </a:lvl5pPr>
            <a:lvl6pPr marL="2286000" algn="l" defTabSz="914400" rtl="0" eaLnBrk="1" latinLnBrk="0" hangingPunct="1">
              <a:defRPr kern="1200">
                <a:solidFill>
                  <a:schemeClr val="tx1"/>
                </a:solidFill>
                <a:latin typeface="Gill Sans MT" pitchFamily="34" charset="0"/>
                <a:ea typeface="+mn-ea"/>
                <a:cs typeface="Arial" charset="0"/>
              </a:defRPr>
            </a:lvl6pPr>
            <a:lvl7pPr marL="2743200" algn="l" defTabSz="914400" rtl="0" eaLnBrk="1" latinLnBrk="0" hangingPunct="1">
              <a:defRPr kern="1200">
                <a:solidFill>
                  <a:schemeClr val="tx1"/>
                </a:solidFill>
                <a:latin typeface="Gill Sans MT" pitchFamily="34" charset="0"/>
                <a:ea typeface="+mn-ea"/>
                <a:cs typeface="Arial" charset="0"/>
              </a:defRPr>
            </a:lvl7pPr>
            <a:lvl8pPr marL="3200400" algn="l" defTabSz="914400" rtl="0" eaLnBrk="1" latinLnBrk="0" hangingPunct="1">
              <a:defRPr kern="1200">
                <a:solidFill>
                  <a:schemeClr val="tx1"/>
                </a:solidFill>
                <a:latin typeface="Gill Sans MT" pitchFamily="34" charset="0"/>
                <a:ea typeface="+mn-ea"/>
                <a:cs typeface="Arial" charset="0"/>
              </a:defRPr>
            </a:lvl8pPr>
            <a:lvl9pPr marL="3657600" algn="l" defTabSz="914400" rtl="0" eaLnBrk="1" latinLnBrk="0" hangingPunct="1">
              <a:defRPr kern="1200">
                <a:solidFill>
                  <a:schemeClr val="tx1"/>
                </a:solidFill>
                <a:latin typeface="Gill Sans MT" pitchFamily="34" charset="0"/>
                <a:ea typeface="+mn-ea"/>
                <a:cs typeface="Arial" charset="0"/>
              </a:defRPr>
            </a:lvl9pPr>
          </a:lstStyle>
          <a:p>
            <a:pPr lvl="0" algn="ctr" fontAlgn="auto">
              <a:spcBef>
                <a:spcPts val="0"/>
              </a:spcBef>
              <a:spcAft>
                <a:spcPts val="0"/>
              </a:spcAft>
            </a:pPr>
            <a:r>
              <a:rPr lang="en-US" sz="1200" dirty="0" err="1">
                <a:solidFill>
                  <a:srgbClr val="E3DED1">
                    <a:shade val="50000"/>
                    <a:satMod val="200000"/>
                  </a:srgbClr>
                </a:solidFill>
                <a:latin typeface="Calibri" panose="020F0502020204030204"/>
              </a:rPr>
              <a:t>Benninga</a:t>
            </a:r>
            <a:r>
              <a:rPr lang="en-US" sz="1200" dirty="0">
                <a:solidFill>
                  <a:srgbClr val="E3DED1">
                    <a:shade val="50000"/>
                    <a:satMod val="200000"/>
                  </a:srgbClr>
                </a:solidFill>
                <a:latin typeface="Calibri" panose="020F0502020204030204"/>
              </a:rPr>
              <a:t> and Mofkadi, Principles of Finance with Excel 3e Copyright © 2018 Oxford University Press</a:t>
            </a:r>
          </a:p>
        </p:txBody>
      </p:sp>
    </p:spTree>
    <p:extLst>
      <p:ext uri="{BB962C8B-B14F-4D97-AF65-F5344CB8AC3E}">
        <p14:creationId xmlns:p14="http://schemas.microsoft.com/office/powerpoint/2010/main" val="39968254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63DE1E7-48BE-4EEA-AF65-54D9A49521DE}"/>
              </a:ext>
            </a:extLst>
          </p:cNvPr>
          <p:cNvSpPr>
            <a:spLocks noGrp="1"/>
          </p:cNvSpPr>
          <p:nvPr>
            <p:ph type="title"/>
          </p:nvPr>
        </p:nvSpPr>
        <p:spPr>
          <a:xfrm>
            <a:off x="228600" y="274638"/>
            <a:ext cx="8705850" cy="1143000"/>
          </a:xfrm>
        </p:spPr>
        <p:txBody>
          <a:bodyPr>
            <a:normAutofit/>
          </a:bodyPr>
          <a:lstStyle/>
          <a:p>
            <a:pPr algn="ctr"/>
            <a:r>
              <a:rPr lang="en-US" dirty="0"/>
              <a:t>An equal amortization term loan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 xmlns:a16="http://schemas.microsoft.com/office/drawing/2014/main" id="{2818B91B-DE4A-4145-BE94-7C28935ABCFD}"/>
                  </a:ext>
                </a:extLst>
              </p:cNvPr>
              <p:cNvSpPr>
                <a:spLocks noGrp="1"/>
              </p:cNvSpPr>
              <p:nvPr>
                <p:ph idx="1"/>
              </p:nvPr>
            </p:nvSpPr>
            <p:spPr/>
            <p:txBody>
              <a:bodyPr/>
              <a:lstStyle/>
              <a:p>
                <a:r>
                  <a:rPr lang="en-US" dirty="0"/>
                  <a:t>In an equal amortization term loan the principal is repaid in equal amounts over the life of the loan and the appropriate amount interest is then added on to each principal repayment.</a:t>
                </a:r>
              </a:p>
              <a:p>
                <a:r>
                  <a:rPr lang="en-US" dirty="0"/>
                  <a:t>In our example, the equal principal payment is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$100,000</m:t>
                        </m:r>
                      </m:num>
                      <m:den>
                        <m:r>
                          <a:rPr lang="en-US" i="1">
                            <a:latin typeface="Cambria Math" panose="02040503050406030204" pitchFamily="18" charset="0"/>
                          </a:rPr>
                          <m:t>10</m:t>
                        </m:r>
                      </m:den>
                    </m:f>
                    <m:r>
                      <a:rPr lang="en-US" i="1">
                        <a:latin typeface="Cambria Math" panose="02040503050406030204" pitchFamily="18" charset="0"/>
                      </a:rPr>
                      <m:t>=$10,000</m:t>
                    </m:r>
                  </m:oMath>
                </a14:m>
                <a:r>
                  <a:rPr lang="en-US" dirty="0"/>
                  <a:t>. </a:t>
                </a:r>
              </a:p>
              <a:p>
                <a:endParaRPr lang="en-US" dirty="0"/>
              </a:p>
            </p:txBody>
          </p:sp>
        </mc:Choice>
        <mc:Fallback xmlns="">
          <p:sp>
            <p:nvSpPr>
              <p:cNvPr id="3" name="Content Placeholder 2">
                <a:extLst>
                  <a:ext uri="{FF2B5EF4-FFF2-40B4-BE49-F238E27FC236}">
                    <a16:creationId xmlns:a16="http://schemas.microsoft.com/office/drawing/2014/main" id="{2818B91B-DE4A-4145-BE94-7C28935ABCFD}"/>
                  </a:ext>
                </a:extLst>
              </p:cNvPr>
              <p:cNvSpPr>
                <a:spLocks noGrp="1" noRot="1" noChangeAspect="1" noMove="1" noResize="1" noEditPoints="1" noAdjustHandles="1" noChangeArrowheads="1" noChangeShapeType="1" noTextEdit="1"/>
              </p:cNvSpPr>
              <p:nvPr>
                <p:ph idx="1"/>
              </p:nvPr>
            </p:nvSpPr>
            <p:spPr>
              <a:blipFill>
                <a:blip r:embed="rId2"/>
                <a:stretch>
                  <a:fillRect l="-81" t="-1652" r="-1787"/>
                </a:stretch>
              </a:blipFill>
            </p:spPr>
            <p:txBody>
              <a:bodyPr/>
              <a:lstStyle/>
              <a:p>
                <a:r>
                  <a:rPr lang="en-US">
                    <a:noFill/>
                  </a:rPr>
                  <a:t> </a:t>
                </a:r>
              </a:p>
            </p:txBody>
          </p:sp>
        </mc:Fallback>
      </mc:AlternateContent>
      <p:sp>
        <p:nvSpPr>
          <p:cNvPr id="5" name="Slide Number Placeholder 4">
            <a:extLst>
              <a:ext uri="{FF2B5EF4-FFF2-40B4-BE49-F238E27FC236}">
                <a16:creationId xmlns="" xmlns:a16="http://schemas.microsoft.com/office/drawing/2014/main" id="{E5CBE5DD-0534-4263-88A3-1A3290C502D3}"/>
              </a:ext>
            </a:extLst>
          </p:cNvPr>
          <p:cNvSpPr>
            <a:spLocks noGrp="1"/>
          </p:cNvSpPr>
          <p:nvPr>
            <p:ph type="sldNum" sz="quarter" idx="12"/>
          </p:nvPr>
        </p:nvSpPr>
        <p:spPr/>
        <p:txBody>
          <a:bodyPr/>
          <a:lstStyle/>
          <a:p>
            <a:pPr>
              <a:defRPr/>
            </a:pPr>
            <a:fld id="{47580B2A-09B4-47B8-BB0E-E06A368CBFF7}" type="slidenum">
              <a:rPr lang="en-US" smtClean="0"/>
              <a:pPr>
                <a:defRPr/>
              </a:pPr>
              <a:t>8</a:t>
            </a:fld>
            <a:endParaRPr lang="en-US" dirty="0"/>
          </a:p>
        </p:txBody>
      </p:sp>
      <p:sp>
        <p:nvSpPr>
          <p:cNvPr id="7" name="Date Placeholder 3"/>
          <p:cNvSpPr txBox="1">
            <a:spLocks/>
          </p:cNvSpPr>
          <p:nvPr/>
        </p:nvSpPr>
        <p:spPr>
          <a:xfrm>
            <a:off x="1295400" y="6305550"/>
            <a:ext cx="6553200" cy="400050"/>
          </a:xfrm>
          <a:prstGeom prst="rect">
            <a:avLst/>
          </a:prstGeom>
        </p:spPr>
        <p:txBody>
          <a:bodyPr/>
          <a:lstStyle>
            <a:defPPr>
              <a:defRPr lang="en-US"/>
            </a:defPPr>
            <a:lvl1pPr algn="l" rtl="0" fontAlgn="base">
              <a:spcBef>
                <a:spcPct val="0"/>
              </a:spcBef>
              <a:spcAft>
                <a:spcPct val="0"/>
              </a:spcAft>
              <a:defRPr kern="1200">
                <a:solidFill>
                  <a:schemeClr val="tx1"/>
                </a:solidFill>
                <a:latin typeface="Gill Sans MT" pitchFamily="34" charset="0"/>
                <a:ea typeface="+mn-ea"/>
                <a:cs typeface="Arial" charset="0"/>
              </a:defRPr>
            </a:lvl1pPr>
            <a:lvl2pPr marL="457200" algn="l" rtl="0" fontAlgn="base">
              <a:spcBef>
                <a:spcPct val="0"/>
              </a:spcBef>
              <a:spcAft>
                <a:spcPct val="0"/>
              </a:spcAft>
              <a:defRPr kern="1200">
                <a:solidFill>
                  <a:schemeClr val="tx1"/>
                </a:solidFill>
                <a:latin typeface="Gill Sans MT" pitchFamily="34" charset="0"/>
                <a:ea typeface="+mn-ea"/>
                <a:cs typeface="Arial" charset="0"/>
              </a:defRPr>
            </a:lvl2pPr>
            <a:lvl3pPr marL="914400" algn="l" rtl="0" fontAlgn="base">
              <a:spcBef>
                <a:spcPct val="0"/>
              </a:spcBef>
              <a:spcAft>
                <a:spcPct val="0"/>
              </a:spcAft>
              <a:defRPr kern="1200">
                <a:solidFill>
                  <a:schemeClr val="tx1"/>
                </a:solidFill>
                <a:latin typeface="Gill Sans MT" pitchFamily="34" charset="0"/>
                <a:ea typeface="+mn-ea"/>
                <a:cs typeface="Arial" charset="0"/>
              </a:defRPr>
            </a:lvl3pPr>
            <a:lvl4pPr marL="1371600" algn="l" rtl="0" fontAlgn="base">
              <a:spcBef>
                <a:spcPct val="0"/>
              </a:spcBef>
              <a:spcAft>
                <a:spcPct val="0"/>
              </a:spcAft>
              <a:defRPr kern="1200">
                <a:solidFill>
                  <a:schemeClr val="tx1"/>
                </a:solidFill>
                <a:latin typeface="Gill Sans MT" pitchFamily="34" charset="0"/>
                <a:ea typeface="+mn-ea"/>
                <a:cs typeface="Arial" charset="0"/>
              </a:defRPr>
            </a:lvl4pPr>
            <a:lvl5pPr marL="1828800" algn="l" rtl="0" fontAlgn="base">
              <a:spcBef>
                <a:spcPct val="0"/>
              </a:spcBef>
              <a:spcAft>
                <a:spcPct val="0"/>
              </a:spcAft>
              <a:defRPr kern="1200">
                <a:solidFill>
                  <a:schemeClr val="tx1"/>
                </a:solidFill>
                <a:latin typeface="Gill Sans MT" pitchFamily="34" charset="0"/>
                <a:ea typeface="+mn-ea"/>
                <a:cs typeface="Arial" charset="0"/>
              </a:defRPr>
            </a:lvl5pPr>
            <a:lvl6pPr marL="2286000" algn="l" defTabSz="914400" rtl="0" eaLnBrk="1" latinLnBrk="0" hangingPunct="1">
              <a:defRPr kern="1200">
                <a:solidFill>
                  <a:schemeClr val="tx1"/>
                </a:solidFill>
                <a:latin typeface="Gill Sans MT" pitchFamily="34" charset="0"/>
                <a:ea typeface="+mn-ea"/>
                <a:cs typeface="Arial" charset="0"/>
              </a:defRPr>
            </a:lvl6pPr>
            <a:lvl7pPr marL="2743200" algn="l" defTabSz="914400" rtl="0" eaLnBrk="1" latinLnBrk="0" hangingPunct="1">
              <a:defRPr kern="1200">
                <a:solidFill>
                  <a:schemeClr val="tx1"/>
                </a:solidFill>
                <a:latin typeface="Gill Sans MT" pitchFamily="34" charset="0"/>
                <a:ea typeface="+mn-ea"/>
                <a:cs typeface="Arial" charset="0"/>
              </a:defRPr>
            </a:lvl7pPr>
            <a:lvl8pPr marL="3200400" algn="l" defTabSz="914400" rtl="0" eaLnBrk="1" latinLnBrk="0" hangingPunct="1">
              <a:defRPr kern="1200">
                <a:solidFill>
                  <a:schemeClr val="tx1"/>
                </a:solidFill>
                <a:latin typeface="Gill Sans MT" pitchFamily="34" charset="0"/>
                <a:ea typeface="+mn-ea"/>
                <a:cs typeface="Arial" charset="0"/>
              </a:defRPr>
            </a:lvl8pPr>
            <a:lvl9pPr marL="3657600" algn="l" defTabSz="914400" rtl="0" eaLnBrk="1" latinLnBrk="0" hangingPunct="1">
              <a:defRPr kern="1200">
                <a:solidFill>
                  <a:schemeClr val="tx1"/>
                </a:solidFill>
                <a:latin typeface="Gill Sans MT" pitchFamily="34" charset="0"/>
                <a:ea typeface="+mn-ea"/>
                <a:cs typeface="Arial" charset="0"/>
              </a:defRPr>
            </a:lvl9pPr>
          </a:lstStyle>
          <a:p>
            <a:pPr lvl="0" algn="ctr" fontAlgn="auto">
              <a:spcBef>
                <a:spcPts val="0"/>
              </a:spcBef>
              <a:spcAft>
                <a:spcPts val="0"/>
              </a:spcAft>
            </a:pPr>
            <a:r>
              <a:rPr lang="en-US" sz="1200" dirty="0" err="1">
                <a:solidFill>
                  <a:srgbClr val="E3DED1">
                    <a:shade val="50000"/>
                    <a:satMod val="200000"/>
                  </a:srgbClr>
                </a:solidFill>
                <a:latin typeface="Calibri" panose="020F0502020204030204"/>
              </a:rPr>
              <a:t>Benninga</a:t>
            </a:r>
            <a:r>
              <a:rPr lang="en-US" sz="1200" dirty="0">
                <a:solidFill>
                  <a:srgbClr val="E3DED1">
                    <a:shade val="50000"/>
                    <a:satMod val="200000"/>
                  </a:srgbClr>
                </a:solidFill>
                <a:latin typeface="Calibri" panose="020F0502020204030204"/>
              </a:rPr>
              <a:t> and Mofkadi, Principles of Finance with Excel 3e Copyright © 2018 Oxford University Press</a:t>
            </a:r>
          </a:p>
        </p:txBody>
      </p:sp>
    </p:spTree>
    <p:extLst>
      <p:ext uri="{BB962C8B-B14F-4D97-AF65-F5344CB8AC3E}">
        <p14:creationId xmlns:p14="http://schemas.microsoft.com/office/powerpoint/2010/main" val="24919055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F8DE17C-82C1-4FD0-B306-B299BF1293A9}"/>
              </a:ext>
            </a:extLst>
          </p:cNvPr>
          <p:cNvSpPr>
            <a:spLocks noGrp="1"/>
          </p:cNvSpPr>
          <p:nvPr>
            <p:ph type="title"/>
          </p:nvPr>
        </p:nvSpPr>
        <p:spPr>
          <a:xfrm>
            <a:off x="152400" y="274638"/>
            <a:ext cx="8782050" cy="1143000"/>
          </a:xfrm>
        </p:spPr>
        <p:txBody>
          <a:bodyPr/>
          <a:lstStyle/>
          <a:p>
            <a:pPr algn="ctr"/>
            <a:r>
              <a:rPr lang="en-US" dirty="0"/>
              <a:t>Amortization table</a:t>
            </a:r>
          </a:p>
        </p:txBody>
      </p:sp>
      <p:sp>
        <p:nvSpPr>
          <p:cNvPr id="5" name="Slide Number Placeholder 4">
            <a:extLst>
              <a:ext uri="{FF2B5EF4-FFF2-40B4-BE49-F238E27FC236}">
                <a16:creationId xmlns="" xmlns:a16="http://schemas.microsoft.com/office/drawing/2014/main" id="{CDBAEC2A-D8D5-469F-93AB-DD25B84016F6}"/>
              </a:ext>
            </a:extLst>
          </p:cNvPr>
          <p:cNvSpPr>
            <a:spLocks noGrp="1"/>
          </p:cNvSpPr>
          <p:nvPr>
            <p:ph type="sldNum" sz="quarter" idx="12"/>
          </p:nvPr>
        </p:nvSpPr>
        <p:spPr/>
        <p:txBody>
          <a:bodyPr/>
          <a:lstStyle/>
          <a:p>
            <a:pPr>
              <a:defRPr/>
            </a:pPr>
            <a:fld id="{47580B2A-09B4-47B8-BB0E-E06A368CBFF7}" type="slidenum">
              <a:rPr lang="en-US" smtClean="0"/>
              <a:pPr>
                <a:defRPr/>
              </a:pPr>
              <a:t>9</a:t>
            </a:fld>
            <a:endParaRPr lang="en-US" dirty="0"/>
          </a:p>
        </p:txBody>
      </p:sp>
      <p:pic>
        <p:nvPicPr>
          <p:cNvPr id="6" name="Picture 5">
            <a:extLst>
              <a:ext uri="{FF2B5EF4-FFF2-40B4-BE49-F238E27FC236}">
                <a16:creationId xmlns="" xmlns:a16="http://schemas.microsoft.com/office/drawing/2014/main" id="{205D3F5D-FDFA-4F31-B32F-69BDD22C76D5}"/>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35100" y="1676400"/>
            <a:ext cx="7499350" cy="3962400"/>
          </a:xfrm>
          <a:prstGeom prst="rect">
            <a:avLst/>
          </a:prstGeom>
          <a:noFill/>
          <a:ln>
            <a:noFill/>
          </a:ln>
        </p:spPr>
      </p:pic>
      <p:sp>
        <p:nvSpPr>
          <p:cNvPr id="8" name="Date Placeholder 3"/>
          <p:cNvSpPr txBox="1">
            <a:spLocks/>
          </p:cNvSpPr>
          <p:nvPr/>
        </p:nvSpPr>
        <p:spPr>
          <a:xfrm>
            <a:off x="1295400" y="6305550"/>
            <a:ext cx="6553200" cy="400050"/>
          </a:xfrm>
          <a:prstGeom prst="rect">
            <a:avLst/>
          </a:prstGeom>
        </p:spPr>
        <p:txBody>
          <a:bodyPr/>
          <a:lstStyle>
            <a:defPPr>
              <a:defRPr lang="en-US"/>
            </a:defPPr>
            <a:lvl1pPr algn="l" rtl="0" fontAlgn="base">
              <a:spcBef>
                <a:spcPct val="0"/>
              </a:spcBef>
              <a:spcAft>
                <a:spcPct val="0"/>
              </a:spcAft>
              <a:defRPr kern="1200">
                <a:solidFill>
                  <a:schemeClr val="tx1"/>
                </a:solidFill>
                <a:latin typeface="Gill Sans MT" pitchFamily="34" charset="0"/>
                <a:ea typeface="+mn-ea"/>
                <a:cs typeface="Arial" charset="0"/>
              </a:defRPr>
            </a:lvl1pPr>
            <a:lvl2pPr marL="457200" algn="l" rtl="0" fontAlgn="base">
              <a:spcBef>
                <a:spcPct val="0"/>
              </a:spcBef>
              <a:spcAft>
                <a:spcPct val="0"/>
              </a:spcAft>
              <a:defRPr kern="1200">
                <a:solidFill>
                  <a:schemeClr val="tx1"/>
                </a:solidFill>
                <a:latin typeface="Gill Sans MT" pitchFamily="34" charset="0"/>
                <a:ea typeface="+mn-ea"/>
                <a:cs typeface="Arial" charset="0"/>
              </a:defRPr>
            </a:lvl2pPr>
            <a:lvl3pPr marL="914400" algn="l" rtl="0" fontAlgn="base">
              <a:spcBef>
                <a:spcPct val="0"/>
              </a:spcBef>
              <a:spcAft>
                <a:spcPct val="0"/>
              </a:spcAft>
              <a:defRPr kern="1200">
                <a:solidFill>
                  <a:schemeClr val="tx1"/>
                </a:solidFill>
                <a:latin typeface="Gill Sans MT" pitchFamily="34" charset="0"/>
                <a:ea typeface="+mn-ea"/>
                <a:cs typeface="Arial" charset="0"/>
              </a:defRPr>
            </a:lvl3pPr>
            <a:lvl4pPr marL="1371600" algn="l" rtl="0" fontAlgn="base">
              <a:spcBef>
                <a:spcPct val="0"/>
              </a:spcBef>
              <a:spcAft>
                <a:spcPct val="0"/>
              </a:spcAft>
              <a:defRPr kern="1200">
                <a:solidFill>
                  <a:schemeClr val="tx1"/>
                </a:solidFill>
                <a:latin typeface="Gill Sans MT" pitchFamily="34" charset="0"/>
                <a:ea typeface="+mn-ea"/>
                <a:cs typeface="Arial" charset="0"/>
              </a:defRPr>
            </a:lvl4pPr>
            <a:lvl5pPr marL="1828800" algn="l" rtl="0" fontAlgn="base">
              <a:spcBef>
                <a:spcPct val="0"/>
              </a:spcBef>
              <a:spcAft>
                <a:spcPct val="0"/>
              </a:spcAft>
              <a:defRPr kern="1200">
                <a:solidFill>
                  <a:schemeClr val="tx1"/>
                </a:solidFill>
                <a:latin typeface="Gill Sans MT" pitchFamily="34" charset="0"/>
                <a:ea typeface="+mn-ea"/>
                <a:cs typeface="Arial" charset="0"/>
              </a:defRPr>
            </a:lvl5pPr>
            <a:lvl6pPr marL="2286000" algn="l" defTabSz="914400" rtl="0" eaLnBrk="1" latinLnBrk="0" hangingPunct="1">
              <a:defRPr kern="1200">
                <a:solidFill>
                  <a:schemeClr val="tx1"/>
                </a:solidFill>
                <a:latin typeface="Gill Sans MT" pitchFamily="34" charset="0"/>
                <a:ea typeface="+mn-ea"/>
                <a:cs typeface="Arial" charset="0"/>
              </a:defRPr>
            </a:lvl6pPr>
            <a:lvl7pPr marL="2743200" algn="l" defTabSz="914400" rtl="0" eaLnBrk="1" latinLnBrk="0" hangingPunct="1">
              <a:defRPr kern="1200">
                <a:solidFill>
                  <a:schemeClr val="tx1"/>
                </a:solidFill>
                <a:latin typeface="Gill Sans MT" pitchFamily="34" charset="0"/>
                <a:ea typeface="+mn-ea"/>
                <a:cs typeface="Arial" charset="0"/>
              </a:defRPr>
            </a:lvl7pPr>
            <a:lvl8pPr marL="3200400" algn="l" defTabSz="914400" rtl="0" eaLnBrk="1" latinLnBrk="0" hangingPunct="1">
              <a:defRPr kern="1200">
                <a:solidFill>
                  <a:schemeClr val="tx1"/>
                </a:solidFill>
                <a:latin typeface="Gill Sans MT" pitchFamily="34" charset="0"/>
                <a:ea typeface="+mn-ea"/>
                <a:cs typeface="Arial" charset="0"/>
              </a:defRPr>
            </a:lvl8pPr>
            <a:lvl9pPr marL="3657600" algn="l" defTabSz="914400" rtl="0" eaLnBrk="1" latinLnBrk="0" hangingPunct="1">
              <a:defRPr kern="1200">
                <a:solidFill>
                  <a:schemeClr val="tx1"/>
                </a:solidFill>
                <a:latin typeface="Gill Sans MT" pitchFamily="34" charset="0"/>
                <a:ea typeface="+mn-ea"/>
                <a:cs typeface="Arial" charset="0"/>
              </a:defRPr>
            </a:lvl9pPr>
          </a:lstStyle>
          <a:p>
            <a:pPr lvl="0" algn="ctr" fontAlgn="auto">
              <a:spcBef>
                <a:spcPts val="0"/>
              </a:spcBef>
              <a:spcAft>
                <a:spcPts val="0"/>
              </a:spcAft>
            </a:pPr>
            <a:r>
              <a:rPr lang="en-US" sz="1200" dirty="0" err="1">
                <a:solidFill>
                  <a:srgbClr val="E3DED1">
                    <a:shade val="50000"/>
                    <a:satMod val="200000"/>
                  </a:srgbClr>
                </a:solidFill>
                <a:latin typeface="Calibri" panose="020F0502020204030204"/>
              </a:rPr>
              <a:t>Benninga</a:t>
            </a:r>
            <a:r>
              <a:rPr lang="en-US" sz="1200" dirty="0">
                <a:solidFill>
                  <a:srgbClr val="E3DED1">
                    <a:shade val="50000"/>
                    <a:satMod val="200000"/>
                  </a:srgbClr>
                </a:solidFill>
                <a:latin typeface="Calibri" panose="020F0502020204030204"/>
              </a:rPr>
              <a:t> and Mofkadi, Principles of Finance with Excel 3e Copyright © 2018 Oxford University Press</a:t>
            </a:r>
          </a:p>
        </p:txBody>
      </p:sp>
    </p:spTree>
    <p:extLst>
      <p:ext uri="{BB962C8B-B14F-4D97-AF65-F5344CB8AC3E}">
        <p14:creationId xmlns:p14="http://schemas.microsoft.com/office/powerpoint/2010/main" val="384151586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502</TotalTime>
  <Words>1285</Words>
  <Application>Microsoft Office PowerPoint</Application>
  <PresentationFormat>On-screen Show (4:3)</PresentationFormat>
  <Paragraphs>151</Paragraphs>
  <Slides>18</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18</vt:i4>
      </vt:variant>
    </vt:vector>
  </HeadingPairs>
  <TitlesOfParts>
    <vt:vector size="27" baseType="lpstr">
      <vt:lpstr>Arial</vt:lpstr>
      <vt:lpstr>Calibri</vt:lpstr>
      <vt:lpstr>Calibri Light</vt:lpstr>
      <vt:lpstr>Cambria Math</vt:lpstr>
      <vt:lpstr>Gill Sans MT</vt:lpstr>
      <vt:lpstr>Verdana</vt:lpstr>
      <vt:lpstr>Wingdings</vt:lpstr>
      <vt:lpstr>Wingdings 2</vt:lpstr>
      <vt:lpstr>Solstice</vt:lpstr>
      <vt:lpstr>PowerPoint Presentation</vt:lpstr>
      <vt:lpstr>This chapter</vt:lpstr>
      <vt:lpstr>The loans discussed</vt:lpstr>
      <vt:lpstr>Amortization table</vt:lpstr>
      <vt:lpstr>An interest-only loan</vt:lpstr>
      <vt:lpstr>Amortization table</vt:lpstr>
      <vt:lpstr>An interest-only loan (discussion)</vt:lpstr>
      <vt:lpstr>An equal amortization term loan</vt:lpstr>
      <vt:lpstr>Amortization table</vt:lpstr>
      <vt:lpstr>An equal amortization loan (discussion)</vt:lpstr>
      <vt:lpstr>An equal payment term loan (mortgage)</vt:lpstr>
      <vt:lpstr>Dialog box for the PMT function</vt:lpstr>
      <vt:lpstr>Amortization table</vt:lpstr>
      <vt:lpstr>Mortgage (Discussion 1)</vt:lpstr>
      <vt:lpstr>Shorter method for mortgages</vt:lpstr>
      <vt:lpstr>Balloon Loan</vt:lpstr>
      <vt:lpstr>Amortization Table</vt:lpstr>
      <vt:lpstr>Balloon loans with negative principal repayments</vt:lpstr>
    </vt:vector>
  </TitlesOfParts>
  <Company>University of Pennsylvania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benninga</dc:creator>
  <cp:lastModifiedBy>Brian Cozzarin</cp:lastModifiedBy>
  <cp:revision>77</cp:revision>
  <dcterms:created xsi:type="dcterms:W3CDTF">2009-09-28T15:04:01Z</dcterms:created>
  <dcterms:modified xsi:type="dcterms:W3CDTF">2017-10-02T14:54:34Z</dcterms:modified>
</cp:coreProperties>
</file>