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44E4D7-1A74-4BD5-B5AF-6AC72E63F572}" type="datetimeFigureOut">
              <a:rPr lang="en-US"/>
              <a:pPr>
                <a:defRPr/>
              </a:pPr>
              <a:t>1/25/2018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0BF452-5960-4EB3-BE86-F4B2C28EE463}" type="slidenum">
              <a:rPr lang="en-US"/>
              <a:pPr>
                <a:defRPr/>
              </a:pPr>
              <a:t>‹#›</a:t>
            </a:fld>
            <a:endParaRPr lang="en-US"/>
          </a:p>
        </p:txBody>
      </p:sp>
    </p:spTree>
    <p:extLst>
      <p:ext uri="{BB962C8B-B14F-4D97-AF65-F5344CB8AC3E}">
        <p14:creationId xmlns:p14="http://schemas.microsoft.com/office/powerpoint/2010/main" val="3368797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42E08778-AE8A-4935-838C-DCF4B7A56E6B}" type="slidenum">
              <a:rPr lang="en-US" smtClean="0"/>
              <a:pPr>
                <a:defRPr/>
              </a:pPr>
              <a:t>1</a:t>
            </a:fld>
            <a:endParaRPr lang="en-US"/>
          </a:p>
        </p:txBody>
      </p:sp>
    </p:spTree>
    <p:extLst>
      <p:ext uri="{BB962C8B-B14F-4D97-AF65-F5344CB8AC3E}">
        <p14:creationId xmlns:p14="http://schemas.microsoft.com/office/powerpoint/2010/main" val="322522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a:solidFill>
            <a:schemeClr val="accent1">
              <a:lumMod val="20000"/>
              <a:lumOff val="80000"/>
            </a:schemeClr>
          </a:solidFill>
        </p:spPr>
        <p:txBody>
          <a:bodyPr anchor="b"/>
          <a:lstStyle>
            <a:lvl1pPr algn="l">
              <a:defRPr>
                <a:latin typeface="Arial" pitchFamily="34" charset="0"/>
                <a:cs typeface="Arial" pitchFamily="34" charset="0"/>
              </a:defRPr>
            </a:lvl1pPr>
            <a:extLst/>
          </a:lstStyle>
          <a:p>
            <a:r>
              <a:rPr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a:t>Chapter 5:  Effective Interest Rate</a:t>
            </a:r>
          </a:p>
        </p:txBody>
      </p:sp>
      <p:sp>
        <p:nvSpPr>
          <p:cNvPr id="8" name="Slide Number Placeholder 9"/>
          <p:cNvSpPr>
            <a:spLocks noGrp="1"/>
          </p:cNvSpPr>
          <p:nvPr>
            <p:ph type="sldNum" sz="quarter" idx="12"/>
          </p:nvPr>
        </p:nvSpPr>
        <p:spPr/>
        <p:txBody>
          <a:bodyPr/>
          <a:lstStyle>
            <a:lvl1pPr>
              <a:defRPr/>
            </a:lvl1pPr>
            <a:extLst/>
          </a:lstStyle>
          <a:p>
            <a:pPr>
              <a:defRPr/>
            </a:pPr>
            <a:fld id="{4F3B96E2-B5AF-4254-8CC4-F06A2BD4120D}" type="slidenum">
              <a:rPr lang="en-US"/>
              <a:pPr>
                <a:defRPr/>
              </a:pPr>
              <a:t>‹#›</a:t>
            </a:fld>
            <a:endParaRPr lang="en-US"/>
          </a:p>
        </p:txBody>
      </p:sp>
    </p:spTree>
    <p:extLst>
      <p:ext uri="{BB962C8B-B14F-4D97-AF65-F5344CB8AC3E}">
        <p14:creationId xmlns:p14="http://schemas.microsoft.com/office/powerpoint/2010/main" val="253797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a:t>Chapter 5:  Effective Interest Rate</a:t>
            </a:r>
          </a:p>
        </p:txBody>
      </p:sp>
      <p:sp>
        <p:nvSpPr>
          <p:cNvPr id="6" name="Slide Number Placeholder 21"/>
          <p:cNvSpPr>
            <a:spLocks noGrp="1"/>
          </p:cNvSpPr>
          <p:nvPr>
            <p:ph type="sldNum" sz="quarter" idx="12"/>
          </p:nvPr>
        </p:nvSpPr>
        <p:spPr/>
        <p:txBody>
          <a:bodyPr/>
          <a:lstStyle>
            <a:lvl1pPr>
              <a:defRPr/>
            </a:lvl1pPr>
          </a:lstStyle>
          <a:p>
            <a:pPr>
              <a:defRPr/>
            </a:pPr>
            <a:fld id="{A0115405-DBF9-4001-A72F-CA3FC5AFABE7}" type="slidenum">
              <a:rPr lang="en-US"/>
              <a:pPr>
                <a:defRPr/>
              </a:pPr>
              <a:t>‹#›</a:t>
            </a:fld>
            <a:endParaRPr lang="en-US"/>
          </a:p>
        </p:txBody>
      </p:sp>
    </p:spTree>
    <p:extLst>
      <p:ext uri="{BB962C8B-B14F-4D97-AF65-F5344CB8AC3E}">
        <p14:creationId xmlns:p14="http://schemas.microsoft.com/office/powerpoint/2010/main" val="358067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a:t>Chapter 5:  Effective Interest Rate</a:t>
            </a:r>
          </a:p>
        </p:txBody>
      </p:sp>
      <p:sp>
        <p:nvSpPr>
          <p:cNvPr id="6" name="Slide Number Placeholder 21"/>
          <p:cNvSpPr>
            <a:spLocks noGrp="1"/>
          </p:cNvSpPr>
          <p:nvPr>
            <p:ph type="sldNum" sz="quarter" idx="12"/>
          </p:nvPr>
        </p:nvSpPr>
        <p:spPr/>
        <p:txBody>
          <a:bodyPr/>
          <a:lstStyle>
            <a:lvl1pPr>
              <a:defRPr/>
            </a:lvl1pPr>
          </a:lstStyle>
          <a:p>
            <a:pPr>
              <a:defRPr/>
            </a:pPr>
            <a:fld id="{42902707-86F9-4DF5-A89F-B097228F6170}" type="slidenum">
              <a:rPr lang="en-US"/>
              <a:pPr>
                <a:defRPr/>
              </a:pPr>
              <a:t>‹#›</a:t>
            </a:fld>
            <a:endParaRPr lang="en-US"/>
          </a:p>
        </p:txBody>
      </p:sp>
    </p:spTree>
    <p:extLst>
      <p:ext uri="{BB962C8B-B14F-4D97-AF65-F5344CB8AC3E}">
        <p14:creationId xmlns:p14="http://schemas.microsoft.com/office/powerpoint/2010/main" val="284601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lvl1pPr>
              <a:defRPr>
                <a:latin typeface="Arial" pitchFamily="34" charset="0"/>
                <a:cs typeface="Arial" pitchFamily="34" charset="0"/>
              </a:defRPr>
            </a:lvl1pPr>
            <a:extLst/>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v"/>
              <a:defRPr>
                <a:latin typeface="Arial" pitchFamily="34" charset="0"/>
                <a:cs typeface="Arial" pitchFamily="34" charset="0"/>
              </a:defRPr>
            </a:lvl1pPr>
            <a:lvl2pPr marL="639763" indent="-236538">
              <a:buFont typeface="Wingdings" panose="05000000000000000000" pitchFamily="2" charset="2"/>
              <a:buChar char="§"/>
              <a:defRPr>
                <a:latin typeface="Arial" pitchFamily="34" charset="0"/>
                <a:cs typeface="Arial" pitchFamily="34" charset="0"/>
              </a:defRPr>
            </a:lvl2pPr>
            <a:lvl3pPr>
              <a:buFont typeface="Wingdings" pitchFamily="2" charset="2"/>
              <a:buChar char="Ø"/>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9"/>
          <p:cNvSpPr>
            <a:spLocks noGrp="1"/>
          </p:cNvSpPr>
          <p:nvPr>
            <p:ph type="ftr" sz="quarter" idx="11"/>
          </p:nvPr>
        </p:nvSpPr>
        <p:spPr>
          <a:xfrm>
            <a:off x="3736975" y="6305550"/>
            <a:ext cx="2895600" cy="476250"/>
          </a:xfrm>
        </p:spPr>
        <p:txBody>
          <a:bodyPr/>
          <a:lstStyle>
            <a:lvl1pPr>
              <a:defRPr/>
            </a:lvl1pPr>
          </a:lstStyle>
          <a:p>
            <a:pPr>
              <a:defRPr/>
            </a:pPr>
            <a:r>
              <a:rPr lang="en-US"/>
              <a:t>Chapter 5:  Effective Interest Rate</a:t>
            </a:r>
          </a:p>
        </p:txBody>
      </p:sp>
      <p:sp>
        <p:nvSpPr>
          <p:cNvPr id="6" name="Slide Number Placeholder 21"/>
          <p:cNvSpPr>
            <a:spLocks noGrp="1"/>
          </p:cNvSpPr>
          <p:nvPr>
            <p:ph type="sldNum" sz="quarter" idx="12"/>
          </p:nvPr>
        </p:nvSpPr>
        <p:spPr/>
        <p:txBody>
          <a:bodyPr/>
          <a:lstStyle>
            <a:lvl1pPr>
              <a:defRPr/>
            </a:lvl1pPr>
          </a:lstStyle>
          <a:p>
            <a:pPr>
              <a:defRPr/>
            </a:pPr>
            <a:fld id="{47580B2A-09B4-47B8-BB0E-E06A368CBFF7}" type="slidenum">
              <a:rPr lang="en-US"/>
              <a:pPr>
                <a:defRPr/>
              </a:pPr>
              <a:t>‹#›</a:t>
            </a:fld>
            <a:endParaRPr lang="en-US" dirty="0"/>
          </a:p>
        </p:txBody>
      </p:sp>
    </p:spTree>
    <p:extLst>
      <p:ext uri="{BB962C8B-B14F-4D97-AF65-F5344CB8AC3E}">
        <p14:creationId xmlns:p14="http://schemas.microsoft.com/office/powerpoint/2010/main" val="14441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a:t>Chapter 5:  Effective Interest Rate</a:t>
            </a:r>
          </a:p>
        </p:txBody>
      </p:sp>
      <p:sp>
        <p:nvSpPr>
          <p:cNvPr id="10" name="Slide Number Placeholder 5"/>
          <p:cNvSpPr>
            <a:spLocks noGrp="1"/>
          </p:cNvSpPr>
          <p:nvPr>
            <p:ph type="sldNum" sz="quarter" idx="12"/>
          </p:nvPr>
        </p:nvSpPr>
        <p:spPr/>
        <p:txBody>
          <a:bodyPr/>
          <a:lstStyle>
            <a:lvl1pPr>
              <a:defRPr/>
            </a:lvl1pPr>
            <a:extLst/>
          </a:lstStyle>
          <a:p>
            <a:pPr>
              <a:defRPr/>
            </a:pPr>
            <a:fld id="{DFB05339-230C-4E8C-BF5E-22F0F8372C36}" type="slidenum">
              <a:rPr lang="en-US"/>
              <a:pPr>
                <a:defRPr/>
              </a:pPr>
              <a:t>‹#›</a:t>
            </a:fld>
            <a:endParaRPr lang="en-US"/>
          </a:p>
        </p:txBody>
      </p:sp>
    </p:spTree>
    <p:extLst>
      <p:ext uri="{BB962C8B-B14F-4D97-AF65-F5344CB8AC3E}">
        <p14:creationId xmlns:p14="http://schemas.microsoft.com/office/powerpoint/2010/main" val="419332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a:solidFill>
            <a:schemeClr val="accent1">
              <a:lumMod val="20000"/>
              <a:lumOff val="80000"/>
            </a:schemeClr>
          </a:solidFill>
        </p:spPr>
        <p:txBody>
          <a:bodyPr/>
          <a:lstStyle>
            <a:lvl1pPr>
              <a:defRPr>
                <a:latin typeface="Arial" pitchFamily="34" charset="0"/>
                <a:cs typeface="Arial" pitchFamily="34" charset="0"/>
              </a:defRPr>
            </a:lvl1pPr>
            <a:extLst/>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buFont typeface="Wingdings" pitchFamily="2" charset="2"/>
              <a:buChar char="v"/>
              <a:defRPr sz="2800">
                <a:latin typeface="Arial" pitchFamily="34" charset="0"/>
                <a:cs typeface="Arial" pitchFamily="34" charset="0"/>
              </a:defRPr>
            </a:lvl1pPr>
            <a:lvl2pPr>
              <a:buFont typeface="Wingdings" pitchFamily="2" charset="2"/>
              <a:buChar char="q"/>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76088" y="1524000"/>
            <a:ext cx="3657600" cy="4663440"/>
          </a:xfrm>
        </p:spPr>
        <p:txBody>
          <a:bodyPr/>
          <a:lstStyle>
            <a:lvl1pPr>
              <a:buFont typeface="Wingdings" pitchFamily="2" charset="2"/>
              <a:buChar char="v"/>
              <a:defRPr sz="2800">
                <a:latin typeface="Arial" pitchFamily="34" charset="0"/>
                <a:cs typeface="Arial" pitchFamily="34" charset="0"/>
              </a:defRPr>
            </a:lvl1pPr>
            <a:lvl2pPr>
              <a:buFont typeface="Wingdings" pitchFamily="2" charset="2"/>
              <a:buChar char="q"/>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23"/>
          <p:cNvSpPr>
            <a:spLocks noGrp="1"/>
          </p:cNvSpPr>
          <p:nvPr>
            <p:ph type="dt" sz="half" idx="10"/>
          </p:nvPr>
        </p:nvSpPr>
        <p:spPr/>
        <p:txBody>
          <a:bodyPr/>
          <a:lstStyle>
            <a:lvl1pPr>
              <a:defRPr/>
            </a:lvl1pPr>
          </a:lstStyle>
          <a:p>
            <a:pPr>
              <a:defRPr/>
            </a:pPr>
            <a:endParaRPr lang="en-US"/>
          </a:p>
        </p:txBody>
      </p:sp>
      <p:sp>
        <p:nvSpPr>
          <p:cNvPr id="6" name="Footer Placeholder 9"/>
          <p:cNvSpPr>
            <a:spLocks noGrp="1"/>
          </p:cNvSpPr>
          <p:nvPr>
            <p:ph type="ftr" sz="quarter" idx="11"/>
          </p:nvPr>
        </p:nvSpPr>
        <p:spPr/>
        <p:txBody>
          <a:bodyPr/>
          <a:lstStyle>
            <a:lvl1pPr>
              <a:defRPr/>
            </a:lvl1pPr>
          </a:lstStyle>
          <a:p>
            <a:pPr>
              <a:defRPr/>
            </a:pPr>
            <a:r>
              <a:rPr lang="en-US"/>
              <a:t>Chapter 5:  Effective Interest Rate</a:t>
            </a:r>
          </a:p>
        </p:txBody>
      </p:sp>
      <p:sp>
        <p:nvSpPr>
          <p:cNvPr id="7" name="Slide Number Placeholder 21"/>
          <p:cNvSpPr>
            <a:spLocks noGrp="1"/>
          </p:cNvSpPr>
          <p:nvPr>
            <p:ph type="sldNum" sz="quarter" idx="12"/>
          </p:nvPr>
        </p:nvSpPr>
        <p:spPr/>
        <p:txBody>
          <a:bodyPr/>
          <a:lstStyle>
            <a:lvl1pPr>
              <a:defRPr/>
            </a:lvl1pPr>
          </a:lstStyle>
          <a:p>
            <a:pPr>
              <a:defRPr/>
            </a:pPr>
            <a:fld id="{E358E707-9B8B-4963-A52C-27F49CA3B507}" type="slidenum">
              <a:rPr lang="en-US"/>
              <a:pPr>
                <a:defRPr/>
              </a:pPr>
              <a:t>‹#›</a:t>
            </a:fld>
            <a:endParaRPr lang="en-US"/>
          </a:p>
        </p:txBody>
      </p:sp>
    </p:spTree>
    <p:extLst>
      <p:ext uri="{BB962C8B-B14F-4D97-AF65-F5344CB8AC3E}">
        <p14:creationId xmlns:p14="http://schemas.microsoft.com/office/powerpoint/2010/main" val="23090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Chapter 5:  Effective Interest Rate</a:t>
            </a:r>
          </a:p>
        </p:txBody>
      </p:sp>
      <p:sp>
        <p:nvSpPr>
          <p:cNvPr id="9" name="Slide Number Placeholder 8"/>
          <p:cNvSpPr>
            <a:spLocks noGrp="1"/>
          </p:cNvSpPr>
          <p:nvPr>
            <p:ph type="sldNum" sz="quarter" idx="12"/>
          </p:nvPr>
        </p:nvSpPr>
        <p:spPr/>
        <p:txBody>
          <a:bodyPr/>
          <a:lstStyle>
            <a:lvl1pPr>
              <a:defRPr/>
            </a:lvl1pPr>
            <a:extLst/>
          </a:lstStyle>
          <a:p>
            <a:pPr>
              <a:defRPr/>
            </a:pPr>
            <a:fld id="{481B8EA0-5B4B-4130-8E2D-CB4708A07FBF}" type="slidenum">
              <a:rPr lang="en-US"/>
              <a:pPr>
                <a:defRPr/>
              </a:pPr>
              <a:t>‹#›</a:t>
            </a:fld>
            <a:endParaRPr lang="en-US"/>
          </a:p>
        </p:txBody>
      </p:sp>
    </p:spTree>
    <p:extLst>
      <p:ext uri="{BB962C8B-B14F-4D97-AF65-F5344CB8AC3E}">
        <p14:creationId xmlns:p14="http://schemas.microsoft.com/office/powerpoint/2010/main" val="257501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a:solidFill>
            <a:schemeClr val="accent1">
              <a:lumMod val="20000"/>
              <a:lumOff val="80000"/>
            </a:schemeClr>
          </a:solidFill>
        </p:spPr>
        <p:txBody>
          <a:bodyPr/>
          <a:lstStyle>
            <a:lvl1pPr>
              <a:defRPr>
                <a:latin typeface="Arial" pitchFamily="34" charset="0"/>
                <a:cs typeface="Arial" pitchFamily="34" charset="0"/>
              </a:defRPr>
            </a:lvl1pPr>
            <a:extLst/>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endParaRPr lang="en-US"/>
          </a:p>
        </p:txBody>
      </p:sp>
      <p:sp>
        <p:nvSpPr>
          <p:cNvPr id="4" name="Footer Placeholder 9"/>
          <p:cNvSpPr>
            <a:spLocks noGrp="1"/>
          </p:cNvSpPr>
          <p:nvPr>
            <p:ph type="ftr" sz="quarter" idx="11"/>
          </p:nvPr>
        </p:nvSpPr>
        <p:spPr/>
        <p:txBody>
          <a:bodyPr/>
          <a:lstStyle>
            <a:lvl1pPr>
              <a:defRPr/>
            </a:lvl1pPr>
          </a:lstStyle>
          <a:p>
            <a:pPr>
              <a:defRPr/>
            </a:pPr>
            <a:r>
              <a:rPr lang="en-US"/>
              <a:t>Chapter 5:  Effective Interest Rate</a:t>
            </a:r>
          </a:p>
        </p:txBody>
      </p:sp>
      <p:sp>
        <p:nvSpPr>
          <p:cNvPr id="5" name="Slide Number Placeholder 21"/>
          <p:cNvSpPr>
            <a:spLocks noGrp="1"/>
          </p:cNvSpPr>
          <p:nvPr>
            <p:ph type="sldNum" sz="quarter" idx="12"/>
          </p:nvPr>
        </p:nvSpPr>
        <p:spPr/>
        <p:txBody>
          <a:bodyPr/>
          <a:lstStyle>
            <a:lvl1pPr>
              <a:defRPr/>
            </a:lvl1pPr>
          </a:lstStyle>
          <a:p>
            <a:pPr>
              <a:defRPr/>
            </a:pPr>
            <a:fld id="{3DC3E3A5-695F-4E60-9707-AFED675282D8}" type="slidenum">
              <a:rPr lang="en-US"/>
              <a:pPr>
                <a:defRPr/>
              </a:pPr>
              <a:t>‹#›</a:t>
            </a:fld>
            <a:endParaRPr lang="en-US"/>
          </a:p>
        </p:txBody>
      </p:sp>
    </p:spTree>
    <p:extLst>
      <p:ext uri="{BB962C8B-B14F-4D97-AF65-F5344CB8AC3E}">
        <p14:creationId xmlns:p14="http://schemas.microsoft.com/office/powerpoint/2010/main" val="63095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a:t>Chapter 5:  Effective Interest Rate</a:t>
            </a:r>
          </a:p>
        </p:txBody>
      </p:sp>
      <p:sp>
        <p:nvSpPr>
          <p:cNvPr id="6" name="Slide Number Placeholder 3"/>
          <p:cNvSpPr>
            <a:spLocks noGrp="1"/>
          </p:cNvSpPr>
          <p:nvPr>
            <p:ph type="sldNum" sz="quarter" idx="12"/>
          </p:nvPr>
        </p:nvSpPr>
        <p:spPr/>
        <p:txBody>
          <a:bodyPr/>
          <a:lstStyle>
            <a:lvl1pPr>
              <a:defRPr/>
            </a:lvl1pPr>
            <a:extLst/>
          </a:lstStyle>
          <a:p>
            <a:pPr>
              <a:defRPr/>
            </a:pPr>
            <a:fld id="{1044E98E-43F7-47C3-92CD-41912AAC2782}" type="slidenum">
              <a:rPr lang="en-US"/>
              <a:pPr>
                <a:defRPr/>
              </a:pPr>
              <a:t>‹#›</a:t>
            </a:fld>
            <a:endParaRPr lang="en-US"/>
          </a:p>
        </p:txBody>
      </p:sp>
    </p:spTree>
    <p:extLst>
      <p:ext uri="{BB962C8B-B14F-4D97-AF65-F5344CB8AC3E}">
        <p14:creationId xmlns:p14="http://schemas.microsoft.com/office/powerpoint/2010/main" val="373921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Chapter 5:  Effective Interest Rate</a:t>
            </a:r>
          </a:p>
        </p:txBody>
      </p:sp>
      <p:sp>
        <p:nvSpPr>
          <p:cNvPr id="7" name="Slide Number Placeholder 6"/>
          <p:cNvSpPr>
            <a:spLocks noGrp="1"/>
          </p:cNvSpPr>
          <p:nvPr>
            <p:ph type="sldNum" sz="quarter" idx="12"/>
          </p:nvPr>
        </p:nvSpPr>
        <p:spPr/>
        <p:txBody>
          <a:bodyPr/>
          <a:lstStyle>
            <a:lvl1pPr>
              <a:defRPr/>
            </a:lvl1pPr>
            <a:extLst/>
          </a:lstStyle>
          <a:p>
            <a:pPr>
              <a:defRPr/>
            </a:pPr>
            <a:fld id="{3F2C4BBC-DA9A-4009-B818-DED911F84E03}" type="slidenum">
              <a:rPr lang="en-US"/>
              <a:pPr>
                <a:defRPr/>
              </a:pPr>
              <a:t>‹#›</a:t>
            </a:fld>
            <a:endParaRPr lang="en-US"/>
          </a:p>
        </p:txBody>
      </p:sp>
    </p:spTree>
    <p:extLst>
      <p:ext uri="{BB962C8B-B14F-4D97-AF65-F5344CB8AC3E}">
        <p14:creationId xmlns:p14="http://schemas.microsoft.com/office/powerpoint/2010/main" val="138750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a:t>Chapter 5:  Effective Interest Rate</a:t>
            </a:r>
          </a:p>
        </p:txBody>
      </p:sp>
      <p:sp>
        <p:nvSpPr>
          <p:cNvPr id="10" name="Slide Number Placeholder 6"/>
          <p:cNvSpPr>
            <a:spLocks noGrp="1"/>
          </p:cNvSpPr>
          <p:nvPr>
            <p:ph type="sldNum" sz="quarter" idx="12"/>
          </p:nvPr>
        </p:nvSpPr>
        <p:spPr/>
        <p:txBody>
          <a:bodyPr/>
          <a:lstStyle>
            <a:lvl1pPr>
              <a:defRPr/>
            </a:lvl1pPr>
            <a:extLst/>
          </a:lstStyle>
          <a:p>
            <a:pPr>
              <a:defRPr/>
            </a:pPr>
            <a:fld id="{592B2BEA-89E5-4312-AD72-75DC4B315EF8}" type="slidenum">
              <a:rPr lang="en-US"/>
              <a:pPr>
                <a:defRPr/>
              </a:pPr>
              <a:t>‹#›</a:t>
            </a:fld>
            <a:endParaRPr lang="en-US"/>
          </a:p>
        </p:txBody>
      </p:sp>
    </p:spTree>
    <p:extLst>
      <p:ext uri="{BB962C8B-B14F-4D97-AF65-F5344CB8AC3E}">
        <p14:creationId xmlns:p14="http://schemas.microsoft.com/office/powerpoint/2010/main" val="278905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r>
              <a:rPr lang="en-US"/>
              <a:t>Chapter 5:  Effective Interest Rate</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099C7CB9-119D-4DAB-897A-9A454DF562E6}"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36" r:id="rId1"/>
    <p:sldLayoutId id="2147483831" r:id="rId2"/>
    <p:sldLayoutId id="2147483837" r:id="rId3"/>
    <p:sldLayoutId id="2147483832" r:id="rId4"/>
    <p:sldLayoutId id="2147483838" r:id="rId5"/>
    <p:sldLayoutId id="2147483833" r:id="rId6"/>
    <p:sldLayoutId id="2147483839" r:id="rId7"/>
    <p:sldLayoutId id="2147483840" r:id="rId8"/>
    <p:sldLayoutId id="2147483841" r:id="rId9"/>
    <p:sldLayoutId id="2147483834" r:id="rId10"/>
    <p:sldLayoutId id="2147483835"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r>
              <a:rPr lang="en-US" dirty="0"/>
              <a:t>Chapter 5</a:t>
            </a:r>
            <a:br>
              <a:rPr lang="en-US" dirty="0"/>
            </a:br>
            <a:r>
              <a:rPr lang="en-US" dirty="0"/>
              <a:t>Effective </a:t>
            </a:r>
            <a:r>
              <a:rPr lang="en-US"/>
              <a:t>Interest </a:t>
            </a:r>
            <a:r>
              <a:rPr lang="en-US" smtClean="0"/>
              <a:t>Rates</a:t>
            </a:r>
            <a:endParaRPr lang="en-US" dirty="0"/>
          </a:p>
        </p:txBody>
      </p:sp>
      <p:sp>
        <p:nvSpPr>
          <p:cNvPr id="8" name="Slide Number Placeholder 7">
            <a:extLst>
              <a:ext uri="{FF2B5EF4-FFF2-40B4-BE49-F238E27FC236}">
                <a16:creationId xmlns:a16="http://schemas.microsoft.com/office/drawing/2014/main" xmlns="" id="{3DF837D6-88E6-43C6-BD7A-5E499662E958}"/>
              </a:ext>
            </a:extLst>
          </p:cNvPr>
          <p:cNvSpPr>
            <a:spLocks noGrp="1"/>
          </p:cNvSpPr>
          <p:nvPr>
            <p:ph type="sldNum" sz="quarter" idx="12"/>
          </p:nvPr>
        </p:nvSpPr>
        <p:spPr/>
        <p:txBody>
          <a:bodyPr/>
          <a:lstStyle/>
          <a:p>
            <a:pPr>
              <a:defRPr/>
            </a:pPr>
            <a:fld id="{DFB05339-230C-4E8C-BF5E-22F0F8372C36}" type="slidenum">
              <a:rPr lang="en-US" smtClean="0"/>
              <a:pPr>
                <a:defRPr/>
              </a:pPr>
              <a:t>1</a:t>
            </a:fld>
            <a:endParaRPr lang="en-US"/>
          </a:p>
        </p:txBody>
      </p:sp>
    </p:spTree>
    <p:extLst>
      <p:ext uri="{BB962C8B-B14F-4D97-AF65-F5344CB8AC3E}">
        <p14:creationId xmlns:p14="http://schemas.microsoft.com/office/powerpoint/2010/main" val="83597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669596-29DF-48CE-81DD-61FF0791536F}" type="slidenum">
              <a:rPr lang="en-US" smtClean="0"/>
              <a:pPr/>
              <a:t>10</a:t>
            </a:fld>
            <a:endParaRPr lang="en-US"/>
          </a:p>
        </p:txBody>
      </p:sp>
      <p:pic>
        <p:nvPicPr>
          <p:cNvPr id="1945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3175" y="228600"/>
            <a:ext cx="70326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50988" y="3124200"/>
            <a:ext cx="6477000" cy="923925"/>
          </a:xfrm>
          <a:prstGeom prst="rect">
            <a:avLst/>
          </a:prstGeom>
          <a:solidFill>
            <a:srgbClr val="FFC000"/>
          </a:solidFill>
        </p:spPr>
        <p:txBody>
          <a:bodyPr>
            <a:spAutoFit/>
          </a:bodyPr>
          <a:lstStyle/>
          <a:p>
            <a:pPr>
              <a:defRPr/>
            </a:pPr>
            <a:r>
              <a:rPr lang="en-US" dirty="0">
                <a:latin typeface="+mj-lt"/>
              </a:rPr>
              <a:t>Dealer’s “0% financing” is really 17.65%!  You’re better off paying cash to the dealer and borrowing the $1,700 from Uncle Frank at 10%.</a:t>
            </a:r>
          </a:p>
        </p:txBody>
      </p:sp>
      <p:pic>
        <p:nvPicPr>
          <p:cNvPr id="1946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4419600"/>
            <a:ext cx="51816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3"/>
          <p:cNvSpPr txBox="1">
            <a:spLocks/>
          </p:cNvSpPr>
          <p:nvPr/>
        </p:nvSpPr>
        <p:spPr>
          <a:xfrm>
            <a:off x="1295400" y="66103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86523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638"/>
            <a:ext cx="8705850" cy="1143000"/>
          </a:xfrm>
        </p:spPr>
        <p:txBody>
          <a:bodyPr/>
          <a:lstStyle/>
          <a:p>
            <a:pPr algn="ctr">
              <a:defRPr/>
            </a:pPr>
            <a:r>
              <a:rPr lang="en-US" dirty="0"/>
              <a:t>Cost of a mortgage</a:t>
            </a:r>
          </a:p>
        </p:txBody>
      </p:sp>
      <p:sp>
        <p:nvSpPr>
          <p:cNvPr id="20483" name="Content Placeholder 3"/>
          <p:cNvSpPr>
            <a:spLocks noGrp="1"/>
          </p:cNvSpPr>
          <p:nvPr>
            <p:ph idx="1"/>
          </p:nvPr>
        </p:nvSpPr>
        <p:spPr/>
        <p:txBody>
          <a:bodyPr/>
          <a:lstStyle/>
          <a:p>
            <a:r>
              <a:rPr lang="en-US">
                <a:latin typeface="Arial" charset="0"/>
                <a:cs typeface="Arial" charset="0"/>
              </a:rPr>
              <a:t>Simple mortgage:</a:t>
            </a:r>
          </a:p>
          <a:p>
            <a:pPr lvl="1"/>
            <a:r>
              <a:rPr lang="en-US">
                <a:latin typeface="Arial" charset="0"/>
                <a:cs typeface="Arial" charset="0"/>
              </a:rPr>
              <a:t>Borrow $100,000 for 10 years, 8% interest</a:t>
            </a:r>
          </a:p>
          <a:p>
            <a:pPr lvl="1"/>
            <a:r>
              <a:rPr lang="en-US">
                <a:latin typeface="Arial" charset="0"/>
                <a:cs typeface="Arial" charset="0"/>
              </a:rPr>
              <a:t>Annual payments</a:t>
            </a:r>
          </a:p>
          <a:p>
            <a:r>
              <a:rPr lang="en-US" b="1">
                <a:latin typeface="Arial" charset="0"/>
                <a:cs typeface="Arial" charset="0"/>
              </a:rPr>
              <a:t>PMT</a:t>
            </a:r>
            <a:r>
              <a:rPr lang="en-US">
                <a:latin typeface="Arial" charset="0"/>
                <a:cs typeface="Arial" charset="0"/>
              </a:rPr>
              <a:t> will compute the payment</a:t>
            </a:r>
            <a:endParaRPr lang="en-US" b="1">
              <a:latin typeface="Arial" charset="0"/>
              <a:cs typeface="Arial" charset="0"/>
            </a:endParaRPr>
          </a:p>
        </p:txBody>
      </p:sp>
      <p:sp>
        <p:nvSpPr>
          <p:cNvPr id="2" name="Slide Number Placeholder 1"/>
          <p:cNvSpPr>
            <a:spLocks noGrp="1"/>
          </p:cNvSpPr>
          <p:nvPr>
            <p:ph type="sldNum" sz="quarter" idx="12"/>
          </p:nvPr>
        </p:nvSpPr>
        <p:spPr/>
        <p:txBody>
          <a:bodyPr/>
          <a:lstStyle/>
          <a:p>
            <a:pPr>
              <a:defRPr/>
            </a:pPr>
            <a:fld id="{0277E2B3-8284-4C44-970A-8954D0FCAFB2}" type="slidenum">
              <a:rPr lang="en-US" smtClean="0"/>
              <a:pPr>
                <a:defRPr/>
              </a:pPr>
              <a:t>11</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64284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152400" y="274638"/>
            <a:ext cx="8782050" cy="1143000"/>
          </a:xfrm>
        </p:spPr>
        <p:txBody>
          <a:bodyPr/>
          <a:lstStyle/>
          <a:p>
            <a:pPr algn="ctr">
              <a:defRPr/>
            </a:pPr>
            <a:r>
              <a:rPr lang="en-US" dirty="0"/>
              <a:t>Mortgage (continued)</a:t>
            </a:r>
          </a:p>
        </p:txBody>
      </p:sp>
      <p:sp>
        <p:nvSpPr>
          <p:cNvPr id="4" name="Slide Number Placeholder 3"/>
          <p:cNvSpPr>
            <a:spLocks noGrp="1"/>
          </p:cNvSpPr>
          <p:nvPr>
            <p:ph type="sldNum" sz="quarter" idx="12"/>
          </p:nvPr>
        </p:nvSpPr>
        <p:spPr/>
        <p:txBody>
          <a:bodyPr/>
          <a:lstStyle/>
          <a:p>
            <a:pPr>
              <a:defRPr/>
            </a:pPr>
            <a:fld id="{C642C903-89A9-457B-80F7-DC1A7F9F75D6}" type="slidenum">
              <a:rPr lang="en-US" smtClean="0"/>
              <a:pPr>
                <a:defRPr/>
              </a:pPr>
              <a:t>12</a:t>
            </a:fld>
            <a:endParaRPr lang="en-US"/>
          </a:p>
        </p:txBody>
      </p:sp>
      <p:pic>
        <p:nvPicPr>
          <p:cNvPr id="2150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14" y="1524000"/>
            <a:ext cx="3895726" cy="3692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15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286000"/>
            <a:ext cx="49530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eft Arrow 7"/>
          <p:cNvSpPr/>
          <p:nvPr/>
        </p:nvSpPr>
        <p:spPr>
          <a:xfrm rot="1954939">
            <a:off x="2103438" y="3036888"/>
            <a:ext cx="1971675" cy="1047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1752600" y="5334000"/>
            <a:ext cx="6324600" cy="923925"/>
          </a:xfrm>
          <a:prstGeom prst="rect">
            <a:avLst/>
          </a:prstGeom>
          <a:solidFill>
            <a:srgbClr val="FFC000"/>
          </a:solidFill>
        </p:spPr>
        <p:txBody>
          <a:bodyPr>
            <a:spAutoFit/>
          </a:bodyPr>
          <a:lstStyle/>
          <a:p>
            <a:pPr>
              <a:defRPr/>
            </a:pPr>
            <a:r>
              <a:rPr lang="en-US" b="1" dirty="0">
                <a:latin typeface="+mj-lt"/>
              </a:rPr>
              <a:t>PMT</a:t>
            </a:r>
            <a:r>
              <a:rPr lang="en-US" dirty="0">
                <a:latin typeface="+mj-lt"/>
              </a:rPr>
              <a:t> function:  We put in </a:t>
            </a:r>
            <a:r>
              <a:rPr lang="en-US" b="1" dirty="0">
                <a:latin typeface="+mj-lt"/>
              </a:rPr>
              <a:t>PV</a:t>
            </a:r>
            <a:r>
              <a:rPr lang="en-US" dirty="0">
                <a:latin typeface="+mj-lt"/>
              </a:rPr>
              <a:t> as a negative number in order to get a positive mortgage payment.  (This was discussed in Chapter 2.)</a:t>
            </a:r>
            <a:endParaRPr lang="en-US" b="1" dirty="0">
              <a:latin typeface="+mj-lt"/>
            </a:endParaRPr>
          </a:p>
        </p:txBody>
      </p:sp>
      <p:sp>
        <p:nvSpPr>
          <p:cNvPr id="10"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02119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320"/>
            <a:ext cx="8705088" cy="1143000"/>
          </a:xfrm>
        </p:spPr>
        <p:txBody>
          <a:bodyPr/>
          <a:lstStyle/>
          <a:p>
            <a:pPr algn="ctr"/>
            <a:r>
              <a:rPr lang="en-US"/>
              <a:t>Mortgage amortization table</a:t>
            </a:r>
            <a:endParaRPr lang="en-US" dirty="0"/>
          </a:p>
        </p:txBody>
      </p:sp>
      <p:sp>
        <p:nvSpPr>
          <p:cNvPr id="3" name="Slide Number Placeholder 2"/>
          <p:cNvSpPr>
            <a:spLocks noGrp="1"/>
          </p:cNvSpPr>
          <p:nvPr>
            <p:ph type="sldNum" sz="quarter" idx="12"/>
          </p:nvPr>
        </p:nvSpPr>
        <p:spPr/>
        <p:txBody>
          <a:bodyPr/>
          <a:lstStyle/>
          <a:p>
            <a:fld id="{A29AFFD9-1632-47F6-8C47-BBA62E1CC82A}" type="slidenum">
              <a:rPr lang="en-US" smtClean="0"/>
              <a:pPr/>
              <a:t>13</a:t>
            </a:fld>
            <a:endParaRPr lang="en-US"/>
          </a:p>
        </p:txBody>
      </p:sp>
      <p:sp>
        <p:nvSpPr>
          <p:cNvPr id="4" name="TextBox 3"/>
          <p:cNvSpPr txBox="1"/>
          <p:nvPr/>
        </p:nvSpPr>
        <p:spPr>
          <a:xfrm>
            <a:off x="1371600" y="5181600"/>
            <a:ext cx="6858000" cy="1477963"/>
          </a:xfrm>
          <a:prstGeom prst="rect">
            <a:avLst/>
          </a:prstGeom>
          <a:solidFill>
            <a:srgbClr val="FFC000"/>
          </a:solidFill>
        </p:spPr>
        <p:txBody>
          <a:bodyPr>
            <a:spAutoFit/>
          </a:bodyPr>
          <a:lstStyle/>
          <a:p>
            <a:pPr>
              <a:defRPr/>
            </a:pPr>
            <a:r>
              <a:rPr lang="en-US" dirty="0">
                <a:latin typeface="+mj-lt"/>
              </a:rPr>
              <a:t>The table splits each payment of $14,902.95 into interest and return of principal.  </a:t>
            </a:r>
          </a:p>
          <a:p>
            <a:pPr marL="285750" indent="-285750">
              <a:buFont typeface="Wingdings" pitchFamily="2" charset="2"/>
              <a:buChar char="q"/>
              <a:defRPr/>
            </a:pPr>
            <a:r>
              <a:rPr lang="en-US" dirty="0">
                <a:latin typeface="+mj-lt"/>
              </a:rPr>
              <a:t>Interest = 8.34%*Principal at beginning of year</a:t>
            </a:r>
          </a:p>
          <a:p>
            <a:pPr marL="285750" indent="-285750">
              <a:buFont typeface="Wingdings" pitchFamily="2" charset="2"/>
              <a:buChar char="q"/>
              <a:defRPr/>
            </a:pPr>
            <a:r>
              <a:rPr lang="en-US" dirty="0">
                <a:latin typeface="+mj-lt"/>
              </a:rPr>
              <a:t>Repayment of principal = Payment ($14,902.95) – Interest</a:t>
            </a:r>
          </a:p>
          <a:p>
            <a:pPr>
              <a:defRPr/>
            </a:pPr>
            <a:r>
              <a:rPr lang="en-US" dirty="0">
                <a:latin typeface="+mj-lt"/>
              </a:rPr>
              <a:t>You can see that at 10 years the mortgage is repaid.</a:t>
            </a:r>
          </a:p>
        </p:txBody>
      </p:sp>
      <p:pic>
        <p:nvPicPr>
          <p:cNvPr id="2458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447800"/>
            <a:ext cx="7800975" cy="3733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txBox="1">
            <a:spLocks/>
          </p:cNvSpPr>
          <p:nvPr/>
        </p:nvSpPr>
        <p:spPr>
          <a:xfrm>
            <a:off x="1295400" y="662940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90409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74638"/>
            <a:ext cx="8705850" cy="1143000"/>
          </a:xfrm>
        </p:spPr>
        <p:txBody>
          <a:bodyPr>
            <a:normAutofit/>
          </a:bodyPr>
          <a:lstStyle/>
          <a:p>
            <a:pPr algn="ctr">
              <a:defRPr/>
            </a:pPr>
            <a:r>
              <a:rPr lang="en-US" dirty="0"/>
              <a:t>Excel functions </a:t>
            </a:r>
            <a:r>
              <a:rPr lang="en-US" b="1" dirty="0"/>
              <a:t>PPMT</a:t>
            </a:r>
            <a:r>
              <a:rPr lang="en-US" dirty="0"/>
              <a:t> and </a:t>
            </a:r>
            <a:r>
              <a:rPr lang="en-US" b="1" dirty="0"/>
              <a:t>IPMT</a:t>
            </a:r>
            <a:endParaRPr lang="en-US" dirty="0"/>
          </a:p>
        </p:txBody>
      </p:sp>
      <p:sp>
        <p:nvSpPr>
          <p:cNvPr id="25603" name="Content Placeholder 4"/>
          <p:cNvSpPr>
            <a:spLocks noGrp="1"/>
          </p:cNvSpPr>
          <p:nvPr>
            <p:ph idx="1"/>
          </p:nvPr>
        </p:nvSpPr>
        <p:spPr/>
        <p:txBody>
          <a:bodyPr/>
          <a:lstStyle/>
          <a:p>
            <a:r>
              <a:rPr lang="en-US" dirty="0">
                <a:latin typeface="Arial" charset="0"/>
                <a:cs typeface="Arial" charset="0"/>
              </a:rPr>
              <a:t>Compute directly the principal and interest portions of the annual payment</a:t>
            </a:r>
          </a:p>
          <a:p>
            <a:r>
              <a:rPr lang="en-US" dirty="0">
                <a:latin typeface="Arial" charset="0"/>
                <a:cs typeface="Arial" charset="0"/>
              </a:rPr>
              <a:t>Work like </a:t>
            </a:r>
            <a:r>
              <a:rPr lang="en-US" b="1" dirty="0">
                <a:latin typeface="Arial" charset="0"/>
                <a:cs typeface="Arial" charset="0"/>
              </a:rPr>
              <a:t>PMT</a:t>
            </a:r>
            <a:r>
              <a:rPr lang="en-US" dirty="0">
                <a:latin typeface="Arial" charset="0"/>
                <a:cs typeface="Arial" charset="0"/>
              </a:rPr>
              <a:t>.</a:t>
            </a:r>
          </a:p>
        </p:txBody>
      </p:sp>
      <p:sp>
        <p:nvSpPr>
          <p:cNvPr id="3" name="Slide Number Placeholder 2"/>
          <p:cNvSpPr>
            <a:spLocks noGrp="1"/>
          </p:cNvSpPr>
          <p:nvPr>
            <p:ph type="sldNum" sz="quarter" idx="12"/>
          </p:nvPr>
        </p:nvSpPr>
        <p:spPr/>
        <p:txBody>
          <a:bodyPr/>
          <a:lstStyle/>
          <a:p>
            <a:pPr>
              <a:defRPr/>
            </a:pPr>
            <a:fld id="{DD50AC73-B8AF-4558-93BA-B0AE8B95F4D0}" type="slidenum">
              <a:rPr lang="en-US" smtClean="0"/>
              <a:pPr>
                <a:defRPr/>
              </a:pPr>
              <a:t>14</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45095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7643AF-AD5E-4EC5-9A78-DEAA5F4E8039}" type="slidenum">
              <a:rPr lang="en-US" smtClean="0"/>
              <a:pPr/>
              <a:t>15</a:t>
            </a:fld>
            <a:endParaRPr lang="en-US"/>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762000"/>
            <a:ext cx="8561826" cy="5086350"/>
          </a:xfrm>
          <a:prstGeom prst="rect">
            <a:avLst/>
          </a:prstGeom>
          <a:solidFill>
            <a:schemeClr val="bg1"/>
          </a:solidFill>
          <a:ln>
            <a:noFill/>
          </a:ln>
          <a:effectLst/>
        </p:spPr>
      </p:pic>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20115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74638"/>
            <a:ext cx="8782050" cy="1143000"/>
          </a:xfrm>
        </p:spPr>
        <p:txBody>
          <a:bodyPr/>
          <a:lstStyle/>
          <a:p>
            <a:pPr algn="ctr">
              <a:defRPr/>
            </a:pPr>
            <a:r>
              <a:rPr lang="en-US" dirty="0"/>
              <a:t>Longer-term mortgages</a:t>
            </a:r>
          </a:p>
        </p:txBody>
      </p:sp>
      <p:sp>
        <p:nvSpPr>
          <p:cNvPr id="27651" name="Content Placeholder 3"/>
          <p:cNvSpPr>
            <a:spLocks noGrp="1"/>
          </p:cNvSpPr>
          <p:nvPr>
            <p:ph idx="1"/>
          </p:nvPr>
        </p:nvSpPr>
        <p:spPr/>
        <p:txBody>
          <a:bodyPr/>
          <a:lstStyle/>
          <a:p>
            <a:r>
              <a:rPr lang="en-US" dirty="0">
                <a:latin typeface="Arial" charset="0"/>
                <a:cs typeface="Arial" charset="0"/>
              </a:rPr>
              <a:t>30-year mortgage, $100,000 principal</a:t>
            </a:r>
          </a:p>
          <a:p>
            <a:r>
              <a:rPr lang="en-US" dirty="0">
                <a:latin typeface="Arial" charset="0"/>
                <a:cs typeface="Arial" charset="0"/>
              </a:rPr>
              <a:t>8% interest, computed monthly (meaning 8%/12 = 0.6667% per month)</a:t>
            </a:r>
          </a:p>
          <a:p>
            <a:r>
              <a:rPr lang="en-US" dirty="0">
                <a:latin typeface="Arial" charset="0"/>
                <a:cs typeface="Arial" charset="0"/>
              </a:rPr>
              <a:t>Points:  1; </a:t>
            </a:r>
          </a:p>
          <a:p>
            <a:r>
              <a:rPr lang="en-US" dirty="0">
                <a:latin typeface="Arial" charset="0"/>
                <a:cs typeface="Arial" charset="0"/>
              </a:rPr>
              <a:t>“origination fee” = 0.5%</a:t>
            </a:r>
          </a:p>
          <a:p>
            <a:r>
              <a:rPr lang="en-US" dirty="0">
                <a:latin typeface="Arial" charset="0"/>
                <a:cs typeface="Arial" charset="0"/>
              </a:rPr>
              <a:t>Meaning:  You get $98,500, but are charged as if you borrowed $100,000</a:t>
            </a:r>
          </a:p>
        </p:txBody>
      </p:sp>
      <p:sp>
        <p:nvSpPr>
          <p:cNvPr id="2" name="Slide Number Placeholder 1"/>
          <p:cNvSpPr>
            <a:spLocks noGrp="1"/>
          </p:cNvSpPr>
          <p:nvPr>
            <p:ph type="sldNum" sz="quarter" idx="12"/>
          </p:nvPr>
        </p:nvSpPr>
        <p:spPr/>
        <p:txBody>
          <a:bodyPr/>
          <a:lstStyle/>
          <a:p>
            <a:pPr>
              <a:defRPr/>
            </a:pPr>
            <a:fld id="{D31EF4AE-5240-40EE-AD27-88495AD129DE}" type="slidenum">
              <a:rPr lang="en-US" smtClean="0"/>
              <a:pPr>
                <a:defRPr/>
              </a:pPr>
              <a:t>16</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41053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2050" cy="1143000"/>
          </a:xfrm>
        </p:spPr>
        <p:txBody>
          <a:bodyPr/>
          <a:lstStyle/>
          <a:p>
            <a:pPr algn="ctr">
              <a:defRPr/>
            </a:pPr>
            <a:r>
              <a:rPr lang="en-US" dirty="0"/>
              <a:t>30-year mortgage</a:t>
            </a:r>
          </a:p>
        </p:txBody>
      </p:sp>
      <p:sp>
        <p:nvSpPr>
          <p:cNvPr id="4" name="Slide Number Placeholder 3"/>
          <p:cNvSpPr>
            <a:spLocks noGrp="1"/>
          </p:cNvSpPr>
          <p:nvPr>
            <p:ph type="sldNum" sz="quarter" idx="12"/>
          </p:nvPr>
        </p:nvSpPr>
        <p:spPr/>
        <p:txBody>
          <a:bodyPr/>
          <a:lstStyle/>
          <a:p>
            <a:pPr>
              <a:defRPr/>
            </a:pPr>
            <a:fld id="{E63F7FC9-455E-484B-B9CD-2644CE1F2617}" type="slidenum">
              <a:rPr lang="en-US" smtClean="0"/>
              <a:pPr>
                <a:defRPr/>
              </a:pPr>
              <a:t>17</a:t>
            </a:fld>
            <a:endParaRPr lang="en-US"/>
          </a:p>
        </p:txBody>
      </p:sp>
      <p:pic>
        <p:nvPicPr>
          <p:cNvPr id="2867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676400"/>
            <a:ext cx="6699250" cy="3429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677" name="TextBox 4"/>
          <p:cNvSpPr txBox="1">
            <a:spLocks noChangeArrowheads="1"/>
          </p:cNvSpPr>
          <p:nvPr/>
        </p:nvSpPr>
        <p:spPr bwMode="auto">
          <a:xfrm>
            <a:off x="1828800" y="5497513"/>
            <a:ext cx="6705600"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ill Sans MT" pitchFamily="34" charset="0"/>
                <a:cs typeface="Arial" charset="0"/>
              </a:defRPr>
            </a:lvl1pPr>
            <a:lvl2pPr marL="742950" indent="-285750" eaLnBrk="0" hangingPunct="0">
              <a:defRPr>
                <a:solidFill>
                  <a:schemeClr val="tx1"/>
                </a:solidFill>
                <a:latin typeface="Gill Sans MT" pitchFamily="34" charset="0"/>
                <a:cs typeface="Arial" charset="0"/>
              </a:defRPr>
            </a:lvl2pPr>
            <a:lvl3pPr marL="1143000" indent="-228600" eaLnBrk="0" hangingPunct="0">
              <a:defRPr>
                <a:solidFill>
                  <a:schemeClr val="tx1"/>
                </a:solidFill>
                <a:latin typeface="Gill Sans MT" pitchFamily="34" charset="0"/>
                <a:cs typeface="Arial" charset="0"/>
              </a:defRPr>
            </a:lvl3pPr>
            <a:lvl4pPr marL="1600200" indent="-228600" eaLnBrk="0" hangingPunct="0">
              <a:defRPr>
                <a:solidFill>
                  <a:schemeClr val="tx1"/>
                </a:solidFill>
                <a:latin typeface="Gill Sans MT" pitchFamily="34" charset="0"/>
                <a:cs typeface="Arial" charset="0"/>
              </a:defRPr>
            </a:lvl4pPr>
            <a:lvl5pPr marL="2057400" indent="-228600" eaLnBrk="0" hangingPunct="0">
              <a:defRPr>
                <a:solidFill>
                  <a:schemeClr val="tx1"/>
                </a:solidFill>
                <a:latin typeface="Gill Sans MT" pitchFamily="34" charset="0"/>
                <a:cs typeface="Arial" charset="0"/>
              </a:defRPr>
            </a:lvl5pPr>
            <a:lvl6pPr marL="2514600" indent="-228600" eaLnBrk="0" fontAlgn="base" hangingPunct="0">
              <a:spcBef>
                <a:spcPct val="0"/>
              </a:spcBef>
              <a:spcAft>
                <a:spcPct val="0"/>
              </a:spcAft>
              <a:defRPr>
                <a:solidFill>
                  <a:schemeClr val="tx1"/>
                </a:solidFill>
                <a:latin typeface="Gill Sans MT" pitchFamily="34" charset="0"/>
                <a:cs typeface="Arial" charset="0"/>
              </a:defRPr>
            </a:lvl6pPr>
            <a:lvl7pPr marL="2971800" indent="-228600" eaLnBrk="0" fontAlgn="base" hangingPunct="0">
              <a:spcBef>
                <a:spcPct val="0"/>
              </a:spcBef>
              <a:spcAft>
                <a:spcPct val="0"/>
              </a:spcAft>
              <a:defRPr>
                <a:solidFill>
                  <a:schemeClr val="tx1"/>
                </a:solidFill>
                <a:latin typeface="Gill Sans MT" pitchFamily="34" charset="0"/>
                <a:cs typeface="Arial" charset="0"/>
              </a:defRPr>
            </a:lvl7pPr>
            <a:lvl8pPr marL="3429000" indent="-228600" eaLnBrk="0" fontAlgn="base" hangingPunct="0">
              <a:spcBef>
                <a:spcPct val="0"/>
              </a:spcBef>
              <a:spcAft>
                <a:spcPct val="0"/>
              </a:spcAft>
              <a:defRPr>
                <a:solidFill>
                  <a:schemeClr val="tx1"/>
                </a:solidFill>
                <a:latin typeface="Gill Sans MT" pitchFamily="34" charset="0"/>
                <a:cs typeface="Arial" charset="0"/>
              </a:defRPr>
            </a:lvl8pPr>
            <a:lvl9pPr marL="3886200" indent="-228600" eaLnBrk="0" fontAlgn="base" hangingPunct="0">
              <a:spcBef>
                <a:spcPct val="0"/>
              </a:spcBef>
              <a:spcAft>
                <a:spcPct val="0"/>
              </a:spcAft>
              <a:defRPr>
                <a:solidFill>
                  <a:schemeClr val="tx1"/>
                </a:solidFill>
                <a:latin typeface="Gill Sans MT" pitchFamily="34" charset="0"/>
                <a:cs typeface="Arial" charset="0"/>
              </a:defRPr>
            </a:lvl9pPr>
          </a:lstStyle>
          <a:p>
            <a:pPr algn="ctr" eaLnBrk="1" hangingPunct="1"/>
            <a:r>
              <a:rPr lang="en-US"/>
              <a:t>Note use of </a:t>
            </a:r>
            <a:r>
              <a:rPr lang="en-US" b="1"/>
              <a:t>Rate</a:t>
            </a:r>
            <a:r>
              <a:rPr lang="en-US"/>
              <a:t> to compute EAIR (next slide).</a:t>
            </a:r>
          </a:p>
        </p:txBody>
      </p:sp>
      <p:sp>
        <p:nvSpPr>
          <p:cNvPr id="6"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74515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850" cy="1143000"/>
          </a:xfrm>
        </p:spPr>
        <p:txBody>
          <a:bodyPr/>
          <a:lstStyle/>
          <a:p>
            <a:pPr algn="ctr">
              <a:defRPr/>
            </a:pPr>
            <a:r>
              <a:rPr lang="en-US" dirty="0"/>
              <a:t>Excel function </a:t>
            </a:r>
            <a:r>
              <a:rPr lang="en-US" b="1" dirty="0"/>
              <a:t>Rate</a:t>
            </a:r>
            <a:endParaRPr lang="en-US" dirty="0"/>
          </a:p>
        </p:txBody>
      </p:sp>
      <p:sp>
        <p:nvSpPr>
          <p:cNvPr id="3" name="Slide Number Placeholder 2"/>
          <p:cNvSpPr>
            <a:spLocks noGrp="1"/>
          </p:cNvSpPr>
          <p:nvPr>
            <p:ph type="sldNum" sz="quarter" idx="12"/>
          </p:nvPr>
        </p:nvSpPr>
        <p:spPr/>
        <p:txBody>
          <a:bodyPr/>
          <a:lstStyle/>
          <a:p>
            <a:pPr>
              <a:defRPr/>
            </a:pPr>
            <a:fld id="{4FA5AA79-3C9D-4EC9-AB52-9253F7F54F80}" type="slidenum">
              <a:rPr lang="en-US" smtClean="0"/>
              <a:pPr>
                <a:defRPr/>
              </a:pPr>
              <a:t>18</a:t>
            </a:fld>
            <a:endParaRPr lang="en-US"/>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54864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Box 3"/>
          <p:cNvSpPr txBox="1">
            <a:spLocks noChangeArrowheads="1"/>
          </p:cNvSpPr>
          <p:nvPr/>
        </p:nvSpPr>
        <p:spPr bwMode="auto">
          <a:xfrm>
            <a:off x="5943600" y="1828800"/>
            <a:ext cx="2971800" cy="3694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ill Sans MT" pitchFamily="34" charset="0"/>
                <a:cs typeface="Arial" charset="0"/>
              </a:defRPr>
            </a:lvl1pPr>
            <a:lvl2pPr marL="742950" indent="-285750" eaLnBrk="0" hangingPunct="0">
              <a:defRPr>
                <a:solidFill>
                  <a:schemeClr val="tx1"/>
                </a:solidFill>
                <a:latin typeface="Gill Sans MT" pitchFamily="34" charset="0"/>
                <a:cs typeface="Arial" charset="0"/>
              </a:defRPr>
            </a:lvl2pPr>
            <a:lvl3pPr marL="1143000" indent="-228600" eaLnBrk="0" hangingPunct="0">
              <a:defRPr>
                <a:solidFill>
                  <a:schemeClr val="tx1"/>
                </a:solidFill>
                <a:latin typeface="Gill Sans MT" pitchFamily="34" charset="0"/>
                <a:cs typeface="Arial" charset="0"/>
              </a:defRPr>
            </a:lvl3pPr>
            <a:lvl4pPr marL="1600200" indent="-228600" eaLnBrk="0" hangingPunct="0">
              <a:defRPr>
                <a:solidFill>
                  <a:schemeClr val="tx1"/>
                </a:solidFill>
                <a:latin typeface="Gill Sans MT" pitchFamily="34" charset="0"/>
                <a:cs typeface="Arial" charset="0"/>
              </a:defRPr>
            </a:lvl4pPr>
            <a:lvl5pPr marL="2057400" indent="-228600" eaLnBrk="0" hangingPunct="0">
              <a:defRPr>
                <a:solidFill>
                  <a:schemeClr val="tx1"/>
                </a:solidFill>
                <a:latin typeface="Gill Sans MT" pitchFamily="34" charset="0"/>
                <a:cs typeface="Arial" charset="0"/>
              </a:defRPr>
            </a:lvl5pPr>
            <a:lvl6pPr marL="2514600" indent="-228600" eaLnBrk="0" fontAlgn="base" hangingPunct="0">
              <a:spcBef>
                <a:spcPct val="0"/>
              </a:spcBef>
              <a:spcAft>
                <a:spcPct val="0"/>
              </a:spcAft>
              <a:defRPr>
                <a:solidFill>
                  <a:schemeClr val="tx1"/>
                </a:solidFill>
                <a:latin typeface="Gill Sans MT" pitchFamily="34" charset="0"/>
                <a:cs typeface="Arial" charset="0"/>
              </a:defRPr>
            </a:lvl6pPr>
            <a:lvl7pPr marL="2971800" indent="-228600" eaLnBrk="0" fontAlgn="base" hangingPunct="0">
              <a:spcBef>
                <a:spcPct val="0"/>
              </a:spcBef>
              <a:spcAft>
                <a:spcPct val="0"/>
              </a:spcAft>
              <a:defRPr>
                <a:solidFill>
                  <a:schemeClr val="tx1"/>
                </a:solidFill>
                <a:latin typeface="Gill Sans MT" pitchFamily="34" charset="0"/>
                <a:cs typeface="Arial" charset="0"/>
              </a:defRPr>
            </a:lvl7pPr>
            <a:lvl8pPr marL="3429000" indent="-228600" eaLnBrk="0" fontAlgn="base" hangingPunct="0">
              <a:spcBef>
                <a:spcPct val="0"/>
              </a:spcBef>
              <a:spcAft>
                <a:spcPct val="0"/>
              </a:spcAft>
              <a:defRPr>
                <a:solidFill>
                  <a:schemeClr val="tx1"/>
                </a:solidFill>
                <a:latin typeface="Gill Sans MT" pitchFamily="34" charset="0"/>
                <a:cs typeface="Arial" charset="0"/>
              </a:defRPr>
            </a:lvl8pPr>
            <a:lvl9pPr marL="3886200" indent="-228600" eaLnBrk="0" fontAlgn="base" hangingPunct="0">
              <a:spcBef>
                <a:spcPct val="0"/>
              </a:spcBef>
              <a:spcAft>
                <a:spcPct val="0"/>
              </a:spcAft>
              <a:defRPr>
                <a:solidFill>
                  <a:schemeClr val="tx1"/>
                </a:solidFill>
                <a:latin typeface="Gill Sans MT" pitchFamily="34" charset="0"/>
                <a:cs typeface="Arial" charset="0"/>
              </a:defRPr>
            </a:lvl9pPr>
          </a:lstStyle>
          <a:p>
            <a:pPr eaLnBrk="1" hangingPunct="1"/>
            <a:r>
              <a:rPr lang="en-US" b="1"/>
              <a:t>Rate</a:t>
            </a:r>
            <a:r>
              <a:rPr lang="en-US"/>
              <a:t> computes the IRR for constant payments.  </a:t>
            </a:r>
          </a:p>
          <a:p>
            <a:pPr eaLnBrk="1" hangingPunct="1"/>
            <a:endParaRPr lang="en-US"/>
          </a:p>
          <a:p>
            <a:pPr eaLnBrk="1" hangingPunct="1"/>
            <a:r>
              <a:rPr lang="en-US"/>
              <a:t>In this example:  360 monthly payment of $733.76 against an initial loan of $98,500:  </a:t>
            </a:r>
            <a:r>
              <a:rPr lang="en-US" b="1"/>
              <a:t>Rate</a:t>
            </a:r>
            <a:r>
              <a:rPr lang="en-US"/>
              <a:t> gives the monthly IRR at 6.799%.</a:t>
            </a:r>
          </a:p>
          <a:p>
            <a:pPr eaLnBrk="1" hangingPunct="1"/>
            <a:endParaRPr lang="en-US" b="1"/>
          </a:p>
          <a:p>
            <a:pPr eaLnBrk="1" hangingPunct="1"/>
            <a:r>
              <a:rPr lang="en-US" b="1"/>
              <a:t>Rate</a:t>
            </a:r>
            <a:r>
              <a:rPr lang="en-US"/>
              <a:t> is preferable to </a:t>
            </a:r>
            <a:r>
              <a:rPr lang="en-US" b="1"/>
              <a:t>IRR</a:t>
            </a:r>
            <a:r>
              <a:rPr lang="en-US"/>
              <a:t> when there are many payments and they are constant.</a:t>
            </a:r>
            <a:endParaRPr lang="en-US" b="1"/>
          </a:p>
        </p:txBody>
      </p:sp>
      <p:sp>
        <p:nvSpPr>
          <p:cNvPr id="7"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54269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74638"/>
            <a:ext cx="8782050" cy="1143000"/>
          </a:xfrm>
        </p:spPr>
        <p:txBody>
          <a:bodyPr/>
          <a:lstStyle/>
          <a:p>
            <a:pPr algn="ctr">
              <a:defRPr/>
            </a:pPr>
            <a:r>
              <a:rPr lang="en-US" dirty="0"/>
              <a:t>Lease vs. purchase</a:t>
            </a:r>
          </a:p>
        </p:txBody>
      </p:sp>
      <p:sp>
        <p:nvSpPr>
          <p:cNvPr id="30723" name="Content Placeholder 4"/>
          <p:cNvSpPr>
            <a:spLocks noGrp="1"/>
          </p:cNvSpPr>
          <p:nvPr>
            <p:ph idx="1"/>
          </p:nvPr>
        </p:nvSpPr>
        <p:spPr/>
        <p:txBody>
          <a:bodyPr/>
          <a:lstStyle/>
          <a:p>
            <a:r>
              <a:rPr lang="en-US">
                <a:latin typeface="Arial" charset="0"/>
                <a:cs typeface="Arial" charset="0"/>
              </a:rPr>
              <a:t>Common financial problem</a:t>
            </a:r>
          </a:p>
          <a:p>
            <a:r>
              <a:rPr lang="en-US">
                <a:latin typeface="Arial" charset="0"/>
                <a:cs typeface="Arial" charset="0"/>
              </a:rPr>
              <a:t>In this simple example:</a:t>
            </a:r>
          </a:p>
          <a:p>
            <a:pPr lvl="1"/>
            <a:r>
              <a:rPr lang="en-US">
                <a:latin typeface="Arial" charset="0"/>
                <a:cs typeface="Arial" charset="0"/>
              </a:rPr>
              <a:t>Buy computer for $4,000</a:t>
            </a:r>
          </a:p>
          <a:p>
            <a:pPr lvl="1"/>
            <a:r>
              <a:rPr lang="en-US">
                <a:latin typeface="Arial" charset="0"/>
                <a:cs typeface="Arial" charset="0"/>
              </a:rPr>
              <a:t>Lease it for 3 years for $1,500 annually.  </a:t>
            </a:r>
          </a:p>
          <a:p>
            <a:pPr lvl="2"/>
            <a:r>
              <a:rPr lang="en-US">
                <a:latin typeface="Arial" charset="0"/>
                <a:cs typeface="Arial" charset="0"/>
              </a:rPr>
              <a:t>Catch:  You pay $1,500 now and $1,500 at the end of years 1, 2, 3</a:t>
            </a:r>
          </a:p>
          <a:p>
            <a:r>
              <a:rPr lang="en-US">
                <a:latin typeface="Arial" charset="0"/>
                <a:cs typeface="Arial" charset="0"/>
              </a:rPr>
              <a:t>To compute the cost of the lease, use the </a:t>
            </a:r>
            <a:r>
              <a:rPr lang="en-US" u="sng">
                <a:latin typeface="Arial" charset="0"/>
                <a:cs typeface="Arial" charset="0"/>
              </a:rPr>
              <a:t>differential cash flows</a:t>
            </a:r>
            <a:r>
              <a:rPr lang="en-US" b="1">
                <a:latin typeface="Arial" charset="0"/>
                <a:cs typeface="Arial" charset="0"/>
              </a:rPr>
              <a:t> </a:t>
            </a:r>
            <a:r>
              <a:rPr lang="en-US">
                <a:latin typeface="Arial" charset="0"/>
                <a:cs typeface="Arial" charset="0"/>
              </a:rPr>
              <a:t>(next slide)</a:t>
            </a:r>
          </a:p>
          <a:p>
            <a:pPr lvl="2"/>
            <a:r>
              <a:rPr lang="en-US">
                <a:latin typeface="Arial" charset="0"/>
                <a:cs typeface="Arial" charset="0"/>
              </a:rPr>
              <a:t>The differential cash flows show that lease is like borrowing $2,500 with payments of $1,500 in years 1, 2, 3</a:t>
            </a:r>
          </a:p>
        </p:txBody>
      </p:sp>
      <p:sp>
        <p:nvSpPr>
          <p:cNvPr id="3" name="Slide Number Placeholder 2"/>
          <p:cNvSpPr>
            <a:spLocks noGrp="1"/>
          </p:cNvSpPr>
          <p:nvPr>
            <p:ph type="sldNum" sz="quarter" idx="12"/>
          </p:nvPr>
        </p:nvSpPr>
        <p:spPr/>
        <p:txBody>
          <a:bodyPr/>
          <a:lstStyle/>
          <a:p>
            <a:pPr>
              <a:defRPr/>
            </a:pPr>
            <a:fld id="{EFBF9E57-B39D-4258-969A-62D2487899F7}" type="slidenum">
              <a:rPr lang="en-US" smtClean="0"/>
              <a:pPr>
                <a:defRPr/>
              </a:pPr>
              <a:t>19</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89756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850" cy="1143000"/>
          </a:xfrm>
        </p:spPr>
        <p:txBody>
          <a:bodyPr/>
          <a:lstStyle/>
          <a:p>
            <a:pPr algn="ctr">
              <a:defRPr/>
            </a:pPr>
            <a:r>
              <a:rPr lang="en-US" dirty="0"/>
              <a:t>This chapter</a:t>
            </a:r>
          </a:p>
        </p:txBody>
      </p:sp>
      <p:sp>
        <p:nvSpPr>
          <p:cNvPr id="12291" name="Content Placeholder 2"/>
          <p:cNvSpPr>
            <a:spLocks noGrp="1"/>
          </p:cNvSpPr>
          <p:nvPr>
            <p:ph idx="1"/>
          </p:nvPr>
        </p:nvSpPr>
        <p:spPr/>
        <p:txBody>
          <a:bodyPr>
            <a:normAutofit fontScale="92500" lnSpcReduction="10000"/>
          </a:bodyPr>
          <a:lstStyle/>
          <a:p>
            <a:pPr lvl="0"/>
            <a:r>
              <a:rPr lang="en-US" dirty="0"/>
              <a:t>Eﬀective annual interest rate (EAIR)</a:t>
            </a:r>
          </a:p>
          <a:p>
            <a:pPr lvl="0"/>
            <a:r>
              <a:rPr lang="en-US" dirty="0"/>
              <a:t>Internal rate of return (IRR)</a:t>
            </a:r>
          </a:p>
          <a:p>
            <a:pPr lvl="0"/>
            <a:r>
              <a:rPr lang="en-US" dirty="0"/>
              <a:t>Annual percentage rate (APR)</a:t>
            </a:r>
          </a:p>
          <a:p>
            <a:pPr lvl="0"/>
            <a:r>
              <a:rPr lang="en-US" dirty="0"/>
              <a:t>Loan tables</a:t>
            </a:r>
          </a:p>
          <a:p>
            <a:pPr lvl="0"/>
            <a:r>
              <a:rPr lang="en-US" dirty="0"/>
              <a:t>Mortgage points</a:t>
            </a:r>
          </a:p>
          <a:p>
            <a:pPr lvl="0"/>
            <a:r>
              <a:rPr lang="en-US" dirty="0"/>
              <a:t>Lease versus purchase </a:t>
            </a:r>
            <a:br>
              <a:rPr lang="en-US" dirty="0"/>
            </a:br>
            <a:endParaRPr lang="he-IL" dirty="0">
              <a:latin typeface="Arial" charset="0"/>
              <a:cs typeface="Arial" charset="0"/>
            </a:endParaRPr>
          </a:p>
          <a:p>
            <a:r>
              <a:rPr lang="en-US" dirty="0">
                <a:latin typeface="Arial" charset="0"/>
                <a:cs typeface="Arial" charset="0"/>
              </a:rPr>
              <a:t>Excel functions:  </a:t>
            </a:r>
            <a:r>
              <a:rPr lang="en-US" b="1" dirty="0"/>
              <a:t>IRR, PMT, IPMT, PPMT, Rate, NPV, PV, Data-Table, Max, </a:t>
            </a:r>
            <a:r>
              <a:rPr lang="en-US" b="1" dirty="0" err="1"/>
              <a:t>Exp</a:t>
            </a:r>
            <a:r>
              <a:rPr lang="en-US" b="1" dirty="0"/>
              <a:t>, Ln, If</a:t>
            </a:r>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04A8E156-15F7-4C4C-B45D-3A3CC97B9B5D}" type="slidenum">
              <a:rPr lang="en-US" smtClean="0"/>
              <a:pPr>
                <a:defRPr/>
              </a:pPr>
              <a:t>2</a:t>
            </a:fld>
            <a:endParaRPr lang="en-US" dirty="0"/>
          </a:p>
        </p:txBody>
      </p:sp>
      <p:sp>
        <p:nvSpPr>
          <p:cNvPr id="6"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48570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F43CC3-859C-44C0-8300-205D005B2D3E}" type="slidenum">
              <a:rPr lang="en-US" smtClean="0"/>
              <a:pPr/>
              <a:t>20</a:t>
            </a:fld>
            <a:endParaRPr lang="en-US"/>
          </a:p>
        </p:txBody>
      </p:sp>
      <p:pic>
        <p:nvPicPr>
          <p:cNvPr id="317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76200"/>
            <a:ext cx="7867650" cy="365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52400" y="3886200"/>
            <a:ext cx="7086600" cy="646113"/>
          </a:xfrm>
          <a:prstGeom prst="rect">
            <a:avLst/>
          </a:prstGeom>
          <a:solidFill>
            <a:srgbClr val="FFC000"/>
          </a:solidFill>
        </p:spPr>
        <p:txBody>
          <a:bodyPr>
            <a:spAutoFit/>
          </a:bodyPr>
          <a:lstStyle/>
          <a:p>
            <a:pPr>
              <a:defRPr/>
            </a:pPr>
            <a:r>
              <a:rPr lang="en-US" dirty="0">
                <a:latin typeface="+mj-lt"/>
              </a:rPr>
              <a:t>The example assumes that you can borrow at 15% from the bank.  Cell D13 decides lease or purchase depending on which is cheaper.</a:t>
            </a:r>
          </a:p>
        </p:txBody>
      </p:sp>
      <p:pic>
        <p:nvPicPr>
          <p:cNvPr id="3174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 y="4767263"/>
            <a:ext cx="8113713"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a:xfrm>
            <a:off x="4953000" y="5943600"/>
            <a:ext cx="1143000" cy="576263"/>
          </a:xfrm>
          <a:prstGeom prst="roundRect">
            <a:avLst/>
          </a:prstGeom>
          <a:solidFill>
            <a:schemeClr val="accent2">
              <a:lumMod val="20000"/>
              <a:lumOff val="8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4953000" y="2057400"/>
            <a:ext cx="1143000" cy="576263"/>
          </a:xfrm>
          <a:prstGeom prst="roundRect">
            <a:avLst/>
          </a:prstGeom>
          <a:solidFill>
            <a:schemeClr val="accent2">
              <a:lumMod val="20000"/>
              <a:lumOff val="8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p:nvPr/>
        </p:nvSpPr>
        <p:spPr>
          <a:xfrm>
            <a:off x="6962775" y="4648200"/>
            <a:ext cx="1924050" cy="1200150"/>
          </a:xfrm>
          <a:prstGeom prst="rect">
            <a:avLst/>
          </a:prstGeom>
          <a:solidFill>
            <a:schemeClr val="accent3">
              <a:lumMod val="20000"/>
              <a:lumOff val="80000"/>
            </a:schemeClr>
          </a:solidFill>
        </p:spPr>
        <p:txBody>
          <a:bodyPr>
            <a:spAutoFit/>
          </a:bodyPr>
          <a:lstStyle/>
          <a:p>
            <a:pPr>
              <a:defRPr/>
            </a:pPr>
            <a:r>
              <a:rPr lang="en-US" dirty="0"/>
              <a:t>Payments on bank loan are cheaper, same amount borrowed!</a:t>
            </a:r>
          </a:p>
        </p:txBody>
      </p:sp>
      <p:sp>
        <p:nvSpPr>
          <p:cNvPr id="8" name="Left Arrow 7"/>
          <p:cNvSpPr/>
          <p:nvPr/>
        </p:nvSpPr>
        <p:spPr>
          <a:xfrm rot="2555775">
            <a:off x="5688013" y="3482975"/>
            <a:ext cx="3055937" cy="1222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Left Arrow 9"/>
          <p:cNvSpPr/>
          <p:nvPr/>
        </p:nvSpPr>
        <p:spPr>
          <a:xfrm rot="19700881">
            <a:off x="5975350" y="5595938"/>
            <a:ext cx="1082675" cy="1508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581419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638"/>
            <a:ext cx="8705850" cy="1143000"/>
          </a:xfrm>
        </p:spPr>
        <p:txBody>
          <a:bodyPr/>
          <a:lstStyle/>
          <a:p>
            <a:pPr algn="ctr"/>
            <a:r>
              <a:rPr lang="en-US" dirty="0"/>
              <a:t>Auto lease</a:t>
            </a:r>
          </a:p>
        </p:txBody>
      </p:sp>
      <p:sp>
        <p:nvSpPr>
          <p:cNvPr id="2" name="Slide Number Placeholder 1"/>
          <p:cNvSpPr>
            <a:spLocks noGrp="1"/>
          </p:cNvSpPr>
          <p:nvPr>
            <p:ph type="sldNum" sz="quarter" idx="12"/>
          </p:nvPr>
        </p:nvSpPr>
        <p:spPr>
          <a:xfrm>
            <a:off x="8613775" y="6305550"/>
            <a:ext cx="457200" cy="476250"/>
          </a:xfrm>
        </p:spPr>
        <p:txBody>
          <a:bodyPr/>
          <a:lstStyle/>
          <a:p>
            <a:fld id="{BE38AD18-32F2-4874-99C0-22A17696D5C6}" type="slidenum">
              <a:rPr lang="en-US" smtClean="0"/>
              <a:pPr/>
              <a:t>21</a:t>
            </a:fld>
            <a:endParaRPr lang="en-US"/>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5735611" cy="473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34408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C05B4-17BB-4CDD-862B-1F87D350060F}"/>
              </a:ext>
            </a:extLst>
          </p:cNvPr>
          <p:cNvSpPr>
            <a:spLocks noGrp="1"/>
          </p:cNvSpPr>
          <p:nvPr>
            <p:ph type="title"/>
          </p:nvPr>
        </p:nvSpPr>
        <p:spPr>
          <a:xfrm>
            <a:off x="228600" y="274638"/>
            <a:ext cx="8705850" cy="1143000"/>
          </a:xfrm>
        </p:spPr>
        <p:txBody>
          <a:bodyPr/>
          <a:lstStyle/>
          <a:p>
            <a:pPr algn="ctr"/>
            <a:r>
              <a:rPr lang="en-US" dirty="0"/>
              <a:t>Auto </a:t>
            </a:r>
            <a:r>
              <a:rPr lang="en-US" dirty="0" smtClean="0"/>
              <a:t>Lease </a:t>
            </a:r>
            <a:r>
              <a:rPr lang="en-US" dirty="0"/>
              <a:t>Problem</a:t>
            </a:r>
          </a:p>
        </p:txBody>
      </p:sp>
      <p:sp>
        <p:nvSpPr>
          <p:cNvPr id="3" name="Content Placeholder 2">
            <a:extLst>
              <a:ext uri="{FF2B5EF4-FFF2-40B4-BE49-F238E27FC236}">
                <a16:creationId xmlns:a16="http://schemas.microsoft.com/office/drawing/2014/main" xmlns="" id="{5DC77F5F-9539-48BE-A2E0-EE6BCDFC2823}"/>
              </a:ext>
            </a:extLst>
          </p:cNvPr>
          <p:cNvSpPr>
            <a:spLocks noGrp="1"/>
          </p:cNvSpPr>
          <p:nvPr>
            <p:ph idx="1"/>
          </p:nvPr>
        </p:nvSpPr>
        <p:spPr/>
        <p:txBody>
          <a:bodyPr>
            <a:normAutofit fontScale="55000" lnSpcReduction="20000"/>
          </a:bodyPr>
          <a:lstStyle/>
          <a:p>
            <a:r>
              <a:rPr lang="en-US" dirty="0" smtClean="0"/>
              <a:t>Today, </a:t>
            </a:r>
            <a:r>
              <a:rPr lang="en-US" dirty="0"/>
              <a:t>the first Volts have arrived to dealerships from Detroit, and are being picked up by customers across the nation. People taking ownership now have to now decide whether to buy or lease the car.</a:t>
            </a:r>
          </a:p>
          <a:p>
            <a:r>
              <a:rPr lang="en-US" dirty="0"/>
              <a:t>At an MRSP of $41,000 the cutting-edge Volt comes in at a relatively affordable $33,500 after the $7500 federal tax credit it deducted. GM’s banking partners have formulated some creative methods for dealing with the credit such as floating the buyer a zero interest separate $7500 loan that comes due when they get their tax refund.</a:t>
            </a:r>
          </a:p>
          <a:p>
            <a:r>
              <a:rPr lang="en-US" dirty="0"/>
              <a:t>The lease option was created to make the car even more affordable, making the car available to a larger group of drivers. The terms of the lease were spelled out in the Summer as $350 per month with $2500 down for a 36 month lease with 36,000 miles.  What hasn’t been known is what the car’s residual value will be at the end of the lease, and what the customer could then buy it for.</a:t>
            </a:r>
          </a:p>
          <a:p>
            <a:r>
              <a:rPr lang="en-US" dirty="0"/>
              <a:t>Gordon Lai, a sales manager at Singh Chevrolet in Riverside, California, offers us the following details which he said came directly from GM.  “The figures above are SPECIFICALLY for a Base Model Volt sold at MSRP only ($41,000),” said Lai.  “Add any options, dealer markups, increases in Sales Tax, </a:t>
            </a:r>
            <a:r>
              <a:rPr lang="en-US" dirty="0" err="1"/>
              <a:t>etc</a:t>
            </a:r>
            <a:r>
              <a:rPr lang="en-US" dirty="0"/>
              <a:t>… and the Payment goes up, or the  ‘Out-of-Pocket’ down payment goes up. ”</a:t>
            </a:r>
          </a:p>
          <a:p>
            <a:endParaRPr lang="en-US" dirty="0"/>
          </a:p>
        </p:txBody>
      </p:sp>
      <p:sp>
        <p:nvSpPr>
          <p:cNvPr id="4" name="Slide Number Placeholder 3"/>
          <p:cNvSpPr>
            <a:spLocks noGrp="1"/>
          </p:cNvSpPr>
          <p:nvPr>
            <p:ph type="sldNum" sz="quarter" idx="12"/>
          </p:nvPr>
        </p:nvSpPr>
        <p:spPr/>
        <p:txBody>
          <a:bodyPr/>
          <a:lstStyle/>
          <a:p>
            <a:pPr>
              <a:defRPr/>
            </a:pPr>
            <a:fld id="{6332DDFC-D463-46F1-B870-AA38FFCDDC07}" type="slidenum">
              <a:rPr lang="en-US" smtClean="0"/>
              <a:pPr>
                <a:defRPr/>
              </a:pPr>
              <a:t>22</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91312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4A4DB80-BBEB-43BC-A42D-7EA9F53D708C}" type="slidenum">
              <a:rPr lang="en-US" smtClean="0"/>
              <a:pPr>
                <a:defRPr/>
              </a:pPr>
              <a:t>23</a:t>
            </a:fld>
            <a:endParaRPr lang="en-US"/>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
            <a:ext cx="6838950" cy="657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6911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4A4DB80-BBEB-43BC-A42D-7EA9F53D708C}" type="slidenum">
              <a:rPr lang="en-US" smtClean="0"/>
              <a:pPr>
                <a:defRPr/>
              </a:pPr>
              <a:t>24</a:t>
            </a:fld>
            <a:endParaRPr lang="en-US"/>
          </a:p>
        </p:txBody>
      </p:sp>
      <p:pic>
        <p:nvPicPr>
          <p:cNvPr id="399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533400"/>
            <a:ext cx="7473779" cy="35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830595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4A4DB80-BBEB-43BC-A42D-7EA9F53D708C}" type="slidenum">
              <a:rPr lang="en-US" smtClean="0"/>
              <a:pPr>
                <a:defRPr/>
              </a:pPr>
              <a:t>25</a:t>
            </a:fld>
            <a:endParaRPr lang="en-US"/>
          </a:p>
        </p:txBody>
      </p:sp>
      <p:pic>
        <p:nvPicPr>
          <p:cNvPr id="409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04800"/>
            <a:ext cx="6810661" cy="527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52600" y="5715000"/>
            <a:ext cx="5486400" cy="369332"/>
          </a:xfrm>
          <a:prstGeom prst="rect">
            <a:avLst/>
          </a:prstGeom>
          <a:solidFill>
            <a:srgbClr val="FFC000"/>
          </a:solidFill>
        </p:spPr>
        <p:txBody>
          <a:bodyPr wrap="square" rtlCol="0">
            <a:spAutoFit/>
          </a:bodyPr>
          <a:lstStyle/>
          <a:p>
            <a:r>
              <a:rPr lang="en-US" b="1" dirty="0"/>
              <a:t>Notes</a:t>
            </a:r>
            <a:r>
              <a:rPr lang="en-US" dirty="0"/>
              <a:t>:  Some lines of the spreadsheet are hidden.</a:t>
            </a:r>
            <a:endParaRPr lang="en-US" b="1" dirty="0"/>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752019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82050" cy="1189038"/>
          </a:xfrm>
        </p:spPr>
        <p:txBody>
          <a:bodyPr>
            <a:normAutofit fontScale="90000"/>
          </a:bodyPr>
          <a:lstStyle/>
          <a:p>
            <a:pPr algn="ctr">
              <a:defRPr/>
            </a:pPr>
            <a:r>
              <a:rPr lang="en-US" dirty="0"/>
              <a:t>Advanced topic:  More frequent compounding</a:t>
            </a:r>
          </a:p>
        </p:txBody>
      </p:sp>
      <p:sp>
        <p:nvSpPr>
          <p:cNvPr id="3" name="Content Placeholder 2"/>
          <p:cNvSpPr>
            <a:spLocks noGrp="1"/>
          </p:cNvSpPr>
          <p:nvPr>
            <p:ph idx="1"/>
          </p:nvPr>
        </p:nvSpPr>
        <p:spPr>
          <a:xfrm>
            <a:off x="76200" y="1524000"/>
            <a:ext cx="7639050" cy="4191000"/>
          </a:xfrm>
          <a:solidFill>
            <a:schemeClr val="bg1"/>
          </a:solidFill>
        </p:spPr>
        <p:txBody>
          <a:bodyPr/>
          <a:lstStyle/>
          <a:p>
            <a:pPr marL="82550" indent="0">
              <a:buFont typeface="Wingdings" pitchFamily="2" charset="2"/>
              <a:buNone/>
              <a:defRPr/>
            </a:pPr>
            <a:r>
              <a:rPr lang="en-US" sz="1800" b="1" dirty="0"/>
              <a:t>THE FOLLOWING IS TAKEN FROM THE WEBSITE OF CITIBANK (South Dakota).  It describes the interest rate (APR = “annual percentage rate”) on credit cards</a:t>
            </a:r>
            <a:r>
              <a:rPr lang="en-US" sz="1400" b="1" dirty="0"/>
              <a:t>.</a:t>
            </a:r>
          </a:p>
          <a:p>
            <a:pPr marL="82550" indent="0">
              <a:buFont typeface="Wingdings" pitchFamily="2" charset="2"/>
              <a:buNone/>
              <a:defRPr/>
            </a:pPr>
            <a:r>
              <a:rPr lang="en-US" sz="1800" b="1" dirty="0"/>
              <a:t>Variable APRs Based on Prime.</a:t>
            </a:r>
            <a:r>
              <a:rPr lang="en-US" sz="1800" dirty="0"/>
              <a:t> If any APR is based on the U.S. Prime Rate ("Prime Rate"), the APR will equal the Prime Rate plus an additional amount. If the Prime Rate increases, it will cause the APR to increase. If the Prime Rate decreases, it will cause the APR to decrease. For each billing period we use the Prime Rate published in </a:t>
            </a:r>
            <a:r>
              <a:rPr lang="en-US" sz="1800" i="1" dirty="0"/>
              <a:t>The Wall Street Journal </a:t>
            </a:r>
            <a:r>
              <a:rPr lang="en-US" sz="1800" dirty="0"/>
              <a:t> two business days before the Statement Closing Date. If the Prime Rate causes an APR to change, we put the new APR into effect as of the first day of the billing period for which we calculate the APR. We apply the new APR to any existing balances, subject to any promotional rate that may apply. If </a:t>
            </a:r>
            <a:r>
              <a:rPr lang="en-US" sz="1800" i="1" dirty="0"/>
              <a:t>The Wall Street Journal</a:t>
            </a:r>
            <a:r>
              <a:rPr lang="en-US" sz="1800" dirty="0"/>
              <a:t> does not publish the Prime Rate, we will use a similar published rate.</a:t>
            </a:r>
          </a:p>
          <a:p>
            <a:pPr>
              <a:defRPr/>
            </a:pPr>
            <a:endParaRPr lang="en-US" sz="2400" dirty="0"/>
          </a:p>
          <a:p>
            <a:pPr>
              <a:buFont typeface="Wingdings" pitchFamily="2" charset="2"/>
              <a:buChar char="q"/>
              <a:defRPr/>
            </a:pPr>
            <a:endParaRPr lang="en-US" sz="2400" b="1" dirty="0"/>
          </a:p>
          <a:p>
            <a:pPr marL="82550" indent="0">
              <a:buFont typeface="Wingdings" pitchFamily="2" charset="2"/>
              <a:buNone/>
              <a:defRPr/>
            </a:pPr>
            <a:endParaRPr lang="en-US" dirty="0"/>
          </a:p>
        </p:txBody>
      </p:sp>
      <p:sp>
        <p:nvSpPr>
          <p:cNvPr id="4" name="Slide Number Placeholder 3"/>
          <p:cNvSpPr>
            <a:spLocks noGrp="1"/>
          </p:cNvSpPr>
          <p:nvPr>
            <p:ph type="sldNum" sz="quarter" idx="10"/>
          </p:nvPr>
        </p:nvSpPr>
        <p:spPr/>
        <p:txBody>
          <a:bodyPr/>
          <a:lstStyle/>
          <a:p>
            <a:pPr>
              <a:defRPr/>
            </a:pPr>
            <a:fld id="{0EF43733-CBE1-49ED-B652-38F4307DB113}" type="slidenum">
              <a:rPr lang="en-US" smtClean="0"/>
              <a:pPr>
                <a:defRPr/>
              </a:pPr>
              <a:t>26</a:t>
            </a:fld>
            <a:endParaRPr lang="en-US"/>
          </a:p>
        </p:txBody>
      </p:sp>
      <p:sp>
        <p:nvSpPr>
          <p:cNvPr id="5" name="TextBox 4"/>
          <p:cNvSpPr txBox="1"/>
          <p:nvPr/>
        </p:nvSpPr>
        <p:spPr>
          <a:xfrm>
            <a:off x="381000" y="5867400"/>
            <a:ext cx="7010400" cy="646113"/>
          </a:xfrm>
          <a:prstGeom prst="rect">
            <a:avLst/>
          </a:prstGeom>
          <a:solidFill>
            <a:schemeClr val="accent2">
              <a:lumMod val="20000"/>
              <a:lumOff val="80000"/>
            </a:schemeClr>
          </a:solidFill>
        </p:spPr>
        <p:txBody>
          <a:bodyPr>
            <a:spAutoFit/>
          </a:bodyPr>
          <a:lstStyle/>
          <a:p>
            <a:pPr>
              <a:defRPr/>
            </a:pPr>
            <a:r>
              <a:rPr lang="en-US" sz="1200" dirty="0"/>
              <a:t>https://www.accountonline.com/ACQ/DisplayPage?docId=InitDisclosurePop&amp;sc=6UJZQ6701000MDM290W&amp;app=UNSOL&amp;siteId=AC&amp;langId=EN&amp;BUS_TYP_CD=CONSUMER&amp;DOWNSELL_LEVEL=0&amp;BALCON_SC=&amp;B=M&amp;DOWNSELL_BRANDS=&amp;t=&amp;uc=</a:t>
            </a:r>
          </a:p>
        </p:txBody>
      </p:sp>
      <p:sp>
        <p:nvSpPr>
          <p:cNvPr id="33798" name="TextBox 5"/>
          <p:cNvSpPr txBox="1">
            <a:spLocks noChangeArrowheads="1"/>
          </p:cNvSpPr>
          <p:nvPr/>
        </p:nvSpPr>
        <p:spPr bwMode="auto">
          <a:xfrm>
            <a:off x="7402513" y="4191000"/>
            <a:ext cx="1295400" cy="9239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ill Sans MT" pitchFamily="34" charset="0"/>
                <a:cs typeface="Arial" charset="0"/>
              </a:defRPr>
            </a:lvl1pPr>
            <a:lvl2pPr marL="742950" indent="-285750" eaLnBrk="0" hangingPunct="0">
              <a:defRPr>
                <a:solidFill>
                  <a:schemeClr val="tx1"/>
                </a:solidFill>
                <a:latin typeface="Gill Sans MT" pitchFamily="34" charset="0"/>
                <a:cs typeface="Arial" charset="0"/>
              </a:defRPr>
            </a:lvl2pPr>
            <a:lvl3pPr marL="1143000" indent="-228600" eaLnBrk="0" hangingPunct="0">
              <a:defRPr>
                <a:solidFill>
                  <a:schemeClr val="tx1"/>
                </a:solidFill>
                <a:latin typeface="Gill Sans MT" pitchFamily="34" charset="0"/>
                <a:cs typeface="Arial" charset="0"/>
              </a:defRPr>
            </a:lvl3pPr>
            <a:lvl4pPr marL="1600200" indent="-228600" eaLnBrk="0" hangingPunct="0">
              <a:defRPr>
                <a:solidFill>
                  <a:schemeClr val="tx1"/>
                </a:solidFill>
                <a:latin typeface="Gill Sans MT" pitchFamily="34" charset="0"/>
                <a:cs typeface="Arial" charset="0"/>
              </a:defRPr>
            </a:lvl4pPr>
            <a:lvl5pPr marL="2057400" indent="-228600" eaLnBrk="0" hangingPunct="0">
              <a:defRPr>
                <a:solidFill>
                  <a:schemeClr val="tx1"/>
                </a:solidFill>
                <a:latin typeface="Gill Sans MT" pitchFamily="34" charset="0"/>
                <a:cs typeface="Arial" charset="0"/>
              </a:defRPr>
            </a:lvl5pPr>
            <a:lvl6pPr marL="2514600" indent="-228600" eaLnBrk="0" fontAlgn="base" hangingPunct="0">
              <a:spcBef>
                <a:spcPct val="0"/>
              </a:spcBef>
              <a:spcAft>
                <a:spcPct val="0"/>
              </a:spcAft>
              <a:defRPr>
                <a:solidFill>
                  <a:schemeClr val="tx1"/>
                </a:solidFill>
                <a:latin typeface="Gill Sans MT" pitchFamily="34" charset="0"/>
                <a:cs typeface="Arial" charset="0"/>
              </a:defRPr>
            </a:lvl6pPr>
            <a:lvl7pPr marL="2971800" indent="-228600" eaLnBrk="0" fontAlgn="base" hangingPunct="0">
              <a:spcBef>
                <a:spcPct val="0"/>
              </a:spcBef>
              <a:spcAft>
                <a:spcPct val="0"/>
              </a:spcAft>
              <a:defRPr>
                <a:solidFill>
                  <a:schemeClr val="tx1"/>
                </a:solidFill>
                <a:latin typeface="Gill Sans MT" pitchFamily="34" charset="0"/>
                <a:cs typeface="Arial" charset="0"/>
              </a:defRPr>
            </a:lvl7pPr>
            <a:lvl8pPr marL="3429000" indent="-228600" eaLnBrk="0" fontAlgn="base" hangingPunct="0">
              <a:spcBef>
                <a:spcPct val="0"/>
              </a:spcBef>
              <a:spcAft>
                <a:spcPct val="0"/>
              </a:spcAft>
              <a:defRPr>
                <a:solidFill>
                  <a:schemeClr val="tx1"/>
                </a:solidFill>
                <a:latin typeface="Gill Sans MT" pitchFamily="34" charset="0"/>
                <a:cs typeface="Arial" charset="0"/>
              </a:defRPr>
            </a:lvl8pPr>
            <a:lvl9pPr marL="3886200" indent="-228600" eaLnBrk="0" fontAlgn="base" hangingPunct="0">
              <a:spcBef>
                <a:spcPct val="0"/>
              </a:spcBef>
              <a:spcAft>
                <a:spcPct val="0"/>
              </a:spcAft>
              <a:defRPr>
                <a:solidFill>
                  <a:schemeClr val="tx1"/>
                </a:solidFill>
                <a:latin typeface="Gill Sans MT" pitchFamily="34" charset="0"/>
                <a:cs typeface="Arial" charset="0"/>
              </a:defRPr>
            </a:lvl9pPr>
          </a:lstStyle>
          <a:p>
            <a:pPr eaLnBrk="1" hangingPunct="1"/>
            <a:r>
              <a:rPr lang="en-US"/>
              <a:t>Very difficult to understand!</a:t>
            </a:r>
          </a:p>
        </p:txBody>
      </p:sp>
      <p:sp>
        <p:nvSpPr>
          <p:cNvPr id="7"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
        <p:nvSpPr>
          <p:cNvPr id="8" name="Slide Number Placeholder 1"/>
          <p:cNvSpPr>
            <a:spLocks noGrp="1"/>
          </p:cNvSpPr>
          <p:nvPr>
            <p:ph type="sldNum" sz="quarter" idx="12"/>
          </p:nvPr>
        </p:nvSpPr>
        <p:spPr>
          <a:xfrm>
            <a:off x="8613775" y="6305550"/>
            <a:ext cx="457200" cy="476250"/>
          </a:xfrm>
        </p:spPr>
        <p:txBody>
          <a:bodyPr/>
          <a:lstStyle/>
          <a:p>
            <a:pPr>
              <a:defRPr/>
            </a:pPr>
            <a:fld id="{F4A4DB80-BBEB-43BC-A42D-7EA9F53D708C}" type="slidenum">
              <a:rPr lang="en-US" smtClean="0"/>
              <a:pPr>
                <a:defRPr/>
              </a:pPr>
              <a:t>26</a:t>
            </a:fld>
            <a:endParaRPr lang="en-US"/>
          </a:p>
        </p:txBody>
      </p:sp>
    </p:spTree>
    <p:extLst>
      <p:ext uri="{BB962C8B-B14F-4D97-AF65-F5344CB8AC3E}">
        <p14:creationId xmlns:p14="http://schemas.microsoft.com/office/powerpoint/2010/main" val="2936398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2050" cy="1143000"/>
          </a:xfrm>
        </p:spPr>
        <p:txBody>
          <a:bodyPr/>
          <a:lstStyle/>
          <a:p>
            <a:pPr algn="ctr">
              <a:defRPr/>
            </a:pPr>
            <a:r>
              <a:rPr lang="en-US" dirty="0"/>
              <a:t>Citibank goes on to say</a:t>
            </a:r>
          </a:p>
        </p:txBody>
      </p:sp>
      <p:sp>
        <p:nvSpPr>
          <p:cNvPr id="34819" name="Content Placeholder 2"/>
          <p:cNvSpPr>
            <a:spLocks noGrp="1"/>
          </p:cNvSpPr>
          <p:nvPr>
            <p:ph idx="1"/>
          </p:nvPr>
        </p:nvSpPr>
        <p:spPr/>
        <p:txBody>
          <a:bodyPr/>
          <a:lstStyle/>
          <a:p>
            <a:pPr>
              <a:buFont typeface="Wingdings" pitchFamily="2" charset="2"/>
              <a:buChar char="q"/>
            </a:pPr>
            <a:r>
              <a:rPr lang="en-US" sz="2800" b="1" dirty="0">
                <a:latin typeface="Arial" charset="0"/>
                <a:cs typeface="Arial" charset="0"/>
              </a:rPr>
              <a:t>APR for Purchases.</a:t>
            </a:r>
            <a:r>
              <a:rPr lang="en-US" sz="2800" dirty="0">
                <a:latin typeface="Arial" charset="0"/>
                <a:cs typeface="Arial" charset="0"/>
              </a:rPr>
              <a:t> There is a standard purchase APR. It equals the Prime Rate plus 9.74%. As of 09/01/2010 this APR is 12.99%. This APR equals a daily periodic rate of 0.0356%.</a:t>
            </a:r>
          </a:p>
          <a:p>
            <a:pPr>
              <a:buFont typeface="Wingdings" pitchFamily="2" charset="2"/>
              <a:buChar char="q"/>
            </a:pPr>
            <a:r>
              <a:rPr lang="en-US" sz="2800" b="1" dirty="0">
                <a:latin typeface="Arial" charset="0"/>
                <a:cs typeface="Arial" charset="0"/>
              </a:rPr>
              <a:t>APR for Cash Advances.</a:t>
            </a:r>
            <a:r>
              <a:rPr lang="en-US" sz="2800" dirty="0">
                <a:latin typeface="Arial" charset="0"/>
                <a:cs typeface="Arial" charset="0"/>
              </a:rPr>
              <a:t> There is a standard cash advance APR. It equals the Prime Rate plus 21.99%. As of 09/01/2010, this APR is 25.24%. This APR equals a daily periodic rate of 0.0692%.</a:t>
            </a:r>
            <a:endParaRPr lang="en-US" sz="2800" b="1" dirty="0">
              <a:latin typeface="Arial" charset="0"/>
              <a:cs typeface="Arial" charset="0"/>
            </a:endParaRPr>
          </a:p>
          <a:p>
            <a:endParaRPr lang="en-US" sz="2800" dirty="0">
              <a:latin typeface="Arial" charset="0"/>
              <a:cs typeface="Arial" charset="0"/>
            </a:endParaRPr>
          </a:p>
        </p:txBody>
      </p:sp>
      <p:sp>
        <p:nvSpPr>
          <p:cNvPr id="4" name="Slide Number Placeholder 3"/>
          <p:cNvSpPr>
            <a:spLocks noGrp="1"/>
          </p:cNvSpPr>
          <p:nvPr>
            <p:ph type="sldNum" sz="quarter" idx="10"/>
          </p:nvPr>
        </p:nvSpPr>
        <p:spPr/>
        <p:txBody>
          <a:bodyPr/>
          <a:lstStyle/>
          <a:p>
            <a:pPr>
              <a:defRPr/>
            </a:pPr>
            <a:endParaRPr lang="en-US" dirty="0"/>
          </a:p>
        </p:txBody>
      </p:sp>
      <p:sp>
        <p:nvSpPr>
          <p:cNvPr id="5" name="Slide Number Placeholder 1"/>
          <p:cNvSpPr>
            <a:spLocks noGrp="1"/>
          </p:cNvSpPr>
          <p:nvPr>
            <p:ph type="sldNum" sz="quarter" idx="12"/>
          </p:nvPr>
        </p:nvSpPr>
        <p:spPr>
          <a:xfrm>
            <a:off x="8613775" y="6305550"/>
            <a:ext cx="457200" cy="476250"/>
          </a:xfrm>
        </p:spPr>
        <p:txBody>
          <a:bodyPr/>
          <a:lstStyle/>
          <a:p>
            <a:pPr>
              <a:defRPr/>
            </a:pPr>
            <a:fld id="{F4A4DB80-BBEB-43BC-A42D-7EA9F53D708C}" type="slidenum">
              <a:rPr lang="en-US" smtClean="0"/>
              <a:pPr>
                <a:defRPr/>
              </a:pPr>
              <a:t>27</a:t>
            </a:fld>
            <a:endParaRPr lang="en-US"/>
          </a:p>
        </p:txBody>
      </p:sp>
      <p:sp>
        <p:nvSpPr>
          <p:cNvPr id="6"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81392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74638"/>
            <a:ext cx="8705850" cy="1143000"/>
          </a:xfrm>
        </p:spPr>
        <p:txBody>
          <a:bodyPr/>
          <a:lstStyle/>
          <a:p>
            <a:pPr algn="ctr">
              <a:defRPr/>
            </a:pPr>
            <a:r>
              <a:rPr lang="en-US" dirty="0"/>
              <a:t>What does this mean?</a:t>
            </a:r>
          </a:p>
        </p:txBody>
      </p:sp>
      <p:sp>
        <p:nvSpPr>
          <p:cNvPr id="4" name="Slide Number Placeholder 3"/>
          <p:cNvSpPr>
            <a:spLocks noGrp="1"/>
          </p:cNvSpPr>
          <p:nvPr>
            <p:ph type="sldNum" sz="quarter" idx="12"/>
          </p:nvPr>
        </p:nvSpPr>
        <p:spPr/>
        <p:txBody>
          <a:bodyPr/>
          <a:lstStyle/>
          <a:p>
            <a:pPr>
              <a:defRPr/>
            </a:pPr>
            <a:fld id="{D2C85EF4-A922-4FB9-998E-6B4B7C93541A}" type="slidenum">
              <a:rPr lang="en-US" smtClean="0"/>
              <a:pPr>
                <a:defRPr/>
              </a:pPr>
              <a:t>28</a:t>
            </a:fld>
            <a:endParaRPr lang="en-US"/>
          </a:p>
        </p:txBody>
      </p:sp>
      <p:sp>
        <p:nvSpPr>
          <p:cNvPr id="8" name="TextBox 7"/>
          <p:cNvSpPr txBox="1"/>
          <p:nvPr/>
        </p:nvSpPr>
        <p:spPr>
          <a:xfrm>
            <a:off x="1676400" y="5181600"/>
            <a:ext cx="6248400" cy="1200150"/>
          </a:xfrm>
          <a:prstGeom prst="rect">
            <a:avLst/>
          </a:prstGeom>
          <a:solidFill>
            <a:srgbClr val="FFC000"/>
          </a:solidFill>
        </p:spPr>
        <p:txBody>
          <a:bodyPr>
            <a:spAutoFit/>
          </a:bodyPr>
          <a:lstStyle/>
          <a:p>
            <a:pPr>
              <a:defRPr/>
            </a:pPr>
            <a:r>
              <a:rPr lang="en-US" dirty="0">
                <a:latin typeface="+mj-lt"/>
              </a:rPr>
              <a:t>The APR </a:t>
            </a:r>
            <a:r>
              <a:rPr lang="en-US" u="sng" dirty="0">
                <a:latin typeface="+mj-lt"/>
              </a:rPr>
              <a:t>understates dramatically</a:t>
            </a:r>
            <a:r>
              <a:rPr lang="en-US" dirty="0">
                <a:latin typeface="+mj-lt"/>
              </a:rPr>
              <a:t> the actual interest cost.  The effective annual interest rate on purchases is 13.869% and not the APR of 12.99%; on cash advances 28.7% and not the APR of 25.24%.  Shame on you Citibank!</a:t>
            </a:r>
          </a:p>
        </p:txBody>
      </p:sp>
      <p:pic>
        <p:nvPicPr>
          <p:cNvPr id="3584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5288" y="1447800"/>
            <a:ext cx="6248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66431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2050" cy="1143000"/>
          </a:xfrm>
        </p:spPr>
        <p:txBody>
          <a:bodyPr>
            <a:normAutofit fontScale="90000"/>
          </a:bodyPr>
          <a:lstStyle/>
          <a:p>
            <a:pPr algn="ctr">
              <a:defRPr/>
            </a:pPr>
            <a:r>
              <a:rPr lang="en-US" dirty="0"/>
              <a:t>What is the effective annual interest rate (EAIR)</a:t>
            </a:r>
          </a:p>
        </p:txBody>
      </p:sp>
      <p:sp>
        <p:nvSpPr>
          <p:cNvPr id="4" name="Slide Number Placeholder 3"/>
          <p:cNvSpPr>
            <a:spLocks noGrp="1"/>
          </p:cNvSpPr>
          <p:nvPr>
            <p:ph type="sldNum" sz="quarter" idx="12"/>
          </p:nvPr>
        </p:nvSpPr>
        <p:spPr/>
        <p:txBody>
          <a:bodyPr/>
          <a:lstStyle/>
          <a:p>
            <a:pPr>
              <a:defRPr/>
            </a:pPr>
            <a:fld id="{4D2A962D-DE79-4BA0-A011-716CF0628DB8}" type="slidenum">
              <a:rPr lang="en-US" smtClean="0"/>
              <a:pPr>
                <a:defRPr/>
              </a:pPr>
              <a:t>29</a:t>
            </a:fld>
            <a:endParaRPr lang="en-US"/>
          </a:p>
        </p:txBody>
      </p:sp>
      <p:graphicFrame>
        <p:nvGraphicFramePr>
          <p:cNvPr id="36868" name="Object 4"/>
          <p:cNvGraphicFramePr>
            <a:graphicFrameLocks noChangeAspect="1"/>
          </p:cNvGraphicFramePr>
          <p:nvPr/>
        </p:nvGraphicFramePr>
        <p:xfrm>
          <a:off x="2362200" y="1447800"/>
          <a:ext cx="4294188" cy="1697038"/>
        </p:xfrm>
        <a:graphic>
          <a:graphicData uri="http://schemas.openxmlformats.org/presentationml/2006/ole">
            <mc:AlternateContent xmlns:mc="http://schemas.openxmlformats.org/markup-compatibility/2006">
              <mc:Choice xmlns:v="urn:schemas-microsoft-com:vml" Requires="v">
                <p:oleObj spid="_x0000_s9226" name="Equation" r:id="rId3" imgW="1638300" imgH="647700" progId="Equation.DSMT4">
                  <p:embed/>
                </p:oleObj>
              </mc:Choice>
              <mc:Fallback>
                <p:oleObj name="Equation" r:id="rId3" imgW="1638300" imgH="647700" progId="Equation.DSMT4">
                  <p:embed/>
                  <p:pic>
                    <p:nvPicPr>
                      <p:cNvPr id="36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447800"/>
                        <a:ext cx="4294188" cy="1697038"/>
                      </a:xfrm>
                      <a:prstGeom prst="rect">
                        <a:avLst/>
                      </a:prstGeom>
                      <a:solidFill>
                        <a:srgbClr val="E8F2D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6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200400"/>
            <a:ext cx="5027613" cy="3360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70" name="TextBox 5"/>
          <p:cNvSpPr txBox="1">
            <a:spLocks noChangeArrowheads="1"/>
          </p:cNvSpPr>
          <p:nvPr/>
        </p:nvSpPr>
        <p:spPr bwMode="auto">
          <a:xfrm>
            <a:off x="5757863" y="4191000"/>
            <a:ext cx="2895600" cy="17541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ill Sans MT" pitchFamily="34" charset="0"/>
                <a:cs typeface="Arial" charset="0"/>
              </a:defRPr>
            </a:lvl1pPr>
            <a:lvl2pPr marL="742950" indent="-285750" eaLnBrk="0" hangingPunct="0">
              <a:defRPr>
                <a:solidFill>
                  <a:schemeClr val="tx1"/>
                </a:solidFill>
                <a:latin typeface="Gill Sans MT" pitchFamily="34" charset="0"/>
                <a:cs typeface="Arial" charset="0"/>
              </a:defRPr>
            </a:lvl2pPr>
            <a:lvl3pPr marL="1143000" indent="-228600" eaLnBrk="0" hangingPunct="0">
              <a:defRPr>
                <a:solidFill>
                  <a:schemeClr val="tx1"/>
                </a:solidFill>
                <a:latin typeface="Gill Sans MT" pitchFamily="34" charset="0"/>
                <a:cs typeface="Arial" charset="0"/>
              </a:defRPr>
            </a:lvl3pPr>
            <a:lvl4pPr marL="1600200" indent="-228600" eaLnBrk="0" hangingPunct="0">
              <a:defRPr>
                <a:solidFill>
                  <a:schemeClr val="tx1"/>
                </a:solidFill>
                <a:latin typeface="Gill Sans MT" pitchFamily="34" charset="0"/>
                <a:cs typeface="Arial" charset="0"/>
              </a:defRPr>
            </a:lvl4pPr>
            <a:lvl5pPr marL="2057400" indent="-228600" eaLnBrk="0" hangingPunct="0">
              <a:defRPr>
                <a:solidFill>
                  <a:schemeClr val="tx1"/>
                </a:solidFill>
                <a:latin typeface="Gill Sans MT" pitchFamily="34" charset="0"/>
                <a:cs typeface="Arial" charset="0"/>
              </a:defRPr>
            </a:lvl5pPr>
            <a:lvl6pPr marL="2514600" indent="-228600" eaLnBrk="0" fontAlgn="base" hangingPunct="0">
              <a:spcBef>
                <a:spcPct val="0"/>
              </a:spcBef>
              <a:spcAft>
                <a:spcPct val="0"/>
              </a:spcAft>
              <a:defRPr>
                <a:solidFill>
                  <a:schemeClr val="tx1"/>
                </a:solidFill>
                <a:latin typeface="Gill Sans MT" pitchFamily="34" charset="0"/>
                <a:cs typeface="Arial" charset="0"/>
              </a:defRPr>
            </a:lvl6pPr>
            <a:lvl7pPr marL="2971800" indent="-228600" eaLnBrk="0" fontAlgn="base" hangingPunct="0">
              <a:spcBef>
                <a:spcPct val="0"/>
              </a:spcBef>
              <a:spcAft>
                <a:spcPct val="0"/>
              </a:spcAft>
              <a:defRPr>
                <a:solidFill>
                  <a:schemeClr val="tx1"/>
                </a:solidFill>
                <a:latin typeface="Gill Sans MT" pitchFamily="34" charset="0"/>
                <a:cs typeface="Arial" charset="0"/>
              </a:defRPr>
            </a:lvl7pPr>
            <a:lvl8pPr marL="3429000" indent="-228600" eaLnBrk="0" fontAlgn="base" hangingPunct="0">
              <a:spcBef>
                <a:spcPct val="0"/>
              </a:spcBef>
              <a:spcAft>
                <a:spcPct val="0"/>
              </a:spcAft>
              <a:defRPr>
                <a:solidFill>
                  <a:schemeClr val="tx1"/>
                </a:solidFill>
                <a:latin typeface="Gill Sans MT" pitchFamily="34" charset="0"/>
                <a:cs typeface="Arial" charset="0"/>
              </a:defRPr>
            </a:lvl8pPr>
            <a:lvl9pPr marL="3886200" indent="-228600" eaLnBrk="0" fontAlgn="base" hangingPunct="0">
              <a:spcBef>
                <a:spcPct val="0"/>
              </a:spcBef>
              <a:spcAft>
                <a:spcPct val="0"/>
              </a:spcAft>
              <a:defRPr>
                <a:solidFill>
                  <a:schemeClr val="tx1"/>
                </a:solidFill>
                <a:latin typeface="Gill Sans MT" pitchFamily="34" charset="0"/>
                <a:cs typeface="Arial" charset="0"/>
              </a:defRPr>
            </a:lvl9pPr>
          </a:lstStyle>
          <a:p>
            <a:pPr eaLnBrk="1" hangingPunct="1"/>
            <a:r>
              <a:rPr lang="en-US"/>
              <a:t>Continuous compounding can simplify the computations of EAIR when the compounding periods are very short.  In this example:  daily compounding.</a:t>
            </a:r>
          </a:p>
        </p:txBody>
      </p:sp>
      <p:sp>
        <p:nvSpPr>
          <p:cNvPr id="7"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83013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74638"/>
            <a:ext cx="8705850" cy="1143000"/>
          </a:xfrm>
        </p:spPr>
        <p:txBody>
          <a:bodyPr>
            <a:normAutofit/>
          </a:bodyPr>
          <a:lstStyle/>
          <a:p>
            <a:r>
              <a:rPr lang="en-US"/>
              <a:t>Interest rate often used as a cost</a:t>
            </a:r>
            <a:endParaRPr lang="en-US" dirty="0"/>
          </a:p>
        </p:txBody>
      </p:sp>
      <p:sp>
        <p:nvSpPr>
          <p:cNvPr id="12291" name="Content Placeholder 7"/>
          <p:cNvSpPr>
            <a:spLocks noGrp="1"/>
          </p:cNvSpPr>
          <p:nvPr>
            <p:ph idx="1"/>
          </p:nvPr>
        </p:nvSpPr>
        <p:spPr/>
        <p:txBody>
          <a:bodyPr/>
          <a:lstStyle/>
          <a:p>
            <a:r>
              <a:rPr lang="en-US" dirty="0"/>
              <a:t>“My mortgage costs 12.2%”</a:t>
            </a:r>
          </a:p>
          <a:p>
            <a:r>
              <a:rPr lang="en-US" dirty="0"/>
              <a:t>“I pay 18.1% on unpaid credit card balances”</a:t>
            </a:r>
          </a:p>
          <a:p>
            <a:endParaRPr lang="en-US" dirty="0"/>
          </a:p>
          <a:p>
            <a:r>
              <a:rPr lang="en-US" dirty="0"/>
              <a:t>This chapter:  </a:t>
            </a:r>
          </a:p>
          <a:p>
            <a:pPr lvl="1"/>
            <a:r>
              <a:rPr lang="en-US" dirty="0"/>
              <a:t>Use IRR as a cost</a:t>
            </a:r>
          </a:p>
          <a:p>
            <a:pPr lvl="1"/>
            <a:r>
              <a:rPr lang="en-US" dirty="0"/>
              <a:t>Do this intelligently</a:t>
            </a:r>
          </a:p>
        </p:txBody>
      </p:sp>
      <p:sp>
        <p:nvSpPr>
          <p:cNvPr id="4" name="Slide Number Placeholder 3"/>
          <p:cNvSpPr>
            <a:spLocks noGrp="1"/>
          </p:cNvSpPr>
          <p:nvPr>
            <p:ph type="sldNum" sz="quarter" idx="12"/>
          </p:nvPr>
        </p:nvSpPr>
        <p:spPr>
          <a:xfrm>
            <a:off x="8613775" y="6305550"/>
            <a:ext cx="457200" cy="476250"/>
          </a:xfrm>
        </p:spPr>
        <p:txBody>
          <a:bodyPr/>
          <a:lstStyle/>
          <a:p>
            <a:fld id="{C957F0B1-3EE2-4EA8-8C2A-9617EDDCB4F8}" type="slidenum">
              <a:rPr lang="en-US" smtClean="0"/>
              <a:pPr/>
              <a:t>3</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868176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9650" cy="1143000"/>
          </a:xfrm>
        </p:spPr>
        <p:txBody>
          <a:bodyPr/>
          <a:lstStyle/>
          <a:p>
            <a:pPr algn="ctr">
              <a:defRPr/>
            </a:pPr>
            <a:r>
              <a:rPr lang="en-US" dirty="0"/>
              <a:t>Homework</a:t>
            </a:r>
          </a:p>
        </p:txBody>
      </p:sp>
      <p:sp>
        <p:nvSpPr>
          <p:cNvPr id="4" name="Content Placeholder 3"/>
          <p:cNvSpPr>
            <a:spLocks noGrp="1"/>
          </p:cNvSpPr>
          <p:nvPr>
            <p:ph idx="1"/>
          </p:nvPr>
        </p:nvSpPr>
        <p:spPr/>
        <p:txBody>
          <a:bodyPr/>
          <a:lstStyle/>
          <a:p>
            <a:pPr marL="82550" indent="0">
              <a:buFont typeface="Wingdings" pitchFamily="2" charset="2"/>
              <a:buNone/>
              <a:defRPr/>
            </a:pPr>
            <a:r>
              <a:rPr lang="en-US" dirty="0"/>
              <a:t>Citibank states: </a:t>
            </a:r>
          </a:p>
          <a:p>
            <a:pPr marL="357188" lvl="1" indent="0">
              <a:buFont typeface="Wingdings" pitchFamily="2" charset="2"/>
              <a:buNone/>
              <a:defRPr/>
            </a:pPr>
            <a:r>
              <a:rPr lang="en-US" dirty="0"/>
              <a:t>The Penalty APR is the Prime Rate plus up to 26.74%. As of 09/01/2010, the highest Penalty APR is 29.99%. This equals a daily periodic rate of 0.0822%. We set your Penalty APR based on your creditworthiness.</a:t>
            </a:r>
          </a:p>
          <a:p>
            <a:pPr marL="539750" indent="-457200">
              <a:defRPr/>
            </a:pPr>
            <a:r>
              <a:rPr lang="en-US" dirty="0"/>
              <a:t>Question:  How much is the EAIR for the “Penalty APR” of 29.99%?</a:t>
            </a:r>
          </a:p>
        </p:txBody>
      </p:sp>
      <p:sp>
        <p:nvSpPr>
          <p:cNvPr id="3" name="Slide Number Placeholder 2"/>
          <p:cNvSpPr>
            <a:spLocks noGrp="1"/>
          </p:cNvSpPr>
          <p:nvPr>
            <p:ph type="sldNum" sz="quarter" idx="10"/>
          </p:nvPr>
        </p:nvSpPr>
        <p:spPr/>
        <p:txBody>
          <a:bodyPr/>
          <a:lstStyle/>
          <a:p>
            <a:pPr>
              <a:defRPr/>
            </a:pPr>
            <a:endParaRPr lang="en-US" dirty="0"/>
          </a:p>
        </p:txBody>
      </p:sp>
      <p:sp>
        <p:nvSpPr>
          <p:cNvPr id="5" name="Rectangle 4"/>
          <p:cNvSpPr/>
          <p:nvPr/>
        </p:nvSpPr>
        <p:spPr>
          <a:xfrm>
            <a:off x="8610600" y="6433622"/>
            <a:ext cx="325730" cy="2616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7751AAF-C858-4DEB-B4D7-9EEEAA13603D}" type="slidenum">
              <a:rPr lang="en-US" sz="1050">
                <a:solidFill>
                  <a:schemeClr val="accent3">
                    <a:lumMod val="75000"/>
                  </a:schemeClr>
                </a:solidFill>
              </a:rPr>
              <a:pPr marL="0" marR="0" lvl="0" indent="0" algn="l" defTabSz="914400" rtl="0" eaLnBrk="1" fontAlgn="base" latinLnBrk="0" hangingPunct="1">
                <a:lnSpc>
                  <a:spcPct val="100000"/>
                </a:lnSpc>
                <a:spcBef>
                  <a:spcPct val="0"/>
                </a:spcBef>
                <a:spcAft>
                  <a:spcPct val="0"/>
                </a:spcAft>
                <a:buClrTx/>
                <a:buSzTx/>
                <a:buFontTx/>
                <a:buNone/>
                <a:tabLst/>
                <a:defRPr/>
              </a:pPr>
              <a:t>30</a:t>
            </a:fld>
            <a:endParaRPr lang="en-US" sz="1050" dirty="0">
              <a:solidFill>
                <a:schemeClr val="accent3">
                  <a:lumMod val="75000"/>
                </a:schemeClr>
              </a:solidFill>
            </a:endParaRPr>
          </a:p>
        </p:txBody>
      </p:sp>
      <p:sp>
        <p:nvSpPr>
          <p:cNvPr id="6"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28983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850" cy="1143000"/>
          </a:xfrm>
        </p:spPr>
        <p:txBody>
          <a:bodyPr/>
          <a:lstStyle/>
          <a:p>
            <a:pPr algn="ctr"/>
            <a:r>
              <a:rPr lang="en-US"/>
              <a:t>EAIR</a:t>
            </a:r>
            <a:endParaRPr lang="en-US" dirty="0"/>
          </a:p>
        </p:txBody>
      </p:sp>
      <p:sp>
        <p:nvSpPr>
          <p:cNvPr id="13315" name="Content Placeholder 2"/>
          <p:cNvSpPr>
            <a:spLocks noGrp="1"/>
          </p:cNvSpPr>
          <p:nvPr>
            <p:ph idx="1"/>
          </p:nvPr>
        </p:nvSpPr>
        <p:spPr/>
        <p:txBody>
          <a:bodyPr/>
          <a:lstStyle/>
          <a:p>
            <a:r>
              <a:rPr lang="en-US" dirty="0"/>
              <a:t>“Effective Annual Interest Rate”</a:t>
            </a:r>
          </a:p>
          <a:p>
            <a:r>
              <a:rPr lang="en-US" dirty="0"/>
              <a:t>EAIR:  IRR calculated on annual basis, taking account of all relevant costs</a:t>
            </a:r>
          </a:p>
          <a:p>
            <a:r>
              <a:rPr lang="en-US" dirty="0"/>
              <a:t>Not to be confused with “annual percentage rate” (APR).</a:t>
            </a:r>
          </a:p>
          <a:p>
            <a:pPr lvl="1"/>
            <a:r>
              <a:rPr lang="en-US" dirty="0"/>
              <a:t>APR is a confusing concept with no well-defined meaning</a:t>
            </a:r>
          </a:p>
        </p:txBody>
      </p:sp>
      <p:sp>
        <p:nvSpPr>
          <p:cNvPr id="4" name="Slide Number Placeholder 3"/>
          <p:cNvSpPr>
            <a:spLocks noGrp="1"/>
          </p:cNvSpPr>
          <p:nvPr>
            <p:ph type="sldNum" sz="quarter" idx="12"/>
          </p:nvPr>
        </p:nvSpPr>
        <p:spPr>
          <a:xfrm>
            <a:off x="8613775" y="6305550"/>
            <a:ext cx="457200" cy="476250"/>
          </a:xfrm>
        </p:spPr>
        <p:txBody>
          <a:bodyPr/>
          <a:lstStyle/>
          <a:p>
            <a:fld id="{B30EB315-2AD4-4590-956B-FA10605EEDDA}" type="slidenum">
              <a:rPr lang="en-US" smtClean="0"/>
              <a:pPr/>
              <a:t>4</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818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850" cy="1143000"/>
          </a:xfrm>
        </p:spPr>
        <p:txBody>
          <a:bodyPr/>
          <a:lstStyle/>
          <a:p>
            <a:pPr algn="ctr"/>
            <a:r>
              <a:rPr lang="en-US" dirty="0"/>
              <a:t>Be careful! Example 1</a:t>
            </a:r>
          </a:p>
        </p:txBody>
      </p:sp>
      <p:sp>
        <p:nvSpPr>
          <p:cNvPr id="14339" name="Content Placeholder 2"/>
          <p:cNvSpPr>
            <a:spLocks noGrp="1"/>
          </p:cNvSpPr>
          <p:nvPr>
            <p:ph idx="1"/>
          </p:nvPr>
        </p:nvSpPr>
        <p:spPr/>
        <p:txBody>
          <a:bodyPr/>
          <a:lstStyle/>
          <a:p>
            <a:r>
              <a:rPr lang="en-US" dirty="0"/>
              <a:t>You’re considering a loan from either West Hampton Bank or East Hampton Bank</a:t>
            </a:r>
          </a:p>
          <a:p>
            <a:pPr lvl="1"/>
            <a:r>
              <a:rPr lang="en-US" dirty="0"/>
              <a:t>West Hampton charges 8%</a:t>
            </a:r>
          </a:p>
          <a:p>
            <a:pPr lvl="1"/>
            <a:r>
              <a:rPr lang="en-US" dirty="0"/>
              <a:t>East Hampton charges 6%.  BUT they have a “loan initiation charge” of 4%</a:t>
            </a:r>
          </a:p>
          <a:p>
            <a:r>
              <a:rPr lang="en-US" dirty="0"/>
              <a:t>Which is cheaper?</a:t>
            </a:r>
          </a:p>
        </p:txBody>
      </p:sp>
      <p:sp>
        <p:nvSpPr>
          <p:cNvPr id="4" name="Slide Number Placeholder 3"/>
          <p:cNvSpPr>
            <a:spLocks noGrp="1"/>
          </p:cNvSpPr>
          <p:nvPr>
            <p:ph type="sldNum" sz="quarter" idx="12"/>
          </p:nvPr>
        </p:nvSpPr>
        <p:spPr>
          <a:xfrm>
            <a:off x="8613775" y="6305550"/>
            <a:ext cx="457200" cy="476250"/>
          </a:xfrm>
        </p:spPr>
        <p:txBody>
          <a:bodyPr/>
          <a:lstStyle/>
          <a:p>
            <a:fld id="{5E41C8D4-4950-4EFC-A8C2-7696EE01210C}" type="slidenum">
              <a:rPr lang="en-US" smtClean="0"/>
              <a:pPr/>
              <a:t>5</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64754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320"/>
            <a:ext cx="8705088" cy="1143000"/>
          </a:xfrm>
        </p:spPr>
        <p:txBody>
          <a:bodyPr/>
          <a:lstStyle/>
          <a:p>
            <a:pPr algn="ctr"/>
            <a:r>
              <a:rPr lang="en-US"/>
              <a:t>West Hampton is cheaper</a:t>
            </a:r>
            <a:endParaRPr lang="en-US" dirty="0"/>
          </a:p>
        </p:txBody>
      </p:sp>
      <p:sp>
        <p:nvSpPr>
          <p:cNvPr id="4" name="Slide Number Placeholder 3"/>
          <p:cNvSpPr>
            <a:spLocks noGrp="1"/>
          </p:cNvSpPr>
          <p:nvPr>
            <p:ph type="sldNum" sz="quarter" idx="12"/>
          </p:nvPr>
        </p:nvSpPr>
        <p:spPr/>
        <p:txBody>
          <a:bodyPr/>
          <a:lstStyle/>
          <a:p>
            <a:fld id="{E6229A57-A17B-408F-8A88-BC6480C96C76}" type="slidenum">
              <a:rPr lang="en-US" smtClean="0"/>
              <a:pPr/>
              <a:t>6</a:t>
            </a:fld>
            <a:endParaRPr lang="en-US"/>
          </a:p>
        </p:txBody>
      </p:sp>
      <p:pic>
        <p:nvPicPr>
          <p:cNvPr id="1536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981200"/>
            <a:ext cx="6980238"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90426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74638"/>
            <a:ext cx="8629650" cy="1143000"/>
          </a:xfrm>
        </p:spPr>
        <p:txBody>
          <a:bodyPr/>
          <a:lstStyle/>
          <a:p>
            <a:pPr algn="ctr"/>
            <a:r>
              <a:rPr lang="en-US" dirty="0"/>
              <a:t>Be careful! Example 2</a:t>
            </a:r>
          </a:p>
        </p:txBody>
      </p:sp>
      <p:sp>
        <p:nvSpPr>
          <p:cNvPr id="16387" name="Content Placeholder 4"/>
          <p:cNvSpPr>
            <a:spLocks noGrp="1"/>
          </p:cNvSpPr>
          <p:nvPr>
            <p:ph idx="1"/>
          </p:nvPr>
        </p:nvSpPr>
        <p:spPr/>
        <p:txBody>
          <a:bodyPr/>
          <a:lstStyle/>
          <a:p>
            <a:r>
              <a:rPr lang="en-US" dirty="0"/>
              <a:t>Loan Shark Inc. charges 14.4% </a:t>
            </a:r>
            <a:r>
              <a:rPr lang="en-US" i="1" dirty="0"/>
              <a:t>annual interest on a monthly basis</a:t>
            </a:r>
            <a:r>
              <a:rPr lang="en-US" dirty="0"/>
              <a:t>.  </a:t>
            </a:r>
          </a:p>
          <a:p>
            <a:pPr lvl="1"/>
            <a:r>
              <a:rPr lang="en-US" dirty="0"/>
              <a:t>When you ask them:  this means 14.4%/12 = 1.2% per month.</a:t>
            </a:r>
          </a:p>
          <a:p>
            <a:r>
              <a:rPr lang="en-US" dirty="0"/>
              <a:t>Is Loan Shark cheaper than your bank, which charges 15% annually?</a:t>
            </a:r>
          </a:p>
        </p:txBody>
      </p:sp>
      <p:sp>
        <p:nvSpPr>
          <p:cNvPr id="3" name="Slide Number Placeholder 2"/>
          <p:cNvSpPr>
            <a:spLocks noGrp="1"/>
          </p:cNvSpPr>
          <p:nvPr>
            <p:ph type="sldNum" sz="quarter" idx="12"/>
          </p:nvPr>
        </p:nvSpPr>
        <p:spPr>
          <a:xfrm>
            <a:off x="8613775" y="6305550"/>
            <a:ext cx="457200" cy="476250"/>
          </a:xfrm>
        </p:spPr>
        <p:txBody>
          <a:bodyPr/>
          <a:lstStyle/>
          <a:p>
            <a:fld id="{CCBBF3F3-50D4-4AEA-8A5B-04A4FE074DD6}" type="slidenum">
              <a:rPr lang="en-US" smtClean="0"/>
              <a:pPr/>
              <a:t>7</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53974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74320"/>
            <a:ext cx="8705088" cy="1143000"/>
          </a:xfrm>
        </p:spPr>
        <p:txBody>
          <a:bodyPr>
            <a:normAutofit/>
          </a:bodyPr>
          <a:lstStyle/>
          <a:p>
            <a:pPr algn="ctr"/>
            <a:r>
              <a:rPr lang="en-US"/>
              <a:t>Loan Shark is more expensive!</a:t>
            </a:r>
            <a:endParaRPr lang="en-US" dirty="0"/>
          </a:p>
        </p:txBody>
      </p:sp>
      <p:sp>
        <p:nvSpPr>
          <p:cNvPr id="4" name="Slide Number Placeholder 3"/>
          <p:cNvSpPr>
            <a:spLocks noGrp="1"/>
          </p:cNvSpPr>
          <p:nvPr>
            <p:ph type="sldNum" sz="quarter" idx="12"/>
          </p:nvPr>
        </p:nvSpPr>
        <p:spPr/>
        <p:txBody>
          <a:bodyPr/>
          <a:lstStyle/>
          <a:p>
            <a:fld id="{7755CACA-2D93-4426-BB6B-9C33E03D278C}" type="slidenum">
              <a:rPr lang="en-US" smtClean="0"/>
              <a:pPr/>
              <a:t>8</a:t>
            </a:fld>
            <a:endParaRPr lang="en-US"/>
          </a:p>
        </p:txBody>
      </p:sp>
      <p:pic>
        <p:nvPicPr>
          <p:cNvPr id="174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209800"/>
            <a:ext cx="8397875" cy="3432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405810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850" cy="1143000"/>
          </a:xfrm>
        </p:spPr>
        <p:txBody>
          <a:bodyPr/>
          <a:lstStyle/>
          <a:p>
            <a:pPr algn="ctr"/>
            <a:r>
              <a:rPr lang="en-US"/>
              <a:t>Be careful!  Example 3</a:t>
            </a:r>
            <a:endParaRPr lang="en-US" dirty="0"/>
          </a:p>
        </p:txBody>
      </p:sp>
      <p:sp>
        <p:nvSpPr>
          <p:cNvPr id="18435" name="Content Placeholder 3"/>
          <p:cNvSpPr>
            <a:spLocks noGrp="1"/>
          </p:cNvSpPr>
          <p:nvPr>
            <p:ph idx="1"/>
          </p:nvPr>
        </p:nvSpPr>
        <p:spPr/>
        <p:txBody>
          <a:bodyPr/>
          <a:lstStyle/>
          <a:p>
            <a:r>
              <a:rPr lang="en-US" dirty="0"/>
              <a:t>You’re buying a </a:t>
            </a:r>
            <a:r>
              <a:rPr lang="en-US" dirty="0" err="1"/>
              <a:t>Junkmobile</a:t>
            </a:r>
            <a:r>
              <a:rPr lang="en-US" dirty="0"/>
              <a:t> for $2,000.</a:t>
            </a:r>
          </a:p>
          <a:p>
            <a:r>
              <a:rPr lang="en-US" dirty="0"/>
              <a:t>You don’t have any money.</a:t>
            </a:r>
          </a:p>
          <a:p>
            <a:r>
              <a:rPr lang="en-US" dirty="0"/>
              <a:t>Dealer offers two options:</a:t>
            </a:r>
          </a:p>
          <a:p>
            <a:pPr lvl="1"/>
            <a:r>
              <a:rPr lang="en-US" dirty="0"/>
              <a:t>Pay cash, get 15% discount</a:t>
            </a:r>
          </a:p>
          <a:p>
            <a:pPr lvl="1"/>
            <a:r>
              <a:rPr lang="en-US" dirty="0"/>
              <a:t>“Zero percent financing”:  Pay nothing today, pay full price of $2,000 in one year</a:t>
            </a:r>
          </a:p>
          <a:p>
            <a:r>
              <a:rPr lang="en-US" dirty="0"/>
              <a:t>Uncle Frank will loan you money for 10%.</a:t>
            </a:r>
          </a:p>
        </p:txBody>
      </p:sp>
      <p:sp>
        <p:nvSpPr>
          <p:cNvPr id="3" name="Slide Number Placeholder 2"/>
          <p:cNvSpPr>
            <a:spLocks noGrp="1"/>
          </p:cNvSpPr>
          <p:nvPr>
            <p:ph type="sldNum" sz="quarter" idx="12"/>
          </p:nvPr>
        </p:nvSpPr>
        <p:spPr>
          <a:xfrm>
            <a:off x="8613775" y="6305550"/>
            <a:ext cx="457200" cy="476250"/>
          </a:xfrm>
        </p:spPr>
        <p:txBody>
          <a:bodyPr/>
          <a:lstStyle/>
          <a:p>
            <a:fld id="{3D0A3705-5EE0-4A5E-BBC6-80B1D185C97D}" type="slidenum">
              <a:rPr lang="en-US" smtClean="0"/>
              <a:pPr/>
              <a:t>9</a:t>
            </a:fld>
            <a:endParaRPr lang="en-US"/>
          </a:p>
        </p:txBody>
      </p:sp>
      <p:sp>
        <p:nvSpPr>
          <p:cNvPr id="5" name="Date Placeholder 3"/>
          <p:cNvSpPr txBox="1">
            <a:spLocks/>
          </p:cNvSpPr>
          <p:nvPr/>
        </p:nvSpPr>
        <p:spPr>
          <a:xfrm>
            <a:off x="1295400" y="65341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558055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1873</Words>
  <Application>Microsoft Office PowerPoint</Application>
  <PresentationFormat>On-screen Show (4:3)</PresentationFormat>
  <Paragraphs>164</Paragraphs>
  <Slides>30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Calibri Light</vt:lpstr>
      <vt:lpstr>Gill Sans MT</vt:lpstr>
      <vt:lpstr>Verdana</vt:lpstr>
      <vt:lpstr>Wingdings</vt:lpstr>
      <vt:lpstr>Wingdings 2</vt:lpstr>
      <vt:lpstr>Solstice</vt:lpstr>
      <vt:lpstr>Equation</vt:lpstr>
      <vt:lpstr>PowerPoint Presentation</vt:lpstr>
      <vt:lpstr>This chapter</vt:lpstr>
      <vt:lpstr>Interest rate often used as a cost</vt:lpstr>
      <vt:lpstr>EAIR</vt:lpstr>
      <vt:lpstr>Be careful! Example 1</vt:lpstr>
      <vt:lpstr>West Hampton is cheaper</vt:lpstr>
      <vt:lpstr>Be careful! Example 2</vt:lpstr>
      <vt:lpstr>Loan Shark is more expensive!</vt:lpstr>
      <vt:lpstr>Be careful!  Example 3</vt:lpstr>
      <vt:lpstr>PowerPoint Presentation</vt:lpstr>
      <vt:lpstr>Cost of a mortgage</vt:lpstr>
      <vt:lpstr>Mortgage (continued)</vt:lpstr>
      <vt:lpstr>Mortgage amortization table</vt:lpstr>
      <vt:lpstr>Excel functions PPMT and IPMT</vt:lpstr>
      <vt:lpstr>PowerPoint Presentation</vt:lpstr>
      <vt:lpstr>Longer-term mortgages</vt:lpstr>
      <vt:lpstr>30-year mortgage</vt:lpstr>
      <vt:lpstr>Excel function Rate</vt:lpstr>
      <vt:lpstr>Lease vs. purchase</vt:lpstr>
      <vt:lpstr>PowerPoint Presentation</vt:lpstr>
      <vt:lpstr>Auto lease</vt:lpstr>
      <vt:lpstr>Auto Lease Problem</vt:lpstr>
      <vt:lpstr>PowerPoint Presentation</vt:lpstr>
      <vt:lpstr>PowerPoint Presentation</vt:lpstr>
      <vt:lpstr>PowerPoint Presentation</vt:lpstr>
      <vt:lpstr>Advanced topic:  More frequent compounding</vt:lpstr>
      <vt:lpstr>Citibank goes on to say</vt:lpstr>
      <vt:lpstr>What does this mean?</vt:lpstr>
      <vt:lpstr>What is the effective annual interest rate (EAIR)</vt:lpstr>
      <vt:lpstr>Homework</vt:lpstr>
    </vt:vector>
  </TitlesOfParts>
  <Company>University of Pennsylvania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benninga</dc:creator>
  <cp:lastModifiedBy>Brian Cozzarin</cp:lastModifiedBy>
  <cp:revision>69</cp:revision>
  <dcterms:created xsi:type="dcterms:W3CDTF">2009-09-28T15:04:01Z</dcterms:created>
  <dcterms:modified xsi:type="dcterms:W3CDTF">2018-01-25T17:25:07Z</dcterms:modified>
</cp:coreProperties>
</file>