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53" r:id="rId5"/>
    <p:sldId id="357" r:id="rId6"/>
    <p:sldId id="329" r:id="rId7"/>
    <p:sldId id="354" r:id="rId8"/>
    <p:sldId id="331" r:id="rId9"/>
    <p:sldId id="345" r:id="rId10"/>
    <p:sldId id="3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3E20"/>
    <a:srgbClr val="CCD8D6"/>
    <a:srgbClr val="73292A"/>
    <a:srgbClr val="A9D7D9"/>
    <a:srgbClr val="93D3D9"/>
    <a:srgbClr val="AAD6FF"/>
    <a:srgbClr val="B2C8CD"/>
    <a:srgbClr val="4F5945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966" autoAdjust="0"/>
  </p:normalViewPr>
  <p:slideViewPr>
    <p:cSldViewPr snapToGrid="0">
      <p:cViewPr varScale="1">
        <p:scale>
          <a:sx n="80" d="100"/>
          <a:sy n="80" d="100"/>
        </p:scale>
        <p:origin x="58" y="115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11/7/2024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1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19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z-Latn-A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3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D90036E-D78E-7995-BEF4-F64DA613C7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176" y="1463040"/>
            <a:ext cx="6327648" cy="2180543"/>
          </a:xfrm>
          <a:noFill/>
        </p:spPr>
        <p:txBody>
          <a:bodyPr anchor="b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1096" y="3995928"/>
            <a:ext cx="5321808" cy="824404"/>
          </a:xfrm>
          <a:noFill/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770632"/>
            <a:ext cx="2487168" cy="3502152"/>
          </a:xfrm>
        </p:spPr>
        <p:txBody>
          <a:bodyPr lIns="91440" rIns="91440"/>
          <a:lstStyle>
            <a:lvl1pPr marL="0" indent="0">
              <a:spcAft>
                <a:spcPts val="120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85616" y="2770632"/>
            <a:ext cx="7571232" cy="339242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432304"/>
            <a:ext cx="6163056" cy="3739896"/>
          </a:xfrm>
        </p:spPr>
        <p:txBody>
          <a:bodyPr lIns="91440" rIns="91440"/>
          <a:lstStyle>
            <a:lvl1pPr marL="228600" indent="-228600"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685800">
              <a:spcBef>
                <a:spcPts val="5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11430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6002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20574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24928" y="2441448"/>
            <a:ext cx="4169664" cy="3703320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76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2770632"/>
            <a:ext cx="10515600" cy="339242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99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632" y="822960"/>
            <a:ext cx="6327648" cy="2221992"/>
          </a:xfrm>
          <a:noFill/>
        </p:spPr>
        <p:txBody>
          <a:bodyPr anchor="b"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B724EDC-0FF4-BC78-C7CF-5B31189CB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632" y="3428999"/>
            <a:ext cx="6309360" cy="1703439"/>
          </a:xfrm>
          <a:noFill/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0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48" y="530352"/>
            <a:ext cx="5385816" cy="1810512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3132E8-A261-CEAB-129F-0FED7AD8D0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17445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9048" y="2962656"/>
            <a:ext cx="5385816" cy="27066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928" y="6356350"/>
            <a:ext cx="71628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F8C32-80F8-F614-8280-02F76781F238}"/>
              </a:ext>
            </a:extLst>
          </p:cNvPr>
          <p:cNvSpPr/>
          <p:nvPr userDrawn="1"/>
        </p:nvSpPr>
        <p:spPr>
          <a:xfrm>
            <a:off x="5174459" y="0"/>
            <a:ext cx="4571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2CB607F-27CE-D613-F812-E70C738FA0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4723"/>
          <a:stretch/>
        </p:blipFill>
        <p:spPr>
          <a:xfrm>
            <a:off x="9959711" y="738051"/>
            <a:ext cx="2232289" cy="538189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689F60-3D32-FD74-24A9-266643081E85}"/>
              </a:ext>
            </a:extLst>
          </p:cNvPr>
          <p:cNvCxnSpPr>
            <a:cxnSpLocks/>
          </p:cNvCxnSpPr>
          <p:nvPr userDrawn="1"/>
        </p:nvCxnSpPr>
        <p:spPr>
          <a:xfrm>
            <a:off x="6189979" y="2649682"/>
            <a:ext cx="332598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827D708-B036-EE04-B213-EC3EAAE0681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9920" y="2509197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912" y="2185416"/>
            <a:ext cx="9052560" cy="2487168"/>
          </a:xfrm>
          <a:noFill/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722376"/>
            <a:ext cx="6419088" cy="2350008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6B0D1AB-E9D6-841F-7178-F60F07AF3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79" y="3931920"/>
            <a:ext cx="6419088" cy="1389888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3132E8-A261-CEAB-129F-0FED7AD8D0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54488" y="0"/>
            <a:ext cx="4434464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41B1E5-0891-6540-C6C6-2E4CF929E2D5}"/>
              </a:ext>
            </a:extLst>
          </p:cNvPr>
          <p:cNvCxnSpPr>
            <a:cxnSpLocks/>
          </p:cNvCxnSpPr>
          <p:nvPr userDrawn="1"/>
        </p:nvCxnSpPr>
        <p:spPr>
          <a:xfrm>
            <a:off x="1679972" y="3432325"/>
            <a:ext cx="437642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2CA6CDBD-54C9-2154-A4D6-F432B3CF27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3169" y="3291840"/>
            <a:ext cx="972078" cy="2853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7541814-983F-1B1C-1D5D-EBAC0D9BEB4C}"/>
              </a:ext>
            </a:extLst>
          </p:cNvPr>
          <p:cNvSpPr/>
          <p:nvPr userDrawn="1"/>
        </p:nvSpPr>
        <p:spPr>
          <a:xfrm>
            <a:off x="7711438" y="0"/>
            <a:ext cx="45719" cy="68580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7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D338C08-B5A9-DA78-1FE4-12BEFEB61B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36" t="6121"/>
          <a:stretch/>
        </p:blipFill>
        <p:spPr>
          <a:xfrm rot="16200000" flipH="1" flipV="1">
            <a:off x="7528785" y="-1437953"/>
            <a:ext cx="3225262" cy="61011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0" y="0"/>
            <a:ext cx="47909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1408176"/>
            <a:ext cx="3392424" cy="40142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24144" y="1536192"/>
            <a:ext cx="5696712" cy="3758184"/>
          </a:xfrm>
        </p:spPr>
        <p:txBody>
          <a:bodyPr/>
          <a:lstStyle>
            <a:lvl1pPr>
              <a:spcAft>
                <a:spcPts val="600"/>
              </a:spcAft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724144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7048F4-9454-D035-3356-DD623DFCEE42}"/>
              </a:ext>
            </a:extLst>
          </p:cNvPr>
          <p:cNvSpPr/>
          <p:nvPr userDrawn="1"/>
        </p:nvSpPr>
        <p:spPr>
          <a:xfrm rot="5400000">
            <a:off x="1361771" y="3406143"/>
            <a:ext cx="6857999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2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276856"/>
            <a:ext cx="9144000" cy="1508760"/>
          </a:xfrm>
          <a:noFill/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B724EDC-0FF4-BC78-C7CF-5B31189CB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841248"/>
          </a:xfrm>
          <a:noFill/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523744"/>
            <a:ext cx="4864608" cy="3694176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84264" y="2523744"/>
            <a:ext cx="4864608" cy="3694176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9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7397496" y="0"/>
            <a:ext cx="47909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1584" y="1408176"/>
            <a:ext cx="3392424" cy="40142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685800"/>
            <a:ext cx="5276088" cy="1563624"/>
          </a:xfrm>
        </p:spPr>
        <p:txBody>
          <a:bodyPr>
            <a:noAutofit/>
          </a:bodyPr>
          <a:lstStyle>
            <a:lvl1pPr marL="457200" indent="-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+mj-lt"/>
              <a:buAutoNum type="arabicPeriod"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914400" indent="-457200">
              <a:buClr>
                <a:schemeClr val="accent2"/>
              </a:buClr>
              <a:buFont typeface="+mj-lt"/>
              <a:buAutoNum type="alphaLcPeriod"/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1371600" indent="-457200">
              <a:buClr>
                <a:schemeClr val="accent2"/>
              </a:buClr>
              <a:buFont typeface="+mj-lt"/>
              <a:buAutoNum type="romanLcPeriod"/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714500" indent="-342900">
              <a:buClr>
                <a:schemeClr val="accent2"/>
              </a:buClr>
              <a:buFont typeface="+mj-lt"/>
              <a:buAutoNum type="arabicParenR"/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2171700" indent="-342900">
              <a:buClr>
                <a:schemeClr val="accent2"/>
              </a:buClr>
              <a:buFont typeface="+mj-lt"/>
              <a:buAutoNum type="alphaLcParenR"/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EC526101-2775-A309-0B4A-DB278C397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2688" y="2697480"/>
            <a:ext cx="5276088" cy="348386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4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7D205C-32E5-5A54-8D89-CB56198B06E5}"/>
              </a:ext>
            </a:extLst>
          </p:cNvPr>
          <p:cNvSpPr/>
          <p:nvPr userDrawn="1"/>
        </p:nvSpPr>
        <p:spPr>
          <a:xfrm rot="5400000">
            <a:off x="3949200" y="3406143"/>
            <a:ext cx="6857999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8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BF43B9-3946-05E6-521F-EE4BB59B49D0}"/>
              </a:ext>
            </a:extLst>
          </p:cNvPr>
          <p:cNvSpPr/>
          <p:nvPr userDrawn="1"/>
        </p:nvSpPr>
        <p:spPr>
          <a:xfrm>
            <a:off x="4434840" y="0"/>
            <a:ext cx="45719" cy="68580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14DEF57-E0D6-D7CA-5D3C-FC97EAB0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792" y="557784"/>
            <a:ext cx="6419088" cy="1929384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930B4666-31C5-1F2B-27D9-2A9F6EC970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34464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193792" y="3328416"/>
            <a:ext cx="6419088" cy="2441448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120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algn="ctr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2pPr>
            <a:lvl3pPr algn="ctr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3pPr>
            <a:lvl4pPr algn="ctr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4pPr>
            <a:lvl5pPr algn="ctr">
              <a:buClr>
                <a:schemeClr val="accent2"/>
              </a:buClr>
              <a:defRPr sz="14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193792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EEBF9-800C-88AE-FE83-60B5F47AFC14}"/>
              </a:ext>
            </a:extLst>
          </p:cNvPr>
          <p:cNvCxnSpPr>
            <a:cxnSpLocks/>
          </p:cNvCxnSpPr>
          <p:nvPr userDrawn="1"/>
        </p:nvCxnSpPr>
        <p:spPr>
          <a:xfrm>
            <a:off x="6174481" y="2843389"/>
            <a:ext cx="437642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301D77B6-9ED1-094C-66A3-7D5AB0CDEA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4042" y="2702904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4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6140" y="6356350"/>
            <a:ext cx="7848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76" r:id="rId4"/>
    <p:sldLayoutId id="2147483678" r:id="rId5"/>
    <p:sldLayoutId id="2147483684" r:id="rId6"/>
    <p:sldLayoutId id="2147483677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5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hyperlink" Target="https://github.com/fuadco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E09DD34-43D4-3713-535D-7E9D95D3F4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865" b="7865"/>
          <a:stretch/>
        </p:blipFill>
        <p:spPr>
          <a:xfrm>
            <a:off x="0" y="-24656"/>
            <a:ext cx="12192000" cy="6858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F9772E4-10E9-13DE-8AE8-35BBB9DD1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960" y="1554768"/>
            <a:ext cx="6327648" cy="2201642"/>
          </a:xfrm>
        </p:spPr>
        <p:txBody>
          <a:bodyPr/>
          <a:lstStyle/>
          <a:p>
            <a:pPr algn="l"/>
            <a:r>
              <a:rPr lang="en-US" b="1" dirty="0"/>
              <a:t>DUNKER</a:t>
            </a:r>
            <a:r>
              <a:rPr lang="az-Latn-AZ" b="1" dirty="0"/>
              <a:t> COMPANY</a:t>
            </a:r>
            <a:r>
              <a:rPr lang="en-US" dirty="0"/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7C09E8F-C241-2F75-70EA-32EC69551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989" y="3867977"/>
            <a:ext cx="5321808" cy="824404"/>
          </a:xfrm>
        </p:spPr>
        <p:txBody>
          <a:bodyPr>
            <a:noAutofit/>
          </a:bodyPr>
          <a:lstStyle/>
          <a:p>
            <a:r>
              <a:rPr lang="az-Latn-AZ" b="1" i="1" strike="noStrike" dirty="0">
                <a:solidFill>
                  <a:srgbClr val="FFFF00"/>
                </a:solidFill>
                <a:effectLst/>
                <a:latin typeface="YAFdtQi73Xs 0"/>
              </a:rPr>
              <a:t>Online Shopping: E-Commerce</a:t>
            </a:r>
            <a:endParaRPr lang="en-US" b="1" i="1" dirty="0">
              <a:solidFill>
                <a:srgbClr val="FFFF00"/>
              </a:solidFill>
              <a:highlight>
                <a:srgbClr val="000000"/>
              </a:highlight>
              <a:latin typeface="Franklin Gothic Medium" panose="020B06030201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8DF20-A4C4-3800-A69E-4E11F5A11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9881" y="3903768"/>
            <a:ext cx="53213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laque 12">
            <a:extLst>
              <a:ext uri="{FF2B5EF4-FFF2-40B4-BE49-F238E27FC236}">
                <a16:creationId xmlns:a16="http://schemas.microsoft.com/office/drawing/2014/main" id="{AC9EB422-5602-36FF-E543-5B0C70E56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9134" y="1257088"/>
            <a:ext cx="6781800" cy="4343824"/>
          </a:xfrm>
          <a:prstGeom prst="plaque">
            <a:avLst>
              <a:gd name="adj" fmla="val 7602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53B63A-99EB-DBC1-DE80-E5E5214E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5328" y="3768709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5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9772E4-10E9-13DE-8AE8-35BBB9DD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az-Latn-AZ" dirty="0"/>
              <a:t>About Me</a:t>
            </a:r>
            <a:r>
              <a:rPr lang="en-US" dirty="0"/>
              <a:t>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7C09E8F-C241-2F75-70EA-32EC69551E7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03905" y="1971491"/>
            <a:ext cx="6163056" cy="3739896"/>
          </a:xfrm>
        </p:spPr>
        <p:txBody>
          <a:bodyPr>
            <a:noAutofit/>
          </a:bodyPr>
          <a:lstStyle/>
          <a:p>
            <a:endParaRPr lang="en-US" b="1" dirty="0">
              <a:solidFill>
                <a:schemeClr val="bg1">
                  <a:lumMod val="95000"/>
                </a:schemeClr>
              </a:solidFill>
              <a:latin typeface="Franklin Gothic Medium" panose="020B06030201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STUDENT : FUAD ISKAND</a:t>
            </a:r>
            <a:r>
              <a:rPr lang="az-Latn-AZ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E</a:t>
            </a:r>
            <a:r>
              <a:rPr lang="en-US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ROV</a:t>
            </a:r>
          </a:p>
          <a:p>
            <a:r>
              <a:rPr lang="az-Latn-AZ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GROUP </a:t>
            </a:r>
            <a:r>
              <a:rPr lang="en-US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​: P518</a:t>
            </a:r>
            <a:endParaRPr lang="az-Latn-AZ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r>
              <a:rPr lang="az-Latn-AZ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Teacher </a:t>
            </a:r>
            <a:r>
              <a:rPr lang="en-US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: </a:t>
            </a:r>
            <a:r>
              <a:rPr lang="en-US" b="1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Ulvi</a:t>
            </a:r>
            <a:r>
              <a:rPr lang="en-US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Majid, </a:t>
            </a:r>
            <a:r>
              <a:rPr lang="en-US" b="1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Sunal</a:t>
            </a:r>
            <a:r>
              <a:rPr lang="en-US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Jabili</a:t>
            </a:r>
            <a:endParaRPr lang="en-US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Mentor : Emil Abdullayev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8DF20-A4C4-3800-A69E-4E11F5A11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2065" y="1595579"/>
            <a:ext cx="53213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A053B63A-99EB-DBC1-DE80-E5E5214E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574" y="1452888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36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az-Latn-AZ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Home</a:t>
            </a:r>
            <a:endParaRPr lang="en-US" sz="60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az-Latn-AZ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About Us</a:t>
            </a:r>
            <a:endParaRPr lang="en-US" sz="60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az-Latn-AZ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Shop </a:t>
            </a:r>
            <a:r>
              <a:rPr lang="en-US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/ Product Type &amp; Categories</a:t>
            </a:r>
            <a:r>
              <a:rPr lang="az-Latn-AZ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 </a:t>
            </a:r>
          </a:p>
          <a:p>
            <a:r>
              <a:rPr lang="az-Latn-AZ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Product Detail (</a:t>
            </a:r>
            <a:r>
              <a:rPr lang="en-US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To refine the products in more detail</a:t>
            </a:r>
            <a:r>
              <a:rPr lang="az-Latn-AZ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.)</a:t>
            </a:r>
          </a:p>
          <a:p>
            <a:r>
              <a:rPr lang="az-Latn-AZ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CheckOut (</a:t>
            </a:r>
            <a:r>
              <a:rPr lang="en-US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Checkout is the final step in online shopping where you complete the payment and ordering process for selected products.</a:t>
            </a:r>
            <a:r>
              <a:rPr lang="az-Latn-AZ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)</a:t>
            </a:r>
          </a:p>
          <a:p>
            <a:r>
              <a:rPr lang="az-Latn-AZ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Campaign</a:t>
            </a:r>
            <a:r>
              <a:rPr lang="en-US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 </a:t>
            </a:r>
          </a:p>
          <a:p>
            <a:r>
              <a:rPr lang="en-US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Contact Us</a:t>
            </a:r>
          </a:p>
          <a:p>
            <a:r>
              <a:rPr lang="en-US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Terms &amp; Conditions</a:t>
            </a:r>
          </a:p>
          <a:p>
            <a:r>
              <a:rPr lang="en-US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Support Center </a:t>
            </a:r>
          </a:p>
          <a:p>
            <a:r>
              <a:rPr lang="en-US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Login / Register</a:t>
            </a:r>
          </a:p>
          <a:p>
            <a:r>
              <a:rPr lang="en-US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Forgot Password (Reset Password,</a:t>
            </a:r>
            <a:r>
              <a:rPr lang="az-Latn-AZ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Change Password</a:t>
            </a:r>
            <a:r>
              <a:rPr lang="az-Latn-AZ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, Otp</a:t>
            </a:r>
            <a:r>
              <a:rPr lang="en-US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Code)</a:t>
            </a:r>
          </a:p>
          <a:p>
            <a:r>
              <a:rPr lang="en-US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Profile</a:t>
            </a:r>
            <a:r>
              <a:rPr lang="az-Latn-AZ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 (</a:t>
            </a:r>
            <a:r>
              <a:rPr lang="en-US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For users to view and update their Profile</a:t>
            </a:r>
            <a:r>
              <a:rPr lang="az-Latn-AZ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)</a:t>
            </a:r>
            <a:endParaRPr lang="en-US" sz="60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en-US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Wishlist (Come and see the products again</a:t>
            </a:r>
            <a:r>
              <a:rPr lang="az-Latn-AZ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)</a:t>
            </a:r>
          </a:p>
          <a:p>
            <a:r>
              <a:rPr lang="az-Latn-AZ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Basket (</a:t>
            </a:r>
            <a:r>
              <a:rPr lang="en-US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A basket is a section where you collect the products of your choice on online shopping sites and prepare them for payment.</a:t>
            </a:r>
            <a:r>
              <a:rPr lang="az-Latn-AZ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)</a:t>
            </a:r>
          </a:p>
          <a:p>
            <a:r>
              <a:rPr lang="az-Latn-AZ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Order Status (</a:t>
            </a:r>
            <a:r>
              <a:rPr lang="en-US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To view the history of orders</a:t>
            </a:r>
            <a:r>
              <a:rPr lang="az-Latn-AZ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)</a:t>
            </a:r>
          </a:p>
          <a:p>
            <a:r>
              <a:rPr lang="en-US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Server Manager ( Admin Panel )</a:t>
            </a:r>
            <a:endParaRPr lang="az-Latn-AZ" sz="6000" dirty="0">
              <a:solidFill>
                <a:schemeClr val="accent3">
                  <a:lumMod val="50000"/>
                </a:schemeClr>
              </a:solidFill>
              <a:latin typeface="Bahnschrift Condensed" panose="020B0502040204020203" pitchFamily="34" charset="0"/>
            </a:endParaRPr>
          </a:p>
          <a:p>
            <a:r>
              <a:rPr lang="az-Latn-AZ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Search Event (</a:t>
            </a:r>
            <a:r>
              <a:rPr lang="en-US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Search is a tool that enables users to find the information they want quickly and</a:t>
            </a:r>
            <a:r>
              <a:rPr lang="az-Latn-AZ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 </a:t>
            </a:r>
            <a:r>
              <a:rPr lang="en-US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efficiently.</a:t>
            </a:r>
            <a:r>
              <a:rPr lang="az-Latn-AZ" sz="6000" dirty="0">
                <a:solidFill>
                  <a:schemeClr val="accent3">
                    <a:lumMod val="50000"/>
                  </a:schemeClr>
                </a:solidFill>
                <a:latin typeface="Bahnschrift Condensed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az-Latn-AZ" sz="4500" dirty="0">
              <a:latin typeface="Bahnschrift Condensed" panose="020B0502040204020203" pitchFamily="34" charset="0"/>
            </a:endParaRPr>
          </a:p>
          <a:p>
            <a:endParaRPr lang="en-US" sz="4500" dirty="0">
              <a:latin typeface="Bahnschrift Condensed" panose="020B0502040204020203" pitchFamily="34" charset="0"/>
            </a:endParaRPr>
          </a:p>
          <a:p>
            <a:endParaRPr lang="en-US" dirty="0">
              <a:latin typeface="Bahnschrift Condensed" panose="020B050204020402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2A7C2-1D63-EFD6-869B-2F167F9663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F7E553-3494-429B-9A52-6DD341A91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69521" y="5662754"/>
            <a:ext cx="3751335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533E4C3-C3EE-4019-BD00-C70D7610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7374" y="5520063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9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9C3427B2-C457-FC4C-BA04-44EF586F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z-Latn-AZ" dirty="0"/>
              <a:t>ABOUT 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C8D8B-2E15-875B-08A8-28C5524EF6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4013" y="6375400"/>
            <a:ext cx="4114800" cy="365125"/>
          </a:xfrm>
        </p:spPr>
        <p:txBody>
          <a:bodyPr/>
          <a:lstStyle/>
          <a:p>
            <a:r>
              <a:rPr lang="en-US" b="1" i="1" dirty="0"/>
              <a:t>About Dunker,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4F408-30BE-5DC2-806D-A217DB0281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Plaque 10">
            <a:extLst>
              <a:ext uri="{FF2B5EF4-FFF2-40B4-BE49-F238E27FC236}">
                <a16:creationId xmlns:a16="http://schemas.microsoft.com/office/drawing/2014/main" id="{95E724B3-E95F-E150-E7F9-1C3F634EF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013" y="40858"/>
            <a:ext cx="4114800" cy="1975684"/>
          </a:xfrm>
          <a:prstGeom prst="plaque">
            <a:avLst>
              <a:gd name="adj" fmla="val 7602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FEC193-4F90-6CAE-6259-21C8B6A84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3633" y="1918903"/>
            <a:ext cx="972078" cy="285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119B25-42CB-340B-ACB4-22178DF12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573633" y="-25216"/>
            <a:ext cx="972078" cy="285381"/>
          </a:xfrm>
          <a:prstGeom prst="rect">
            <a:avLst/>
          </a:prstGeom>
        </p:spPr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97F5FC3-27C0-4AEF-AB67-7CA1DB1919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2486026"/>
            <a:ext cx="10515600" cy="361950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As a product sales platform, Dunker enables customers to easily find and order a wide range of products.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With its user-friendly interface, Dunker makes the shopping experience simple and fast, categorizing products for every taste.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With its exclusive discounts and campaigns, Dunker offers its customers a cost-effective shopping experience.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It prioritizes customer satisfaction with secure payment options and fast delivery services.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On the Dunker platform, users have the chance to make the right choices by looking at product reviews and ratings.</a:t>
            </a:r>
            <a:endParaRPr lang="az-Latn-AZ" dirty="0"/>
          </a:p>
        </p:txBody>
      </p:sp>
    </p:spTree>
    <p:extLst>
      <p:ext uri="{BB962C8B-B14F-4D97-AF65-F5344CB8AC3E}">
        <p14:creationId xmlns:p14="http://schemas.microsoft.com/office/powerpoint/2010/main" val="43348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722376"/>
            <a:ext cx="6419088" cy="2350008"/>
          </a:xfrm>
          <a:noFill/>
        </p:spPr>
        <p:txBody>
          <a:bodyPr>
            <a:noAutofit/>
          </a:bodyPr>
          <a:lstStyle/>
          <a:p>
            <a:r>
              <a:rPr lang="en-US" dirty="0"/>
              <a:t>TECHNOLOGIES USED (FRONT-END)</a:t>
            </a:r>
          </a:p>
        </p:txBody>
      </p:sp>
      <p:sp>
        <p:nvSpPr>
          <p:cNvPr id="11" name="Freeform 33">
            <a:extLst>
              <a:ext uri="{FF2B5EF4-FFF2-40B4-BE49-F238E27FC236}">
                <a16:creationId xmlns:a16="http://schemas.microsoft.com/office/drawing/2014/main" id="{B7FC0401-4377-4804-963C-57156C04E54D}"/>
              </a:ext>
            </a:extLst>
          </p:cNvPr>
          <p:cNvSpPr/>
          <p:nvPr/>
        </p:nvSpPr>
        <p:spPr>
          <a:xfrm>
            <a:off x="621792" y="3785617"/>
            <a:ext cx="2652566" cy="647719"/>
          </a:xfrm>
          <a:custGeom>
            <a:avLst/>
            <a:gdLst/>
            <a:ahLst/>
            <a:cxnLst/>
            <a:rect l="l" t="t" r="r" b="b"/>
            <a:pathLst>
              <a:path w="914964" h="170593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blipFill>
            <a:blip r:embed="rId3"/>
            <a:tile tx="0" ty="0" sx="100000" sy="100000" flip="none" algn="tl"/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           </a:t>
            </a:r>
            <a:r>
              <a:rPr lang="en-US" sz="2800" b="1" dirty="0">
                <a:solidFill>
                  <a:schemeClr val="bg1"/>
                </a:solidFill>
              </a:rPr>
              <a:t>HTML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Freeform 33">
            <a:extLst>
              <a:ext uri="{FF2B5EF4-FFF2-40B4-BE49-F238E27FC236}">
                <a16:creationId xmlns:a16="http://schemas.microsoft.com/office/drawing/2014/main" id="{0F0D70E1-C1CB-49A7-95E1-1303EA6946A8}"/>
              </a:ext>
            </a:extLst>
          </p:cNvPr>
          <p:cNvSpPr/>
          <p:nvPr/>
        </p:nvSpPr>
        <p:spPr>
          <a:xfrm>
            <a:off x="3831336" y="3785617"/>
            <a:ext cx="2652566" cy="647719"/>
          </a:xfrm>
          <a:custGeom>
            <a:avLst/>
            <a:gdLst/>
            <a:ahLst/>
            <a:cxnLst/>
            <a:rect l="l" t="t" r="r" b="b"/>
            <a:pathLst>
              <a:path w="914964" h="170593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blipFill>
            <a:blip r:embed="rId3"/>
            <a:tile tx="0" ty="0" sx="100000" sy="100000" flip="none" algn="tl"/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              </a:t>
            </a:r>
            <a:r>
              <a:rPr lang="en-US" sz="2800" b="1" dirty="0">
                <a:solidFill>
                  <a:schemeClr val="bg1"/>
                </a:solidFill>
              </a:rPr>
              <a:t>CSS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Freeform 33">
            <a:extLst>
              <a:ext uri="{FF2B5EF4-FFF2-40B4-BE49-F238E27FC236}">
                <a16:creationId xmlns:a16="http://schemas.microsoft.com/office/drawing/2014/main" id="{7C0F5845-7D06-4650-BFD6-03D57A285D58}"/>
              </a:ext>
            </a:extLst>
          </p:cNvPr>
          <p:cNvSpPr/>
          <p:nvPr/>
        </p:nvSpPr>
        <p:spPr>
          <a:xfrm>
            <a:off x="630724" y="4684006"/>
            <a:ext cx="2652566" cy="647719"/>
          </a:xfrm>
          <a:custGeom>
            <a:avLst/>
            <a:gdLst/>
            <a:ahLst/>
            <a:cxnLst/>
            <a:rect l="l" t="t" r="r" b="b"/>
            <a:pathLst>
              <a:path w="914964" h="170593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blipFill>
            <a:blip r:embed="rId3"/>
            <a:tile tx="0" ty="0" sx="100000" sy="100000" flip="none" algn="tl"/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         </a:t>
            </a:r>
            <a:r>
              <a:rPr lang="en-US" sz="2800" b="1" dirty="0">
                <a:solidFill>
                  <a:schemeClr val="bg1"/>
                </a:solidFill>
              </a:rPr>
              <a:t>JavaScript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9" name="Freeform 33">
            <a:extLst>
              <a:ext uri="{FF2B5EF4-FFF2-40B4-BE49-F238E27FC236}">
                <a16:creationId xmlns:a16="http://schemas.microsoft.com/office/drawing/2014/main" id="{893F8AB5-45AD-4691-A611-02DA510C4C95}"/>
              </a:ext>
            </a:extLst>
          </p:cNvPr>
          <p:cNvSpPr/>
          <p:nvPr/>
        </p:nvSpPr>
        <p:spPr>
          <a:xfrm>
            <a:off x="3831336" y="4675628"/>
            <a:ext cx="2652566" cy="647719"/>
          </a:xfrm>
          <a:custGeom>
            <a:avLst/>
            <a:gdLst/>
            <a:ahLst/>
            <a:cxnLst/>
            <a:rect l="l" t="t" r="r" b="b"/>
            <a:pathLst>
              <a:path w="914964" h="170593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blipFill>
            <a:blip r:embed="rId3"/>
            <a:tile tx="0" ty="0" sx="100000" sy="100000" flip="none" algn="tl"/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            </a:t>
            </a:r>
            <a:r>
              <a:rPr lang="en-US" sz="2800" b="1" dirty="0" err="1">
                <a:solidFill>
                  <a:schemeClr val="bg1"/>
                </a:solidFill>
              </a:rPr>
              <a:t>Jquery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0" name="Freeform 33">
            <a:extLst>
              <a:ext uri="{FF2B5EF4-FFF2-40B4-BE49-F238E27FC236}">
                <a16:creationId xmlns:a16="http://schemas.microsoft.com/office/drawing/2014/main" id="{B2EBE6E6-B372-47FC-85C9-8BA1F4675667}"/>
              </a:ext>
            </a:extLst>
          </p:cNvPr>
          <p:cNvSpPr/>
          <p:nvPr/>
        </p:nvSpPr>
        <p:spPr>
          <a:xfrm>
            <a:off x="630724" y="5582395"/>
            <a:ext cx="2652566" cy="647719"/>
          </a:xfrm>
          <a:custGeom>
            <a:avLst/>
            <a:gdLst/>
            <a:ahLst/>
            <a:cxnLst/>
            <a:rect l="l" t="t" r="r" b="b"/>
            <a:pathLst>
              <a:path w="914964" h="170593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blipFill>
            <a:blip r:embed="rId3"/>
            <a:tile tx="0" ty="0" sx="100000" sy="100000" flip="none" algn="tl"/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         </a:t>
            </a:r>
            <a:r>
              <a:rPr lang="en-US" sz="2800" b="1" dirty="0" err="1">
                <a:solidFill>
                  <a:schemeClr val="bg1"/>
                </a:solidFill>
              </a:rPr>
              <a:t>Swiperjs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Freeform 33">
            <a:extLst>
              <a:ext uri="{FF2B5EF4-FFF2-40B4-BE49-F238E27FC236}">
                <a16:creationId xmlns:a16="http://schemas.microsoft.com/office/drawing/2014/main" id="{582090DC-A533-4A8B-9B79-7ECBBB236871}"/>
              </a:ext>
            </a:extLst>
          </p:cNvPr>
          <p:cNvSpPr/>
          <p:nvPr/>
        </p:nvSpPr>
        <p:spPr>
          <a:xfrm>
            <a:off x="3831336" y="5565639"/>
            <a:ext cx="2652566" cy="647719"/>
          </a:xfrm>
          <a:custGeom>
            <a:avLst/>
            <a:gdLst/>
            <a:ahLst/>
            <a:cxnLst/>
            <a:rect l="l" t="t" r="r" b="b"/>
            <a:pathLst>
              <a:path w="914964" h="170593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blipFill>
            <a:blip r:embed="rId3"/>
            <a:tile tx="0" ty="0" sx="100000" sy="100000" flip="none" algn="tl"/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          </a:t>
            </a:r>
            <a:r>
              <a:rPr lang="en-US" sz="2800" b="1" dirty="0">
                <a:solidFill>
                  <a:schemeClr val="bg1"/>
                </a:solidFill>
              </a:rPr>
              <a:t>Bootstrap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D6D5BC7-AA90-4AE3-BD4B-14CF56E43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013" y="0"/>
            <a:ext cx="4471987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4187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TECHNOLOGIES USED (BACK – END)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6D8FC548-862C-40AB-A5AD-80999E75CBD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0852" r="30852"/>
          <a:stretch/>
        </p:blipFill>
        <p:spPr>
          <a:xfrm>
            <a:off x="7597465" y="-33339"/>
            <a:ext cx="4594142" cy="6858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D929C-9009-957F-5897-9AA1649E6C7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123825" y="6426200"/>
            <a:ext cx="4114800" cy="365125"/>
          </a:xfrm>
        </p:spPr>
        <p:txBody>
          <a:bodyPr/>
          <a:lstStyle/>
          <a:p>
            <a:r>
              <a:rPr lang="en-US" b="1" i="1" dirty="0"/>
              <a:t>Dunker Company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8EC13-CC66-14BE-C305-D90EB840C4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356350"/>
            <a:ext cx="78422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Freeform 33">
            <a:extLst>
              <a:ext uri="{FF2B5EF4-FFF2-40B4-BE49-F238E27FC236}">
                <a16:creationId xmlns:a16="http://schemas.microsoft.com/office/drawing/2014/main" id="{E102A8A8-F501-4C44-A095-7A38F6CB71AF}"/>
              </a:ext>
            </a:extLst>
          </p:cNvPr>
          <p:cNvSpPr/>
          <p:nvPr/>
        </p:nvSpPr>
        <p:spPr>
          <a:xfrm>
            <a:off x="621792" y="3785617"/>
            <a:ext cx="2652566" cy="647719"/>
          </a:xfrm>
          <a:custGeom>
            <a:avLst/>
            <a:gdLst/>
            <a:ahLst/>
            <a:cxnLst/>
            <a:rect l="l" t="t" r="r" b="b"/>
            <a:pathLst>
              <a:path w="914964" h="170593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blipFill>
            <a:blip r:embed="rId3"/>
            <a:tile tx="0" ty="0" sx="100000" sy="100000" flip="none" algn="tl"/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               </a:t>
            </a:r>
            <a:r>
              <a:rPr lang="en-US" sz="2800" b="1" dirty="0">
                <a:solidFill>
                  <a:schemeClr val="bg1"/>
                </a:solidFill>
              </a:rPr>
              <a:t>C#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Freeform 33">
            <a:extLst>
              <a:ext uri="{FF2B5EF4-FFF2-40B4-BE49-F238E27FC236}">
                <a16:creationId xmlns:a16="http://schemas.microsoft.com/office/drawing/2014/main" id="{68B7041C-AB82-40D2-AE63-9262F7D0FF97}"/>
              </a:ext>
            </a:extLst>
          </p:cNvPr>
          <p:cNvSpPr/>
          <p:nvPr/>
        </p:nvSpPr>
        <p:spPr>
          <a:xfrm>
            <a:off x="3831336" y="3785616"/>
            <a:ext cx="2652566" cy="647719"/>
          </a:xfrm>
          <a:custGeom>
            <a:avLst/>
            <a:gdLst/>
            <a:ahLst/>
            <a:cxnLst/>
            <a:rect l="l" t="t" r="r" b="b"/>
            <a:pathLst>
              <a:path w="914964" h="170593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blipFill>
            <a:blip r:embed="rId3"/>
            <a:tile tx="0" ty="0" sx="100000" sy="100000" flip="none" algn="tl"/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    </a:t>
            </a:r>
            <a:r>
              <a:rPr lang="en-US" sz="2800" b="1" dirty="0">
                <a:solidFill>
                  <a:schemeClr val="bg1"/>
                </a:solidFill>
              </a:rPr>
              <a:t>ASP.NET MVC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Freeform 33">
            <a:extLst>
              <a:ext uri="{FF2B5EF4-FFF2-40B4-BE49-F238E27FC236}">
                <a16:creationId xmlns:a16="http://schemas.microsoft.com/office/drawing/2014/main" id="{3AB8C033-EA33-40D0-AA04-900B9D643A78}"/>
              </a:ext>
            </a:extLst>
          </p:cNvPr>
          <p:cNvSpPr/>
          <p:nvPr/>
        </p:nvSpPr>
        <p:spPr>
          <a:xfrm>
            <a:off x="621792" y="4709542"/>
            <a:ext cx="2652566" cy="647719"/>
          </a:xfrm>
          <a:custGeom>
            <a:avLst/>
            <a:gdLst/>
            <a:ahLst/>
            <a:cxnLst/>
            <a:rect l="l" t="t" r="r" b="b"/>
            <a:pathLst>
              <a:path w="914964" h="170593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blipFill>
            <a:blip r:embed="rId3"/>
            <a:tile tx="0" ty="0" sx="100000" sy="100000" flip="none" algn="tl"/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</a:rPr>
              <a:t>Entity Framework 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Freeform 33">
            <a:extLst>
              <a:ext uri="{FF2B5EF4-FFF2-40B4-BE49-F238E27FC236}">
                <a16:creationId xmlns:a16="http://schemas.microsoft.com/office/drawing/2014/main" id="{979333C1-C29D-42E8-8C79-BFB9B017D7A7}"/>
              </a:ext>
            </a:extLst>
          </p:cNvPr>
          <p:cNvSpPr/>
          <p:nvPr/>
        </p:nvSpPr>
        <p:spPr>
          <a:xfrm>
            <a:off x="3831336" y="4709542"/>
            <a:ext cx="2652566" cy="647719"/>
          </a:xfrm>
          <a:custGeom>
            <a:avLst/>
            <a:gdLst/>
            <a:ahLst/>
            <a:cxnLst/>
            <a:rect l="l" t="t" r="r" b="b"/>
            <a:pathLst>
              <a:path w="914964" h="170593">
                <a:moveTo>
                  <a:pt x="0" y="0"/>
                </a:moveTo>
                <a:lnTo>
                  <a:pt x="914964" y="0"/>
                </a:lnTo>
                <a:lnTo>
                  <a:pt x="914964" y="170593"/>
                </a:lnTo>
                <a:lnTo>
                  <a:pt x="0" y="170593"/>
                </a:lnTo>
                <a:close/>
              </a:path>
            </a:pathLst>
          </a:custGeom>
          <a:blipFill>
            <a:blip r:embed="rId3"/>
            <a:tile tx="0" ty="0" sx="100000" sy="100000" flip="none" algn="tl"/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</a:rPr>
              <a:t>       MSSQL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424547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AB2ECDC-2C97-9031-6EF9-11EF690976E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1" y="0"/>
            <a:ext cx="12192000" cy="68580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97D649-277C-A20F-F588-7EA2B85B1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9769" y="3147104"/>
            <a:ext cx="6327648" cy="2221992"/>
          </a:xfrm>
        </p:spPr>
        <p:txBody>
          <a:bodyPr/>
          <a:lstStyle/>
          <a:p>
            <a:r>
              <a:rPr lang="en-US" dirty="0"/>
              <a:t>Thank </a:t>
            </a:r>
            <a:r>
              <a:rPr lang="az-Latn-AZ" dirty="0"/>
              <a:t>for </a:t>
            </a:r>
            <a:r>
              <a:rPr lang="en-US" dirty="0"/>
              <a:t>you </a:t>
            </a:r>
            <a:r>
              <a:rPr lang="az-Latn-AZ" dirty="0"/>
              <a:t>attention♥</a:t>
            </a:r>
            <a:endParaRPr lang="en-US" dirty="0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EF8E06F-4153-981B-474D-3D483B6F4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057" y="5497191"/>
            <a:ext cx="6309360" cy="1019176"/>
          </a:xfrm>
        </p:spPr>
        <p:txBody>
          <a:bodyPr>
            <a:normAutofit/>
          </a:bodyPr>
          <a:lstStyle/>
          <a:p>
            <a:r>
              <a:rPr lang="az-Latn-AZ" dirty="0"/>
              <a:t>Author</a:t>
            </a:r>
            <a:r>
              <a:rPr lang="en-US" dirty="0"/>
              <a:t>: </a:t>
            </a:r>
            <a:r>
              <a:rPr lang="az-Latn-AZ" dirty="0"/>
              <a:t> </a:t>
            </a:r>
            <a:r>
              <a:rPr lang="en-US" dirty="0"/>
              <a:t>Fuad </a:t>
            </a:r>
            <a:r>
              <a:rPr lang="en-US" dirty="0" err="1"/>
              <a:t>Iskanderov</a:t>
            </a:r>
            <a:endParaRPr lang="en-US" dirty="0"/>
          </a:p>
          <a:p>
            <a:r>
              <a:rPr lang="en-US" dirty="0">
                <a:hlinkClick r:id="rId4"/>
              </a:rPr>
              <a:t>https://github.com/fuadcode</a:t>
            </a:r>
            <a:endParaRPr lang="az-Latn-AZ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502E84-5063-F43E-AC45-9F5CEAA69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53585" y="5409964"/>
            <a:ext cx="362454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DE43C393-A639-F47D-D8A8-BAF189C58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4737" y="5326934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4083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 flourish_win32_CP_v3" id="{3BF332BF-22B8-49D8-950E-E9BBBBF59833}" vid="{E4E7F1DC-3AF4-489F-A450-0CED11A8EB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84BFC8-02DA-464F-AE97-4951BE47415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915FD3-F777-4046-A12C-BE3860E324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E6BC5B-F32E-483D-A6CB-100D6BCB78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{425641EE-21C1-45BE-8F62-EDBE5DFE67A4}tf56410444_win32</Template>
  <TotalTime>1339</TotalTime>
  <Words>339</Words>
  <Application>Microsoft Office PowerPoint</Application>
  <PresentationFormat>Widescreen</PresentationFormat>
  <Paragraphs>56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Bahnschrift Condensed</vt:lpstr>
      <vt:lpstr>Baskerville Old Face</vt:lpstr>
      <vt:lpstr>Calibri</vt:lpstr>
      <vt:lpstr>Franklin Gothic Medium</vt:lpstr>
      <vt:lpstr>Gill Sans Nova Light</vt:lpstr>
      <vt:lpstr>Wingdings</vt:lpstr>
      <vt:lpstr>YAFdtQi73Xs 0</vt:lpstr>
      <vt:lpstr>Custom</vt:lpstr>
      <vt:lpstr>DUNKER COMPANY </vt:lpstr>
      <vt:lpstr>About Me </vt:lpstr>
      <vt:lpstr>PAGES</vt:lpstr>
      <vt:lpstr>ABOUT US</vt:lpstr>
      <vt:lpstr>TECHNOLOGIES USED (FRONT-END)</vt:lpstr>
      <vt:lpstr>TECHNOLOGIES USED (BACK – END)</vt:lpstr>
      <vt:lpstr>Thank for you attention♥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DUNKER COMPANY </dc:title>
  <dc:creator>Feteli Isgenderov</dc:creator>
  <cp:lastModifiedBy>Feteli Isgenderov</cp:lastModifiedBy>
  <cp:revision>2</cp:revision>
  <dcterms:created xsi:type="dcterms:W3CDTF">2024-11-06T14:06:02Z</dcterms:created>
  <dcterms:modified xsi:type="dcterms:W3CDTF">2024-11-07T20:47:06Z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