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7" r:id="rId1"/>
  </p:sldMasterIdLst>
  <p:sldIdLst>
    <p:sldId id="279" r:id="rId2"/>
    <p:sldId id="258" r:id="rId3"/>
    <p:sldId id="259" r:id="rId4"/>
    <p:sldId id="260" r:id="rId5"/>
    <p:sldId id="311" r:id="rId6"/>
    <p:sldId id="261" r:id="rId7"/>
    <p:sldId id="312" r:id="rId8"/>
    <p:sldId id="331" r:id="rId9"/>
    <p:sldId id="332" r:id="rId10"/>
    <p:sldId id="313" r:id="rId11"/>
    <p:sldId id="329" r:id="rId12"/>
    <p:sldId id="262" r:id="rId13"/>
    <p:sldId id="294" r:id="rId14"/>
    <p:sldId id="310" r:id="rId15"/>
    <p:sldId id="304" r:id="rId16"/>
    <p:sldId id="305" r:id="rId17"/>
    <p:sldId id="314" r:id="rId18"/>
    <p:sldId id="315" r:id="rId19"/>
    <p:sldId id="317" r:id="rId20"/>
    <p:sldId id="316" r:id="rId21"/>
    <p:sldId id="318" r:id="rId22"/>
    <p:sldId id="319" r:id="rId23"/>
    <p:sldId id="321" r:id="rId24"/>
    <p:sldId id="320" r:id="rId25"/>
    <p:sldId id="322" r:id="rId26"/>
    <p:sldId id="263" r:id="rId27"/>
    <p:sldId id="327" r:id="rId28"/>
    <p:sldId id="323" r:id="rId29"/>
    <p:sldId id="324" r:id="rId30"/>
    <p:sldId id="325" r:id="rId31"/>
    <p:sldId id="326" r:id="rId32"/>
    <p:sldId id="276" r:id="rId33"/>
    <p:sldId id="2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7DC465-4644-6348-2DC7-B22F68F55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94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8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32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4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8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7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3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4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8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8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2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29-Sep-24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3BA499-30ED-2602-BA08-E72EC98BC2F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66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0366-AF95-49A7-9D17-E582AA65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8E09-5B5E-4D45-AF42-EDCE55D1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2" name="Picture 6" descr="1,058 Bismillah Gold Royalty-Free Images, Stock Photos &amp; Pictures |  Shutterstock">
            <a:extLst>
              <a:ext uri="{FF2B5EF4-FFF2-40B4-BE49-F238E27FC236}">
                <a16:creationId xmlns:a16="http://schemas.microsoft.com/office/drawing/2014/main" id="{E2D4F4DD-F1E9-FEF1-CDC7-A47B8E652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" y="0"/>
            <a:ext cx="12183453" cy="686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76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6A370-B62B-8A2B-7E50-A9E79F02F247}"/>
              </a:ext>
            </a:extLst>
          </p:cNvPr>
          <p:cNvSpPr/>
          <p:nvPr/>
        </p:nvSpPr>
        <p:spPr>
          <a:xfrm>
            <a:off x="2998810" y="247302"/>
            <a:ext cx="5957457" cy="12003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6A4EE-7911-EC9B-8829-AE763CF3E9D8}"/>
              </a:ext>
            </a:extLst>
          </p:cNvPr>
          <p:cNvSpPr/>
          <p:nvPr/>
        </p:nvSpPr>
        <p:spPr>
          <a:xfrm>
            <a:off x="471376" y="1738563"/>
            <a:ext cx="11249247" cy="45393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/>
              <a:t>This review covers Yagi-</a:t>
            </a:r>
            <a:r>
              <a:rPr lang="en-US" sz="2200" dirty="0" err="1"/>
              <a:t>Uda</a:t>
            </a:r>
            <a:r>
              <a:rPr lang="en-US" sz="2200" dirty="0"/>
              <a:t> antenna design, performance factors like director number and spacing, and CST-based optimization trends. Invented by </a:t>
            </a:r>
            <a:r>
              <a:rPr lang="en-US" sz="2200" dirty="0" err="1"/>
              <a:t>Uda</a:t>
            </a:r>
            <a:r>
              <a:rPr lang="en-US" sz="2200" dirty="0"/>
              <a:t> and Yagi, the antenna’s gain increases with more directors, though larger designs may be impractical for compact devices . A Yagi-</a:t>
            </a:r>
            <a:r>
              <a:rPr lang="en-US" sz="2200" dirty="0" err="1"/>
              <a:t>Uda</a:t>
            </a:r>
            <a:r>
              <a:rPr lang="en-US" sz="2200" dirty="0"/>
              <a:t> antenna has a dipole-driven element, and parasitic reflectors and directors, which passively shape the radiation pattern. Varying director lengths improves gain and impedance matching across frequencies . </a:t>
            </a:r>
          </a:p>
        </p:txBody>
      </p:sp>
    </p:spTree>
    <p:extLst>
      <p:ext uri="{BB962C8B-B14F-4D97-AF65-F5344CB8AC3E}">
        <p14:creationId xmlns:p14="http://schemas.microsoft.com/office/powerpoint/2010/main" val="41824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A69194-AF8E-6052-36DF-D33018E76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01368"/>
              </p:ext>
            </p:extLst>
          </p:nvPr>
        </p:nvGraphicFramePr>
        <p:xfrm>
          <a:off x="1210422" y="1451832"/>
          <a:ext cx="9869955" cy="4334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31779">
                  <a:extLst>
                    <a:ext uri="{9D8B030D-6E8A-4147-A177-3AD203B41FA5}">
                      <a16:colId xmlns:a16="http://schemas.microsoft.com/office/drawing/2014/main" val="1506104588"/>
                    </a:ext>
                  </a:extLst>
                </a:gridCol>
                <a:gridCol w="3319088">
                  <a:extLst>
                    <a:ext uri="{9D8B030D-6E8A-4147-A177-3AD203B41FA5}">
                      <a16:colId xmlns:a16="http://schemas.microsoft.com/office/drawing/2014/main" val="2350881538"/>
                    </a:ext>
                  </a:extLst>
                </a:gridCol>
                <a:gridCol w="3319088">
                  <a:extLst>
                    <a:ext uri="{9D8B030D-6E8A-4147-A177-3AD203B41FA5}">
                      <a16:colId xmlns:a16="http://schemas.microsoft.com/office/drawing/2014/main" val="3977460967"/>
                    </a:ext>
                  </a:extLst>
                </a:gridCol>
              </a:tblGrid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dirty="0">
                          <a:effectLst/>
                        </a:rPr>
                        <a:t> Element</a:t>
                      </a:r>
                      <a:endParaRPr lang="en-US" sz="1400" b="1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dirty="0">
                          <a:effectLst/>
                        </a:rPr>
                        <a:t>3 element Yagi-</a:t>
                      </a:r>
                      <a:r>
                        <a:rPr lang="en-US" sz="1400" b="1" dirty="0" err="1">
                          <a:effectLst/>
                        </a:rPr>
                        <a:t>Uda</a:t>
                      </a:r>
                      <a:r>
                        <a:rPr lang="en-US" sz="1400" b="1" dirty="0">
                          <a:effectLst/>
                        </a:rPr>
                        <a:t> antenna </a:t>
                      </a:r>
                      <a:endParaRPr lang="en-US" sz="2100" b="1" i="0" dirty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dirty="0">
                          <a:effectLst/>
                        </a:rPr>
                        <a:t>8 element Yagi-</a:t>
                      </a:r>
                      <a:r>
                        <a:rPr lang="en-US" sz="1400" b="1" dirty="0" err="1">
                          <a:effectLst/>
                        </a:rPr>
                        <a:t>Uda</a:t>
                      </a:r>
                      <a:r>
                        <a:rPr lang="en-US" sz="1400" b="1" dirty="0">
                          <a:effectLst/>
                        </a:rPr>
                        <a:t> antenna </a:t>
                      </a:r>
                      <a:endParaRPr lang="en-US" sz="2100" b="1" i="0" dirty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4061083705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effectLst/>
                        </a:rPr>
                        <a:t>Operating frequency </a:t>
                      </a:r>
                      <a:endParaRPr lang="en-US" sz="2100" b="0" i="0" dirty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2.45 GHz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2.45 GHz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1495409556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Wavelength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effectLst/>
                        </a:rPr>
                        <a:t>113.2 mm </a:t>
                      </a:r>
                      <a:endParaRPr lang="en-US" sz="2100" b="0" i="0" dirty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113.2 mm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2802798261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Dipole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342732508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Reflector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0.55λ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0.55λ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3908789406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Director 1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0.45λ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 dirty="0">
                          <a:effectLst/>
                        </a:rPr>
                        <a:t>0.45λ </a:t>
                      </a:r>
                      <a:endParaRPr lang="el-GR" sz="2100" b="0" i="0" dirty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2276999655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Director 2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-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0.4λ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3228601155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Director 3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-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0.35λ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1613845763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Director 4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-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0.35λ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304102942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Director 5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-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0.35λ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3627948174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Director 6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-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0.35λ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743275185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Dipole to reflector spacing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0.35λ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0.35λ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3512100762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Dipole to director spacing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0.2λ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0.2λ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2028493959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Director to director spacing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0.125λ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>
                          <a:effectLst/>
                        </a:rPr>
                        <a:t>0.125λ </a:t>
                      </a:r>
                      <a:endParaRPr lang="el-GR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1540048729"/>
                  </a:ext>
                </a:extLst>
              </a:tr>
              <a:tr h="2889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Boom length </a:t>
                      </a:r>
                      <a:endParaRPr lang="en-US" sz="2100" b="0" i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 dirty="0">
                          <a:effectLst/>
                        </a:rPr>
                        <a:t>0.75λ </a:t>
                      </a:r>
                      <a:endParaRPr lang="el-GR" sz="2100" b="0" i="0" dirty="0">
                        <a:effectLst/>
                      </a:endParaRPr>
                    </a:p>
                  </a:txBody>
                  <a:tcPr marL="65746" marR="65746" marT="32872" marB="32872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l-GR" sz="1400" b="0" dirty="0">
                          <a:effectLst/>
                        </a:rPr>
                        <a:t>1.125λ </a:t>
                      </a:r>
                      <a:endParaRPr lang="el-GR" sz="2100" b="0" i="0" dirty="0">
                        <a:effectLst/>
                      </a:endParaRPr>
                    </a:p>
                  </a:txBody>
                  <a:tcPr marL="65746" marR="65746" marT="32872" marB="32872"/>
                </a:tc>
                <a:extLst>
                  <a:ext uri="{0D108BD9-81ED-4DB2-BD59-A6C34878D82A}">
                    <a16:rowId xmlns:a16="http://schemas.microsoft.com/office/drawing/2014/main" val="1759150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11DB35-586E-D3F7-5D15-D59FCDADF0AB}"/>
              </a:ext>
            </a:extLst>
          </p:cNvPr>
          <p:cNvSpPr txBox="1"/>
          <p:nvPr/>
        </p:nvSpPr>
        <p:spPr>
          <a:xfrm>
            <a:off x="4702248" y="6091190"/>
            <a:ext cx="6108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</a:rPr>
              <a:t>Table-1: Parameter values 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1DAC8-93B2-4F4D-94F4-F7F9A811BC6E}"/>
              </a:ext>
            </a:extLst>
          </p:cNvPr>
          <p:cNvSpPr/>
          <p:nvPr/>
        </p:nvSpPr>
        <p:spPr>
          <a:xfrm>
            <a:off x="3117271" y="602997"/>
            <a:ext cx="5957457" cy="83111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/>
              <a:t>Design parameters </a:t>
            </a:r>
          </a:p>
        </p:txBody>
      </p:sp>
    </p:spTree>
    <p:extLst>
      <p:ext uri="{BB962C8B-B14F-4D97-AF65-F5344CB8AC3E}">
        <p14:creationId xmlns:p14="http://schemas.microsoft.com/office/powerpoint/2010/main" val="29719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D3C150-D511-8EB0-83FB-77F7553BCB47}"/>
              </a:ext>
            </a:extLst>
          </p:cNvPr>
          <p:cNvSpPr/>
          <p:nvPr/>
        </p:nvSpPr>
        <p:spPr>
          <a:xfrm>
            <a:off x="2819398" y="76091"/>
            <a:ext cx="6553203" cy="7476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Flow Chart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C7B75-646D-4BE8-4CE6-7B111D2B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66" y="979345"/>
            <a:ext cx="5955065" cy="580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00A1E2-73C1-842C-BFC1-D3048B6738B1}"/>
              </a:ext>
            </a:extLst>
          </p:cNvPr>
          <p:cNvSpPr/>
          <p:nvPr/>
        </p:nvSpPr>
        <p:spPr>
          <a:xfrm>
            <a:off x="1567559" y="223772"/>
            <a:ext cx="9056882" cy="8075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SIMULATION RESULTS</a:t>
            </a:r>
          </a:p>
          <a:p>
            <a:pPr algn="ctr"/>
            <a:r>
              <a:rPr lang="en-US" sz="2800" b="1" u="sng" dirty="0"/>
              <a:t>3 Element Yagi </a:t>
            </a:r>
            <a:r>
              <a:rPr lang="en-US" sz="2800" b="1" u="sng" dirty="0" err="1"/>
              <a:t>Uda</a:t>
            </a:r>
            <a:r>
              <a:rPr lang="en-US" sz="2800" b="1" u="sng" dirty="0"/>
              <a:t> Antenna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4A3D7-2B09-5AC0-3FD6-37F124CF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3" y="1126829"/>
            <a:ext cx="11493797" cy="50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3AAEB7-BE1B-9957-0349-F579F62C135E}"/>
              </a:ext>
            </a:extLst>
          </p:cNvPr>
          <p:cNvSpPr txBox="1"/>
          <p:nvPr/>
        </p:nvSpPr>
        <p:spPr>
          <a:xfrm>
            <a:off x="3133946" y="6294252"/>
            <a:ext cx="6818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</a:rPr>
              <a:t>Fig: Diagram of three element Yagi-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Uda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Antenna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201D2-EAF3-DE10-D460-17157AC83252}"/>
              </a:ext>
            </a:extLst>
          </p:cNvPr>
          <p:cNvSpPr txBox="1"/>
          <p:nvPr/>
        </p:nvSpPr>
        <p:spPr>
          <a:xfrm>
            <a:off x="636495" y="271921"/>
            <a:ext cx="11727710" cy="63094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3500" b="0" i="0" dirty="0">
                <a:effectLst/>
                <a:latin typeface="Times New Roman" panose="02020603050405020304" pitchFamily="18" charset="0"/>
              </a:rPr>
              <a:t>S parameter(Before Sweeping)</a:t>
            </a:r>
            <a:endParaRPr lang="en-US" sz="35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A3037E-B0F6-831D-4CDE-0F0D89CBA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114" b="26537"/>
          <a:stretch/>
        </p:blipFill>
        <p:spPr bwMode="auto">
          <a:xfrm>
            <a:off x="636495" y="1308266"/>
            <a:ext cx="11357344" cy="31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CE43E-7F5B-6FC5-8C88-F9CBDA676E32}"/>
              </a:ext>
            </a:extLst>
          </p:cNvPr>
          <p:cNvSpPr txBox="1"/>
          <p:nvPr/>
        </p:nvSpPr>
        <p:spPr>
          <a:xfrm>
            <a:off x="3248352" y="4989490"/>
            <a:ext cx="6097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</a:rPr>
              <a:t>Fig: S parameter at lambda value of 150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774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D08DAD-B725-151F-1C5F-41AE5DCE5B70}"/>
              </a:ext>
            </a:extLst>
          </p:cNvPr>
          <p:cNvSpPr txBox="1"/>
          <p:nvPr/>
        </p:nvSpPr>
        <p:spPr>
          <a:xfrm>
            <a:off x="262271" y="340541"/>
            <a:ext cx="11929729" cy="63094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0" i="0" dirty="0">
                <a:effectLst/>
                <a:latin typeface="Times New Roman" panose="02020603050405020304" pitchFamily="18" charset="0"/>
              </a:rPr>
              <a:t>Parametric Sweeping </a:t>
            </a:r>
            <a:endParaRPr lang="en-US" sz="3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F0EE9F-5295-4E83-23D9-6E89EEA3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1" y="1562838"/>
            <a:ext cx="11667458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9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C30F7D9-35BE-0CBF-318B-BE459842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49" y="1377110"/>
            <a:ext cx="11398102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3A03FF-3261-C114-0F81-3D4982FE769B}"/>
              </a:ext>
            </a:extLst>
          </p:cNvPr>
          <p:cNvSpPr txBox="1"/>
          <p:nvPr/>
        </p:nvSpPr>
        <p:spPr>
          <a:xfrm>
            <a:off x="382772" y="298564"/>
            <a:ext cx="11238614" cy="63094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</a:rPr>
              <a:t>S</a:t>
            </a:r>
            <a:r>
              <a:rPr lang="en-US" sz="3500" b="1" i="0" dirty="0">
                <a:effectLst/>
                <a:latin typeface="Times New Roman" panose="02020603050405020304" pitchFamily="18" charset="0"/>
              </a:rPr>
              <a:t> parameter at 2.45 cutoff frequency 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8365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0D5BDF-6062-81CC-B175-2662C5890426}"/>
              </a:ext>
            </a:extLst>
          </p:cNvPr>
          <p:cNvSpPr/>
          <p:nvPr/>
        </p:nvSpPr>
        <p:spPr>
          <a:xfrm>
            <a:off x="382772" y="116958"/>
            <a:ext cx="11426455" cy="11705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500" b="1" dirty="0"/>
              <a:t> VSWR</a:t>
            </a:r>
            <a:endParaRPr lang="en-US" sz="35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E61855-0B2D-C5B1-0F06-72272B24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1491290"/>
            <a:ext cx="11426455" cy="42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F3F450-C2D7-C4BD-51E4-AA8545859347}"/>
              </a:ext>
            </a:extLst>
          </p:cNvPr>
          <p:cNvSpPr txBox="1"/>
          <p:nvPr/>
        </p:nvSpPr>
        <p:spPr>
          <a:xfrm>
            <a:off x="3612411" y="5913106"/>
            <a:ext cx="6097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2200" dirty="0"/>
              <a:t>Fig: Far-field analysis  </a:t>
            </a:r>
            <a:endParaRPr lang="en-US" sz="2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D5BDF-6062-81CC-B175-2662C5890426}"/>
              </a:ext>
            </a:extLst>
          </p:cNvPr>
          <p:cNvSpPr/>
          <p:nvPr/>
        </p:nvSpPr>
        <p:spPr>
          <a:xfrm>
            <a:off x="382772" y="153784"/>
            <a:ext cx="11426455" cy="11705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b="1" u="sng" dirty="0"/>
              <a:t>Far-field</a:t>
            </a:r>
            <a:r>
              <a:rPr lang="en-US" sz="2400" b="1" u="sng" dirty="0"/>
              <a:t> </a:t>
            </a:r>
          </a:p>
          <a:p>
            <a:r>
              <a:rPr lang="en-US" dirty="0"/>
              <a:t> The maximum far field gain achieved is 7.837 </a:t>
            </a:r>
            <a:r>
              <a:rPr lang="en-US" dirty="0" err="1"/>
              <a:t>dB.</a:t>
            </a:r>
            <a:r>
              <a:rPr lang="en-US" dirty="0"/>
              <a:t> 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B6086-D0F3-42FB-818C-EA6843D1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1" y="1344749"/>
            <a:ext cx="1196443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F3F450-C2D7-C4BD-51E4-AA8545859347}"/>
              </a:ext>
            </a:extLst>
          </p:cNvPr>
          <p:cNvSpPr txBox="1"/>
          <p:nvPr/>
        </p:nvSpPr>
        <p:spPr>
          <a:xfrm>
            <a:off x="3612411" y="5913106"/>
            <a:ext cx="6097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Fig: Gain vs Frequency curve </a:t>
            </a:r>
            <a:r>
              <a:rPr lang="da-DK" sz="2200" dirty="0"/>
              <a:t> </a:t>
            </a:r>
            <a:endParaRPr lang="en-US" sz="2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D5BDF-6062-81CC-B175-2662C5890426}"/>
              </a:ext>
            </a:extLst>
          </p:cNvPr>
          <p:cNvSpPr/>
          <p:nvPr/>
        </p:nvSpPr>
        <p:spPr>
          <a:xfrm>
            <a:off x="382772" y="116958"/>
            <a:ext cx="11426455" cy="11705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Gain vs Frequency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E28898F-6689-0688-3553-7198378E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1439696"/>
            <a:ext cx="11685181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BF5F1-34CF-C84F-98D0-A0E59D7B09F3}"/>
              </a:ext>
            </a:extLst>
          </p:cNvPr>
          <p:cNvSpPr/>
          <p:nvPr/>
        </p:nvSpPr>
        <p:spPr>
          <a:xfrm>
            <a:off x="3119716" y="2606146"/>
            <a:ext cx="5952567" cy="82285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Course Code: EECE-</a:t>
            </a:r>
            <a:r>
              <a:rPr lang="en-US" sz="3600" dirty="0"/>
              <a:t> </a:t>
            </a:r>
            <a:r>
              <a:rPr lang="en-US" sz="3600" b="1" dirty="0"/>
              <a:t>434</a:t>
            </a:r>
          </a:p>
        </p:txBody>
      </p:sp>
      <p:pic>
        <p:nvPicPr>
          <p:cNvPr id="5" name="Picture 4" descr="Military Institute of Science and Technology - Wikipedia">
            <a:extLst>
              <a:ext uri="{FF2B5EF4-FFF2-40B4-BE49-F238E27FC236}">
                <a16:creationId xmlns:a16="http://schemas.microsoft.com/office/drawing/2014/main" id="{C5330B6D-170D-F958-2F35-872E9966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62" y="260010"/>
            <a:ext cx="1910277" cy="172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B60AC7-4BF9-98AB-9CF6-499C718DDA8F}"/>
              </a:ext>
            </a:extLst>
          </p:cNvPr>
          <p:cNvSpPr/>
          <p:nvPr/>
        </p:nvSpPr>
        <p:spPr>
          <a:xfrm>
            <a:off x="618564" y="3689789"/>
            <a:ext cx="10954870" cy="129400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Course Name: Microwave Engineering Laboratory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00F0F-837F-4C88-BD5C-EC5782CE67FD}"/>
              </a:ext>
            </a:extLst>
          </p:cNvPr>
          <p:cNvSpPr/>
          <p:nvPr/>
        </p:nvSpPr>
        <p:spPr>
          <a:xfrm>
            <a:off x="3800547" y="5244584"/>
            <a:ext cx="4398331" cy="68004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Group No: 04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F3F450-C2D7-C4BD-51E4-AA8545859347}"/>
              </a:ext>
            </a:extLst>
          </p:cNvPr>
          <p:cNvSpPr txBox="1"/>
          <p:nvPr/>
        </p:nvSpPr>
        <p:spPr>
          <a:xfrm>
            <a:off x="2594344" y="6226186"/>
            <a:ext cx="7530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Fig: Diagram of Eight element Yagi-</a:t>
            </a:r>
            <a:r>
              <a:rPr lang="en-US" sz="2200" dirty="0" err="1"/>
              <a:t>Uda</a:t>
            </a:r>
            <a:r>
              <a:rPr lang="en-US" sz="2200" dirty="0"/>
              <a:t> Antenna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D5BDF-6062-81CC-B175-2662C5890426}"/>
              </a:ext>
            </a:extLst>
          </p:cNvPr>
          <p:cNvSpPr/>
          <p:nvPr/>
        </p:nvSpPr>
        <p:spPr>
          <a:xfrm>
            <a:off x="382772" y="116958"/>
            <a:ext cx="11426455" cy="11705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u="sng" dirty="0"/>
              <a:t>Eight element Yagi-</a:t>
            </a:r>
            <a:r>
              <a:rPr lang="en-US" sz="3500" b="1" u="sng" dirty="0" err="1"/>
              <a:t>Uda</a:t>
            </a:r>
            <a:r>
              <a:rPr lang="en-US" sz="3500" b="1" u="sng" dirty="0"/>
              <a:t> Antenna 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CA22946-73A1-F219-C907-99A78C35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72" y="1385099"/>
            <a:ext cx="10246242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F3F450-C2D7-C4BD-51E4-AA8545859347}"/>
              </a:ext>
            </a:extLst>
          </p:cNvPr>
          <p:cNvSpPr txBox="1"/>
          <p:nvPr/>
        </p:nvSpPr>
        <p:spPr>
          <a:xfrm>
            <a:off x="3338623" y="6364987"/>
            <a:ext cx="7530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Fig: Parametric sweeping for 8 elements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D5BDF-6062-81CC-B175-2662C5890426}"/>
              </a:ext>
            </a:extLst>
          </p:cNvPr>
          <p:cNvSpPr/>
          <p:nvPr/>
        </p:nvSpPr>
        <p:spPr>
          <a:xfrm>
            <a:off x="382772" y="0"/>
            <a:ext cx="11426455" cy="17868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u="sng" dirty="0"/>
              <a:t>S parameter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9FB3CA-C9FE-12D5-D10B-1F736048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" y="1882589"/>
            <a:ext cx="11513392" cy="43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F3F450-C2D7-C4BD-51E4-AA8545859347}"/>
              </a:ext>
            </a:extLst>
          </p:cNvPr>
          <p:cNvSpPr txBox="1"/>
          <p:nvPr/>
        </p:nvSpPr>
        <p:spPr>
          <a:xfrm>
            <a:off x="2488018" y="5582561"/>
            <a:ext cx="7530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2200" dirty="0"/>
              <a:t>Fig: S parameter at 2.45 GHz </a:t>
            </a:r>
            <a:endParaRPr lang="en-US" sz="22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81D5AD-2A05-DFA0-95E4-2C6F1DFD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2" y="1483030"/>
            <a:ext cx="11759609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F6E213-708F-4FE9-A984-E95CD00E55F0}"/>
              </a:ext>
            </a:extLst>
          </p:cNvPr>
          <p:cNvSpPr/>
          <p:nvPr/>
        </p:nvSpPr>
        <p:spPr>
          <a:xfrm>
            <a:off x="382772" y="0"/>
            <a:ext cx="11235487" cy="13626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u="sng" dirty="0"/>
              <a:t>S parameter </a:t>
            </a:r>
          </a:p>
        </p:txBody>
      </p:sp>
    </p:spTree>
    <p:extLst>
      <p:ext uri="{BB962C8B-B14F-4D97-AF65-F5344CB8AC3E}">
        <p14:creationId xmlns:p14="http://schemas.microsoft.com/office/powerpoint/2010/main" val="40213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F3F450-C2D7-C4BD-51E4-AA8545859347}"/>
              </a:ext>
            </a:extLst>
          </p:cNvPr>
          <p:cNvSpPr txBox="1"/>
          <p:nvPr/>
        </p:nvSpPr>
        <p:spPr>
          <a:xfrm>
            <a:off x="3997841" y="6020357"/>
            <a:ext cx="7530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200" dirty="0"/>
              <a:t>Fig: VSWR at 2.45 GHz</a:t>
            </a:r>
            <a:endParaRPr lang="en-US" sz="2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D5BDF-6062-81CC-B175-2662C5890426}"/>
              </a:ext>
            </a:extLst>
          </p:cNvPr>
          <p:cNvSpPr/>
          <p:nvPr/>
        </p:nvSpPr>
        <p:spPr>
          <a:xfrm>
            <a:off x="299484" y="207567"/>
            <a:ext cx="11426455" cy="13659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u="sng" dirty="0"/>
              <a:t>VSWR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3C9F50F-C208-FDE8-F26F-F69EA9770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9" y="1671527"/>
            <a:ext cx="11621386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F3F450-C2D7-C4BD-51E4-AA8545859347}"/>
              </a:ext>
            </a:extLst>
          </p:cNvPr>
          <p:cNvSpPr txBox="1"/>
          <p:nvPr/>
        </p:nvSpPr>
        <p:spPr>
          <a:xfrm>
            <a:off x="2594344" y="6226186"/>
            <a:ext cx="7530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Fig: Far field analysis for 8 element Yagi-</a:t>
            </a:r>
            <a:r>
              <a:rPr lang="en-US" sz="2200" dirty="0" err="1"/>
              <a:t>Uda</a:t>
            </a:r>
            <a:r>
              <a:rPr lang="en-US" sz="2200" dirty="0"/>
              <a:t> Antenna6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D5BDF-6062-81CC-B175-2662C5890426}"/>
              </a:ext>
            </a:extLst>
          </p:cNvPr>
          <p:cNvSpPr/>
          <p:nvPr/>
        </p:nvSpPr>
        <p:spPr>
          <a:xfrm>
            <a:off x="202019" y="69400"/>
            <a:ext cx="11426455" cy="13659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b="1" u="sng" dirty="0"/>
              <a:t>Far-Field </a:t>
            </a:r>
          </a:p>
          <a:p>
            <a:r>
              <a:rPr lang="en-US" dirty="0"/>
              <a:t>The maximum far field gain achieved is 9.693 </a:t>
            </a:r>
            <a:r>
              <a:rPr lang="en-US" dirty="0" err="1"/>
              <a:t>dBi</a:t>
            </a:r>
            <a:r>
              <a:rPr lang="en-US" dirty="0"/>
              <a:t>. 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EA496-26FA-4E28-A4A2-F73FFF2F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" y="1348559"/>
            <a:ext cx="12086367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F3F450-C2D7-C4BD-51E4-AA8545859347}"/>
              </a:ext>
            </a:extLst>
          </p:cNvPr>
          <p:cNvSpPr txBox="1"/>
          <p:nvPr/>
        </p:nvSpPr>
        <p:spPr>
          <a:xfrm>
            <a:off x="3530009" y="6130493"/>
            <a:ext cx="7530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Fig: Gain vs Frequency curve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D5BDF-6062-81CC-B175-2662C5890426}"/>
              </a:ext>
            </a:extLst>
          </p:cNvPr>
          <p:cNvSpPr/>
          <p:nvPr/>
        </p:nvSpPr>
        <p:spPr>
          <a:xfrm>
            <a:off x="202019" y="69400"/>
            <a:ext cx="11426455" cy="13659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/>
              <a:t>Gain vs Frequency  </a:t>
            </a:r>
          </a:p>
          <a:p>
            <a:r>
              <a:rPr lang="en-US" dirty="0"/>
              <a:t>The gain is high at the desired frequency. </a:t>
            </a:r>
            <a:endParaRPr lang="en-US" sz="2400" b="1" u="sng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71F6B98-5C8A-EB07-5C83-689A4F15A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9" y="1702747"/>
            <a:ext cx="11674548" cy="42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269D-4F44-62B3-27F4-BE7F2423DEEC}"/>
              </a:ext>
            </a:extLst>
          </p:cNvPr>
          <p:cNvSpPr/>
          <p:nvPr/>
        </p:nvSpPr>
        <p:spPr>
          <a:xfrm>
            <a:off x="1842035" y="264062"/>
            <a:ext cx="7699856" cy="6305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/>
              <a:t>Interpretation of Results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8D761-8E0C-95D5-01B1-2665CC75174E}"/>
              </a:ext>
            </a:extLst>
          </p:cNvPr>
          <p:cNvSpPr/>
          <p:nvPr/>
        </p:nvSpPr>
        <p:spPr>
          <a:xfrm>
            <a:off x="541010" y="1205857"/>
            <a:ext cx="11366204" cy="51036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value is changed to obtain desired output.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sweeping is applied 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element antenna has higher far field gain.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Boom results slightly shifts from the desired frequency.</a:t>
            </a: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269D-4F44-62B3-27F4-BE7F2423DEEC}"/>
              </a:ext>
            </a:extLst>
          </p:cNvPr>
          <p:cNvSpPr/>
          <p:nvPr/>
        </p:nvSpPr>
        <p:spPr>
          <a:xfrm>
            <a:off x="1842035" y="264062"/>
            <a:ext cx="7699856" cy="6305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 of the Design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8D761-8E0C-95D5-01B1-2665CC75174E}"/>
              </a:ext>
            </a:extLst>
          </p:cNvPr>
          <p:cNvSpPr/>
          <p:nvPr/>
        </p:nvSpPr>
        <p:spPr>
          <a:xfrm>
            <a:off x="412898" y="1187927"/>
            <a:ext cx="11366204" cy="51036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sz="2200" dirty="0"/>
              <a:t>The applications of the Yagi-</a:t>
            </a:r>
            <a:r>
              <a:rPr lang="en-US" sz="2200" dirty="0" err="1"/>
              <a:t>Uda</a:t>
            </a:r>
            <a:r>
              <a:rPr lang="en-US" sz="2200" dirty="0"/>
              <a:t> antenna are as follows: </a:t>
            </a:r>
          </a:p>
          <a:p>
            <a:pPr algn="just" fontAlgn="base"/>
            <a:endParaRPr lang="en-US" sz="22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Television reception in the VHF and UHF frequency ranges.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Amateur (ham) radio for long-distance communication.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Improve detection and tracking in radar systems.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Satellite communication for signal transmission and reception in ground stations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Wi-Fi signal enhancement in specific directions to improve coverage and reduce interference. 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269D-4F44-62B3-27F4-BE7F2423DEEC}"/>
              </a:ext>
            </a:extLst>
          </p:cNvPr>
          <p:cNvSpPr/>
          <p:nvPr/>
        </p:nvSpPr>
        <p:spPr>
          <a:xfrm>
            <a:off x="1842035" y="264062"/>
            <a:ext cx="9035072" cy="6305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/>
              <a:t>Shortcomings/ Drawbacks of the Design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8D761-8E0C-95D5-01B1-2665CC75174E}"/>
              </a:ext>
            </a:extLst>
          </p:cNvPr>
          <p:cNvSpPr/>
          <p:nvPr/>
        </p:nvSpPr>
        <p:spPr>
          <a:xfrm>
            <a:off x="412898" y="1182924"/>
            <a:ext cx="11366204" cy="51036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sz="2200" dirty="0"/>
              <a:t>The drawbacks of the design of Yagi-</a:t>
            </a:r>
            <a:r>
              <a:rPr lang="en-US" sz="2200" dirty="0" err="1"/>
              <a:t>Uda</a:t>
            </a:r>
            <a:r>
              <a:rPr lang="en-US" sz="2200" dirty="0"/>
              <a:t> antenna are as follows:</a:t>
            </a:r>
          </a:p>
          <a:p>
            <a:pPr fontAlgn="base"/>
            <a:r>
              <a:rPr lang="en-US" sz="2200" dirty="0"/>
              <a:t>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The antenna has a narrow bandwidth, means it operates over a limited frequency range. 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To achieve high gain, the antenna requires a large size with a long boom and multiple elements, making it bulky and difficult to install.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The design can become complex when additional directors are added.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200" dirty="0"/>
              <a:t>The antenna is prone to noise and environment. 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8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269D-4F44-62B3-27F4-BE7F2423DEEC}"/>
              </a:ext>
            </a:extLst>
          </p:cNvPr>
          <p:cNvSpPr/>
          <p:nvPr/>
        </p:nvSpPr>
        <p:spPr>
          <a:xfrm>
            <a:off x="1578464" y="242797"/>
            <a:ext cx="9035072" cy="6305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8D761-8E0C-95D5-01B1-2665CC75174E}"/>
              </a:ext>
            </a:extLst>
          </p:cNvPr>
          <p:cNvSpPr/>
          <p:nvPr/>
        </p:nvSpPr>
        <p:spPr>
          <a:xfrm>
            <a:off x="591879" y="1254642"/>
            <a:ext cx="11366204" cy="451883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sz="2200" dirty="0"/>
              <a:t>The Yagi-</a:t>
            </a:r>
            <a:r>
              <a:rPr lang="en-US" sz="2200" dirty="0" err="1"/>
              <a:t>Uda</a:t>
            </a:r>
            <a:r>
              <a:rPr lang="en-US" sz="2200" dirty="0"/>
              <a:t> antenna is a highly effective design in wireless communication. Its simple structure, which includes a driven element and parasitic elements, allows for significant signal enhancement. This makes it a popular choice for applications like television reception, amateur radio, and radar systems. As technology continues to advance, there is great potential to improve the Yagi-</a:t>
            </a:r>
            <a:r>
              <a:rPr lang="en-US" sz="2200" dirty="0" err="1"/>
              <a:t>Uda</a:t>
            </a:r>
            <a:r>
              <a:rPr lang="en-US" sz="2200" dirty="0"/>
              <a:t> antenna's bandwidth and reduce its size for modern communication needs. </a:t>
            </a:r>
          </a:p>
        </p:txBody>
      </p:sp>
    </p:spTree>
    <p:extLst>
      <p:ext uri="{BB962C8B-B14F-4D97-AF65-F5344CB8AC3E}">
        <p14:creationId xmlns:p14="http://schemas.microsoft.com/office/powerpoint/2010/main" val="32231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6A370-B62B-8A2B-7E50-A9E79F02F247}"/>
              </a:ext>
            </a:extLst>
          </p:cNvPr>
          <p:cNvSpPr/>
          <p:nvPr/>
        </p:nvSpPr>
        <p:spPr>
          <a:xfrm>
            <a:off x="3085896" y="954874"/>
            <a:ext cx="5957457" cy="12003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6A4EE-7911-EC9B-8829-AE763CF3E9D8}"/>
              </a:ext>
            </a:extLst>
          </p:cNvPr>
          <p:cNvSpPr/>
          <p:nvPr/>
        </p:nvSpPr>
        <p:spPr>
          <a:xfrm>
            <a:off x="1260463" y="3140541"/>
            <a:ext cx="9608321" cy="11972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Yagi-</a:t>
            </a:r>
            <a:r>
              <a:rPr lang="en-US" sz="3200" b="1" dirty="0" err="1"/>
              <a:t>Uda</a:t>
            </a:r>
            <a:r>
              <a:rPr lang="en-US" sz="3200" b="1" dirty="0"/>
              <a:t> Antenna Using CST Studio Suite</a:t>
            </a:r>
          </a:p>
        </p:txBody>
      </p:sp>
    </p:spTree>
    <p:extLst>
      <p:ext uri="{BB962C8B-B14F-4D97-AF65-F5344CB8AC3E}">
        <p14:creationId xmlns:p14="http://schemas.microsoft.com/office/powerpoint/2010/main" val="15941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269D-4F44-62B3-27F4-BE7F2423DEEC}"/>
              </a:ext>
            </a:extLst>
          </p:cNvPr>
          <p:cNvSpPr/>
          <p:nvPr/>
        </p:nvSpPr>
        <p:spPr>
          <a:xfrm>
            <a:off x="1578464" y="242797"/>
            <a:ext cx="9035072" cy="6305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/>
              <a:t>References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8D761-8E0C-95D5-01B1-2665CC75174E}"/>
              </a:ext>
            </a:extLst>
          </p:cNvPr>
          <p:cNvSpPr/>
          <p:nvPr/>
        </p:nvSpPr>
        <p:spPr>
          <a:xfrm>
            <a:off x="591879" y="1254642"/>
            <a:ext cx="11366204" cy="52205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/>
              <a:t>1]	H. Yagi and S. </a:t>
            </a:r>
            <a:r>
              <a:rPr lang="en-US" dirty="0" err="1"/>
              <a:t>Uda</a:t>
            </a:r>
            <a:r>
              <a:rPr lang="en-US" dirty="0"/>
              <a:t>, “Projector of the Sharpest Beam of Electric Waves,” Proc. Imp. Acad., vol. 2, no. 2, pp. 49–52, 1926, </a:t>
            </a:r>
            <a:r>
              <a:rPr lang="en-US" dirty="0" err="1"/>
              <a:t>doi</a:t>
            </a:r>
            <a:r>
              <a:rPr lang="en-US" dirty="0"/>
              <a:t>: 10.2183/pjab1912.2.49.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[2]	C. A. </a:t>
            </a:r>
            <a:r>
              <a:rPr lang="en-US" dirty="0" err="1"/>
              <a:t>Balanis</a:t>
            </a:r>
            <a:r>
              <a:rPr lang="en-US" dirty="0"/>
              <a:t>, Antenna theory: analysis and design, Fourth edition. Hoboken, New Jersey: Wiley, 2016.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[3]	C. A. </a:t>
            </a:r>
            <a:r>
              <a:rPr lang="en-US" dirty="0" err="1"/>
              <a:t>Balanis</a:t>
            </a:r>
            <a:r>
              <a:rPr lang="en-US" dirty="0"/>
              <a:t>, Modern Antenna Handbook. Somerset: Wiley, 2011.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[4]	A. </a:t>
            </a:r>
            <a:r>
              <a:rPr lang="en-US" dirty="0" err="1"/>
              <a:t>Zeghdoud</a:t>
            </a:r>
            <a:r>
              <a:rPr lang="en-US" dirty="0"/>
              <a:t>, M. C. </a:t>
            </a:r>
            <a:r>
              <a:rPr lang="en-US" dirty="0" err="1"/>
              <a:t>Derbal</a:t>
            </a:r>
            <a:r>
              <a:rPr lang="en-US" dirty="0"/>
              <a:t>, and M. </a:t>
            </a:r>
            <a:r>
              <a:rPr lang="en-US" dirty="0" err="1"/>
              <a:t>Nedil</a:t>
            </a:r>
            <a:r>
              <a:rPr lang="en-US" dirty="0"/>
              <a:t>, “Gain Optimization of a Yagi-</a:t>
            </a:r>
            <a:r>
              <a:rPr lang="en-US" dirty="0" err="1"/>
              <a:t>Uda</a:t>
            </a:r>
            <a:r>
              <a:rPr lang="en-US" dirty="0"/>
              <a:t> Antenna using the Genetic Algorithm,” in 2019 IEEE International Symposium on Antennas and Propagation and USNC-URSI Radio Science Meeting, Atlanta, GA, USA: IEEE, Jul. 2019, pp. 1041–1042. </a:t>
            </a:r>
            <a:r>
              <a:rPr lang="en-US" dirty="0" err="1"/>
              <a:t>doi</a:t>
            </a:r>
            <a:r>
              <a:rPr lang="en-US" dirty="0"/>
              <a:t>: 10.1109/APUSNCURSINRSM.2019.8889003.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[5]	R. Reddy and R. Swaminathan, “Directivity Improvement of 9-Element Yagi </a:t>
            </a:r>
            <a:r>
              <a:rPr lang="en-US" dirty="0" err="1"/>
              <a:t>Uda</a:t>
            </a:r>
            <a:r>
              <a:rPr lang="en-US" dirty="0"/>
              <a:t> Antenna by increasing director elements in comparison with 7-Element Yagi </a:t>
            </a:r>
            <a:r>
              <a:rPr lang="en-US" dirty="0" err="1"/>
              <a:t>Uda</a:t>
            </a:r>
            <a:r>
              <a:rPr lang="en-US" dirty="0"/>
              <a:t> Antenna,” in 2022 3rd International Conference on Intelligent Engineering and Management (ICIEM), London, United Kingdom: IEEE, Apr. 2022, pp. 561–564. </a:t>
            </a:r>
            <a:r>
              <a:rPr lang="en-US" dirty="0" err="1"/>
              <a:t>doi</a:t>
            </a:r>
            <a:r>
              <a:rPr lang="en-US" dirty="0"/>
              <a:t>: 10.1109/ICIEM54221.2022.9853131. </a:t>
            </a:r>
          </a:p>
        </p:txBody>
      </p:sp>
    </p:spTree>
    <p:extLst>
      <p:ext uri="{BB962C8B-B14F-4D97-AF65-F5344CB8AC3E}">
        <p14:creationId xmlns:p14="http://schemas.microsoft.com/office/powerpoint/2010/main" val="37807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8D761-8E0C-95D5-01B1-2665CC75174E}"/>
              </a:ext>
            </a:extLst>
          </p:cNvPr>
          <p:cNvSpPr/>
          <p:nvPr/>
        </p:nvSpPr>
        <p:spPr>
          <a:xfrm>
            <a:off x="591879" y="478465"/>
            <a:ext cx="11366204" cy="59967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/>
              <a:t>[6]	T. A. </a:t>
            </a:r>
            <a:r>
              <a:rPr lang="en-US" dirty="0" err="1"/>
              <a:t>Nisamol</a:t>
            </a:r>
            <a:r>
              <a:rPr lang="en-US" dirty="0"/>
              <a:t>, P. Abdulla., and K. K. Ansha, “Wideband Sub-THz Substrate lens Yagi- </a:t>
            </a:r>
            <a:r>
              <a:rPr lang="en-US" dirty="0" err="1"/>
              <a:t>Uda</a:t>
            </a:r>
            <a:r>
              <a:rPr lang="en-US" dirty="0"/>
              <a:t> antenna for 5G Communications and beyond,” in 2020 IEEE-HYDCON, Hyderabad, India: IEEE, Sep. 2020, pp. 1–5. </a:t>
            </a:r>
            <a:r>
              <a:rPr lang="en-US" dirty="0" err="1"/>
              <a:t>doi</a:t>
            </a:r>
            <a:r>
              <a:rPr lang="en-US" dirty="0"/>
              <a:t>: 10.1109/HYDCON48903.2020.9242679.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[7]	A. Ali, H. Wang, and I. Park, “A Yagi-</a:t>
            </a:r>
            <a:r>
              <a:rPr lang="en-US" dirty="0" err="1"/>
              <a:t>Uda</a:t>
            </a:r>
            <a:r>
              <a:rPr lang="en-US" dirty="0"/>
              <a:t> Antenna Implemented with Solar Cells,” in 2024 IEEE International Workshop on Antenna Technology (</a:t>
            </a:r>
            <a:r>
              <a:rPr lang="en-US" dirty="0" err="1"/>
              <a:t>iWAT</a:t>
            </a:r>
            <a:r>
              <a:rPr lang="en-US" dirty="0"/>
              <a:t>), Sendai, Japan: IEEE, Apr. 2024, pp. 323–325. </a:t>
            </a:r>
            <a:r>
              <a:rPr lang="en-US" dirty="0" err="1"/>
              <a:t>doi</a:t>
            </a:r>
            <a:r>
              <a:rPr lang="en-US" dirty="0"/>
              <a:t>: 10.1109/iWAT57102.2024.10535854.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[8]	R. K. Tanti, S. </a:t>
            </a:r>
            <a:r>
              <a:rPr lang="en-US" dirty="0" err="1"/>
              <a:t>Warathe</a:t>
            </a:r>
            <a:r>
              <a:rPr lang="en-US" dirty="0"/>
              <a:t>, and N. </a:t>
            </a:r>
            <a:r>
              <a:rPr lang="en-US" dirty="0" err="1"/>
              <a:t>Anveshkumar</a:t>
            </a:r>
            <a:r>
              <a:rPr lang="en-US" dirty="0"/>
              <a:t>, “Planar Yagi-</a:t>
            </a:r>
            <a:r>
              <a:rPr lang="en-US" dirty="0" err="1"/>
              <a:t>Uda</a:t>
            </a:r>
            <a:r>
              <a:rPr lang="en-US" dirty="0"/>
              <a:t> Antenna with Mirrored Ground Plane for WLAN,” in 2020 11th International Conference on Computing, Communication and Networking Technologies (ICCCNT), Kharagpur, India: IEEE, Jul. 2020, pp. 1–5. </a:t>
            </a:r>
            <a:r>
              <a:rPr lang="en-US" dirty="0" err="1"/>
              <a:t>doi</a:t>
            </a:r>
            <a:r>
              <a:rPr lang="en-US" dirty="0"/>
              <a:t>: 10.1109/ICCCNT49239.2020.9225278.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[9]	D. Wang et al., “A Planar Quasi Yagi-</a:t>
            </a:r>
            <a:r>
              <a:rPr lang="en-US" dirty="0" err="1"/>
              <a:t>Uda</a:t>
            </a:r>
            <a:r>
              <a:rPr lang="en-US" dirty="0"/>
              <a:t> Antenna Designed For Liquid Crystal Based End-Fire Phased Arrays,” in 2021 IEEE Radio and Wireless Symposium (RWS), San Diego, CA, USA: IEEE, Jan. 2021, pp. 164–167. </a:t>
            </a:r>
            <a:r>
              <a:rPr lang="en-US" dirty="0" err="1"/>
              <a:t>doi</a:t>
            </a:r>
            <a:r>
              <a:rPr lang="en-US" dirty="0"/>
              <a:t>: 10.1109/RWS50353.2021.9360363. </a:t>
            </a:r>
          </a:p>
        </p:txBody>
      </p:sp>
    </p:spTree>
    <p:extLst>
      <p:ext uri="{BB962C8B-B14F-4D97-AF65-F5344CB8AC3E}">
        <p14:creationId xmlns:p14="http://schemas.microsoft.com/office/powerpoint/2010/main" val="14162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5A1FDF-85CD-7913-65A1-FA28515C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62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95C381-EBE3-233C-818E-1D5C31F4164B}"/>
              </a:ext>
            </a:extLst>
          </p:cNvPr>
          <p:cNvSpPr/>
          <p:nvPr/>
        </p:nvSpPr>
        <p:spPr>
          <a:xfrm>
            <a:off x="-1033399" y="1493104"/>
            <a:ext cx="912303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97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back_and_forth_questions1 question mark gif | Animated clipart, Question  mark gif, Question gif">
            <a:extLst>
              <a:ext uri="{FF2B5EF4-FFF2-40B4-BE49-F238E27FC236}">
                <a16:creationId xmlns:a16="http://schemas.microsoft.com/office/drawing/2014/main" id="{F4C23C96-91EC-1C23-CB7B-90D8ADB4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643063"/>
            <a:ext cx="285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3D607-D852-7DE2-1647-80F4327F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501" y="2891798"/>
            <a:ext cx="3267691" cy="1232333"/>
          </a:xfrm>
        </p:spPr>
        <p:txBody>
          <a:bodyPr>
            <a:normAutofit/>
          </a:bodyPr>
          <a:lstStyle/>
          <a:p>
            <a:r>
              <a:rPr lang="en-US" b="1" i="1" dirty="0"/>
              <a:t>If any query</a:t>
            </a:r>
          </a:p>
        </p:txBody>
      </p:sp>
    </p:spTree>
    <p:extLst>
      <p:ext uri="{BB962C8B-B14F-4D97-AF65-F5344CB8AC3E}">
        <p14:creationId xmlns:p14="http://schemas.microsoft.com/office/powerpoint/2010/main" val="31289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E5F27-0C49-8798-8E04-DF0962A5349F}"/>
              </a:ext>
            </a:extLst>
          </p:cNvPr>
          <p:cNvSpPr/>
          <p:nvPr/>
        </p:nvSpPr>
        <p:spPr>
          <a:xfrm>
            <a:off x="3125756" y="949865"/>
            <a:ext cx="5957457" cy="12003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GROUP MEMBERS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74EAFC-A506-4CE6-9F0A-6EDDC003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3156"/>
              </p:ext>
            </p:extLst>
          </p:nvPr>
        </p:nvGraphicFramePr>
        <p:xfrm>
          <a:off x="1070802" y="2456721"/>
          <a:ext cx="10067364" cy="345141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33682">
                  <a:extLst>
                    <a:ext uri="{9D8B030D-6E8A-4147-A177-3AD203B41FA5}">
                      <a16:colId xmlns:a16="http://schemas.microsoft.com/office/drawing/2014/main" val="1443320150"/>
                    </a:ext>
                  </a:extLst>
                </a:gridCol>
                <a:gridCol w="5033682">
                  <a:extLst>
                    <a:ext uri="{9D8B030D-6E8A-4147-A177-3AD203B41FA5}">
                      <a16:colId xmlns:a16="http://schemas.microsoft.com/office/drawing/2014/main" val="3183205094"/>
                    </a:ext>
                  </a:extLst>
                </a:gridCol>
              </a:tblGrid>
              <a:tr h="575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Student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729761"/>
                  </a:ext>
                </a:extLst>
              </a:tr>
              <a:tr h="5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Mayan Uddin Sizan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202016069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509002"/>
                  </a:ext>
                </a:extLst>
              </a:tr>
              <a:tr h="5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Mansib Hasan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202116037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541619"/>
                  </a:ext>
                </a:extLst>
              </a:tr>
              <a:tr h="5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Md. Farhan Fuad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202116046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164491"/>
                  </a:ext>
                </a:extLst>
              </a:tr>
              <a:tr h="5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Md. Mostaque Mahbub Tamim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202116050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37406"/>
                  </a:ext>
                </a:extLst>
              </a:tr>
              <a:tr h="575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Nasif Ahmed Rafe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202116072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92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05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6A370-B62B-8A2B-7E50-A9E79F02F247}"/>
              </a:ext>
            </a:extLst>
          </p:cNvPr>
          <p:cNvSpPr/>
          <p:nvPr/>
        </p:nvSpPr>
        <p:spPr>
          <a:xfrm>
            <a:off x="2998810" y="247302"/>
            <a:ext cx="5957457" cy="12003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CONTRIBUTION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6A4EE-7911-EC9B-8829-AE763CF3E9D8}"/>
              </a:ext>
            </a:extLst>
          </p:cNvPr>
          <p:cNvSpPr/>
          <p:nvPr/>
        </p:nvSpPr>
        <p:spPr>
          <a:xfrm>
            <a:off x="1238692" y="1834256"/>
            <a:ext cx="9608321" cy="45393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FA180F-0EC9-43DB-AE08-838380B1F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1097"/>
              </p:ext>
            </p:extLst>
          </p:nvPr>
        </p:nvGraphicFramePr>
        <p:xfrm>
          <a:off x="1238692" y="1834256"/>
          <a:ext cx="9608321" cy="4628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439">
                  <a:extLst>
                    <a:ext uri="{9D8B030D-6E8A-4147-A177-3AD203B41FA5}">
                      <a16:colId xmlns:a16="http://schemas.microsoft.com/office/drawing/2014/main" val="2078647771"/>
                    </a:ext>
                  </a:extLst>
                </a:gridCol>
                <a:gridCol w="1574651">
                  <a:extLst>
                    <a:ext uri="{9D8B030D-6E8A-4147-A177-3AD203B41FA5}">
                      <a16:colId xmlns:a16="http://schemas.microsoft.com/office/drawing/2014/main" val="1078747387"/>
                    </a:ext>
                  </a:extLst>
                </a:gridCol>
                <a:gridCol w="1598951">
                  <a:extLst>
                    <a:ext uri="{9D8B030D-6E8A-4147-A177-3AD203B41FA5}">
                      <a16:colId xmlns:a16="http://schemas.microsoft.com/office/drawing/2014/main" val="2419179743"/>
                    </a:ext>
                  </a:extLst>
                </a:gridCol>
                <a:gridCol w="1474568">
                  <a:extLst>
                    <a:ext uri="{9D8B030D-6E8A-4147-A177-3AD203B41FA5}">
                      <a16:colId xmlns:a16="http://schemas.microsoft.com/office/drawing/2014/main" val="1228309129"/>
                    </a:ext>
                  </a:extLst>
                </a:gridCol>
                <a:gridCol w="1432031">
                  <a:extLst>
                    <a:ext uri="{9D8B030D-6E8A-4147-A177-3AD203B41FA5}">
                      <a16:colId xmlns:a16="http://schemas.microsoft.com/office/drawing/2014/main" val="1634722529"/>
                    </a:ext>
                  </a:extLst>
                </a:gridCol>
                <a:gridCol w="1610681">
                  <a:extLst>
                    <a:ext uri="{9D8B030D-6E8A-4147-A177-3AD203B41FA5}">
                      <a16:colId xmlns:a16="http://schemas.microsoft.com/office/drawing/2014/main" val="1490216108"/>
                    </a:ext>
                  </a:extLst>
                </a:gridCol>
              </a:tblGrid>
              <a:tr h="819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Student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Antenna Design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Parameters Adjustment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Result Analysis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Report Writing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Presentation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Slides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123656"/>
                  </a:ext>
                </a:extLst>
              </a:tr>
              <a:tr h="761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202016069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7974652"/>
                  </a:ext>
                </a:extLst>
              </a:tr>
              <a:tr h="761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202116037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333817"/>
                  </a:ext>
                </a:extLst>
              </a:tr>
              <a:tr h="761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202116046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740643"/>
                  </a:ext>
                </a:extLst>
              </a:tr>
              <a:tr h="761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202116050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713729"/>
                  </a:ext>
                </a:extLst>
              </a:tr>
              <a:tr h="761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202116072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7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1104894-9138-448B-BB10-FF0CF3AEEC10}"/>
              </a:ext>
            </a:extLst>
          </p:cNvPr>
          <p:cNvGrpSpPr/>
          <p:nvPr/>
        </p:nvGrpSpPr>
        <p:grpSpPr>
          <a:xfrm>
            <a:off x="3462890" y="615684"/>
            <a:ext cx="7412530" cy="2165333"/>
            <a:chOff x="2000158" y="1009440"/>
            <a:chExt cx="6131137" cy="1623998"/>
          </a:xfrm>
        </p:grpSpPr>
        <p:sp>
          <p:nvSpPr>
            <p:cNvPr id="10" name="모서리가 둥근 직사각형 38">
              <a:extLst>
                <a:ext uri="{FF2B5EF4-FFF2-40B4-BE49-F238E27FC236}">
                  <a16:creationId xmlns:a16="http://schemas.microsoft.com/office/drawing/2014/main" id="{CCFDE2B3-86CA-4C61-A430-BEB6EA04A06C}"/>
                </a:ext>
              </a:extLst>
            </p:cNvPr>
            <p:cNvSpPr/>
            <p:nvPr/>
          </p:nvSpPr>
          <p:spPr>
            <a:xfrm>
              <a:off x="2358052" y="1877482"/>
              <a:ext cx="5325499" cy="37418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      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Literature Review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1" name="모서리가 둥근 직사각형 39">
              <a:extLst>
                <a:ext uri="{FF2B5EF4-FFF2-40B4-BE49-F238E27FC236}">
                  <a16:creationId xmlns:a16="http://schemas.microsoft.com/office/drawing/2014/main" id="{FE7CF44A-BE0D-4A4A-9C0C-4A3D8AD91C1B}"/>
                </a:ext>
              </a:extLst>
            </p:cNvPr>
            <p:cNvSpPr/>
            <p:nvPr/>
          </p:nvSpPr>
          <p:spPr>
            <a:xfrm>
              <a:off x="2424796" y="2286539"/>
              <a:ext cx="5706499" cy="346899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0000"/>
              </a:srgb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        Methodology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3" name="모서리가 둥근 직사각형 36">
              <a:extLst>
                <a:ext uri="{FF2B5EF4-FFF2-40B4-BE49-F238E27FC236}">
                  <a16:creationId xmlns:a16="http://schemas.microsoft.com/office/drawing/2014/main" id="{046194D0-8BE1-4039-B4CF-DF3974ECA8C2}"/>
                </a:ext>
              </a:extLst>
            </p:cNvPr>
            <p:cNvSpPr/>
            <p:nvPr/>
          </p:nvSpPr>
          <p:spPr>
            <a:xfrm>
              <a:off x="2000158" y="1009440"/>
              <a:ext cx="5367458" cy="39812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schemeClr val="tx1"/>
                  </a:solidFill>
                </a:rPr>
                <a:t>    Introduction 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AE2BDDB9-8C75-4CE1-A9FD-CAD164E970A4}"/>
                </a:ext>
              </a:extLst>
            </p:cNvPr>
            <p:cNvSpPr/>
            <p:nvPr/>
          </p:nvSpPr>
          <p:spPr>
            <a:xfrm>
              <a:off x="2175607" y="1434856"/>
              <a:ext cx="5824642" cy="397363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dirty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    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Problem Statement and Design Criteria</a:t>
              </a: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90BB1E-DA4E-40AE-9F16-B37306F64A1E}"/>
              </a:ext>
            </a:extLst>
          </p:cNvPr>
          <p:cNvGrpSpPr/>
          <p:nvPr/>
        </p:nvGrpSpPr>
        <p:grpSpPr>
          <a:xfrm>
            <a:off x="0" y="1146522"/>
            <a:ext cx="3918842" cy="4000500"/>
            <a:chOff x="175961" y="1352550"/>
            <a:chExt cx="3000376" cy="3000375"/>
          </a:xfrm>
        </p:grpSpPr>
        <p:sp>
          <p:nvSpPr>
            <p:cNvPr id="7" name="타원 34">
              <a:extLst>
                <a:ext uri="{FF2B5EF4-FFF2-40B4-BE49-F238E27FC236}">
                  <a16:creationId xmlns:a16="http://schemas.microsoft.com/office/drawing/2014/main" id="{E89829E4-B3F3-4BD9-8600-3B6E8DCFE338}"/>
                </a:ext>
              </a:extLst>
            </p:cNvPr>
            <p:cNvSpPr/>
            <p:nvPr/>
          </p:nvSpPr>
          <p:spPr>
            <a:xfrm>
              <a:off x="175961" y="1352550"/>
              <a:ext cx="3000376" cy="3000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83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타원 34">
              <a:extLst>
                <a:ext uri="{FF2B5EF4-FFF2-40B4-BE49-F238E27FC236}">
                  <a16:creationId xmlns:a16="http://schemas.microsoft.com/office/drawing/2014/main" id="{74F763E5-D5E6-451F-AEF9-517C65008721}"/>
                </a:ext>
              </a:extLst>
            </p:cNvPr>
            <p:cNvSpPr/>
            <p:nvPr/>
          </p:nvSpPr>
          <p:spPr>
            <a:xfrm>
              <a:off x="640060" y="1905818"/>
              <a:ext cx="2072177" cy="1945096"/>
            </a:xfrm>
            <a:prstGeom prst="ellipse">
              <a:avLst/>
            </a:prstGeom>
            <a:solidFill>
              <a:srgbClr val="00B050">
                <a:alpha val="37000"/>
              </a:srgb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9B1F91-9DC0-49F2-B3BA-A41EABA57986}"/>
                </a:ext>
              </a:extLst>
            </p:cNvPr>
            <p:cNvSpPr/>
            <p:nvPr/>
          </p:nvSpPr>
          <p:spPr>
            <a:xfrm>
              <a:off x="839468" y="2616756"/>
              <a:ext cx="1712613" cy="523172"/>
            </a:xfrm>
            <a:prstGeom prst="rect">
              <a:avLst/>
            </a:prstGeom>
            <a:noFill/>
          </p:spPr>
          <p:txBody>
            <a:bodyPr wrap="square" lIns="121920" tIns="60960" rIns="121920" bIns="6096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733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SCOPE</a:t>
              </a:r>
            </a:p>
          </p:txBody>
        </p:sp>
      </p:grpSp>
      <p:sp>
        <p:nvSpPr>
          <p:cNvPr id="2" name="모서리가 둥근 직사각형 40">
            <a:extLst>
              <a:ext uri="{FF2B5EF4-FFF2-40B4-BE49-F238E27FC236}">
                <a16:creationId xmlns:a16="http://schemas.microsoft.com/office/drawing/2014/main" id="{426717B4-70C6-BB7E-FC65-D26933A2242E}"/>
              </a:ext>
            </a:extLst>
          </p:cNvPr>
          <p:cNvSpPr/>
          <p:nvPr/>
        </p:nvSpPr>
        <p:spPr>
          <a:xfrm>
            <a:off x="3976276" y="2863379"/>
            <a:ext cx="7222695" cy="574628"/>
          </a:xfrm>
          <a:prstGeom prst="roundRect">
            <a:avLst>
              <a:gd name="adj" fmla="val 50000"/>
            </a:avLst>
          </a:prstGeom>
          <a:solidFill>
            <a:srgbClr val="00B050">
              <a:alpha val="40000"/>
            </a:srgbClr>
          </a:soli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   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Simulation Results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" name="모서리가 둥근 직사각형 37">
            <a:extLst>
              <a:ext uri="{FF2B5EF4-FFF2-40B4-BE49-F238E27FC236}">
                <a16:creationId xmlns:a16="http://schemas.microsoft.com/office/drawing/2014/main" id="{20F48170-8000-BDAF-8DA4-ED91F89352A9}"/>
              </a:ext>
            </a:extLst>
          </p:cNvPr>
          <p:cNvSpPr/>
          <p:nvPr/>
        </p:nvSpPr>
        <p:spPr>
          <a:xfrm>
            <a:off x="3976276" y="3522513"/>
            <a:ext cx="6578396" cy="529818"/>
          </a:xfrm>
          <a:prstGeom prst="roundRect">
            <a:avLst>
              <a:gd name="adj" fmla="val 50000"/>
            </a:avLst>
          </a:prstGeom>
          <a:solidFill>
            <a:schemeClr val="tx2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 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Interpretation of Results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38">
            <a:extLst>
              <a:ext uri="{FF2B5EF4-FFF2-40B4-BE49-F238E27FC236}">
                <a16:creationId xmlns:a16="http://schemas.microsoft.com/office/drawing/2014/main" id="{B8B8202F-5770-7613-79D9-841D4172927C}"/>
              </a:ext>
            </a:extLst>
          </p:cNvPr>
          <p:cNvSpPr/>
          <p:nvPr/>
        </p:nvSpPr>
        <p:spPr>
          <a:xfrm>
            <a:off x="3569749" y="4171282"/>
            <a:ext cx="6438515" cy="49891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      Application of the Design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6" name="모서리가 둥근 직사각형 39">
            <a:extLst>
              <a:ext uri="{FF2B5EF4-FFF2-40B4-BE49-F238E27FC236}">
                <a16:creationId xmlns:a16="http://schemas.microsoft.com/office/drawing/2014/main" id="{3C312022-1B8A-E7F0-ACB8-6DE573F2E3D6}"/>
              </a:ext>
            </a:extLst>
          </p:cNvPr>
          <p:cNvSpPr/>
          <p:nvPr/>
        </p:nvSpPr>
        <p:spPr>
          <a:xfrm>
            <a:off x="3001366" y="4775376"/>
            <a:ext cx="8085734" cy="462532"/>
          </a:xfrm>
          <a:prstGeom prst="roundRect">
            <a:avLst>
              <a:gd name="adj" fmla="val 50000"/>
            </a:avLst>
          </a:prstGeom>
          <a:solidFill>
            <a:srgbClr val="FFFF00">
              <a:alpha val="40000"/>
            </a:srgbClr>
          </a:soli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         Shortcoming/D</a:t>
            </a:r>
            <a:r>
              <a:rPr lang="en-US" altLang="ko-KR" sz="280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rawbacks</a:t>
            </a:r>
            <a:r>
              <a:rPr lang="en-US" altLang="ko-KR" sz="2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of the Design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모서리가 둥근 직사각형 39">
            <a:extLst>
              <a:ext uri="{FF2B5EF4-FFF2-40B4-BE49-F238E27FC236}">
                <a16:creationId xmlns:a16="http://schemas.microsoft.com/office/drawing/2014/main" id="{A915E5BA-3A5C-ED5F-8619-7BE522AE0DDF}"/>
              </a:ext>
            </a:extLst>
          </p:cNvPr>
          <p:cNvSpPr/>
          <p:nvPr/>
        </p:nvSpPr>
        <p:spPr>
          <a:xfrm>
            <a:off x="2560494" y="5373012"/>
            <a:ext cx="6899143" cy="462532"/>
          </a:xfrm>
          <a:prstGeom prst="roundRect">
            <a:avLst>
              <a:gd name="adj" fmla="val 50000"/>
            </a:avLst>
          </a:prstGeom>
          <a:solidFill>
            <a:srgbClr val="FFFF00">
              <a:alpha val="40000"/>
            </a:srgbClr>
          </a:soli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         Conclusion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2" name="모서리가 둥근 직사각형 39">
            <a:extLst>
              <a:ext uri="{FF2B5EF4-FFF2-40B4-BE49-F238E27FC236}">
                <a16:creationId xmlns:a16="http://schemas.microsoft.com/office/drawing/2014/main" id="{CDF78E2E-911D-5B11-D509-931ED08C7810}"/>
              </a:ext>
            </a:extLst>
          </p:cNvPr>
          <p:cNvSpPr/>
          <p:nvPr/>
        </p:nvSpPr>
        <p:spPr>
          <a:xfrm>
            <a:off x="2266579" y="5987150"/>
            <a:ext cx="6899143" cy="462532"/>
          </a:xfrm>
          <a:prstGeom prst="roundRect">
            <a:avLst>
              <a:gd name="adj" fmla="val 50000"/>
            </a:avLst>
          </a:prstGeom>
          <a:solidFill>
            <a:srgbClr val="FFFF00">
              <a:alpha val="40000"/>
            </a:srgbClr>
          </a:soli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         </a:t>
            </a:r>
            <a:r>
              <a:rPr lang="en-US" altLang="ko-KR" sz="2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References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6A370-B62B-8A2B-7E50-A9E79F02F247}"/>
              </a:ext>
            </a:extLst>
          </p:cNvPr>
          <p:cNvSpPr/>
          <p:nvPr/>
        </p:nvSpPr>
        <p:spPr>
          <a:xfrm>
            <a:off x="2998810" y="247302"/>
            <a:ext cx="5957457" cy="12003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6A4EE-7911-EC9B-8829-AE763CF3E9D8}"/>
              </a:ext>
            </a:extLst>
          </p:cNvPr>
          <p:cNvSpPr/>
          <p:nvPr/>
        </p:nvSpPr>
        <p:spPr>
          <a:xfrm>
            <a:off x="489098" y="1834256"/>
            <a:ext cx="11366204" cy="43751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/>
              <a:t>The Yagi-</a:t>
            </a:r>
            <a:r>
              <a:rPr lang="en-US" sz="2200" dirty="0" err="1"/>
              <a:t>Uda</a:t>
            </a:r>
            <a:r>
              <a:rPr lang="en-US" sz="2200" dirty="0"/>
              <a:t> antenna, known for its directionality and high gain, is a staple in wireless communication. Its unique design, featuring a driven element, reflector, and multiple directors, allows it to focus energy in a specific direction, enhancing signal reception and transmission over long distances. This antenna's adaptability and efficiency have cemented its place as a preferred choice in various applications, from amateur radio to space communication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3775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6A370-B62B-8A2B-7E50-A9E79F02F247}"/>
              </a:ext>
            </a:extLst>
          </p:cNvPr>
          <p:cNvSpPr/>
          <p:nvPr/>
        </p:nvSpPr>
        <p:spPr>
          <a:xfrm>
            <a:off x="471376" y="247302"/>
            <a:ext cx="11164812" cy="12003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Problem Statement and Design Criteria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6A4EE-7911-EC9B-8829-AE763CF3E9D8}"/>
              </a:ext>
            </a:extLst>
          </p:cNvPr>
          <p:cNvSpPr/>
          <p:nvPr/>
        </p:nvSpPr>
        <p:spPr>
          <a:xfrm>
            <a:off x="438122" y="1792939"/>
            <a:ext cx="11245495" cy="452081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simulate and analyze Yagi-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antennas with 3 and 8 elements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CST Suite. The objective is to evaluate the impact of the number of elements on key antenna parameters such as S parameter, VSWR, gain, and far-field polar diagram. The aim is to enhance antenna performance for efficient directional communication systems.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6A370-B62B-8A2B-7E50-A9E79F02F247}"/>
              </a:ext>
            </a:extLst>
          </p:cNvPr>
          <p:cNvSpPr/>
          <p:nvPr/>
        </p:nvSpPr>
        <p:spPr>
          <a:xfrm>
            <a:off x="471376" y="247302"/>
            <a:ext cx="11164812" cy="12003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Problem Statement and Design Criteria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6A4EE-7911-EC9B-8829-AE763CF3E9D8}"/>
              </a:ext>
            </a:extLst>
          </p:cNvPr>
          <p:cNvSpPr/>
          <p:nvPr/>
        </p:nvSpPr>
        <p:spPr>
          <a:xfrm>
            <a:off x="471376" y="1757081"/>
            <a:ext cx="11245495" cy="452081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 are as follows: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862</TotalTime>
  <Words>1351</Words>
  <Application>Microsoft Office PowerPoint</Application>
  <PresentationFormat>Widescreen</PresentationFormat>
  <Paragraphs>315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any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Nasif rafe</cp:lastModifiedBy>
  <cp:revision>40</cp:revision>
  <dcterms:created xsi:type="dcterms:W3CDTF">2023-06-20T14:36:19Z</dcterms:created>
  <dcterms:modified xsi:type="dcterms:W3CDTF">2024-09-29T02:30:50Z</dcterms:modified>
</cp:coreProperties>
</file>