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0" r:id="rId17"/>
    <p:sldId id="271" r:id="rId18"/>
    <p:sldId id="275" r:id="rId19"/>
    <p:sldId id="272" r:id="rId20"/>
    <p:sldId id="276" r:id="rId21"/>
    <p:sldId id="277" r:id="rId22"/>
    <p:sldId id="278" r:id="rId23"/>
    <p:sldId id="279" r:id="rId24"/>
    <p:sldId id="273"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8F030290-6FD7-4C0F-BF57-DDF74FAA2940}" type="datetimeFigureOut">
              <a:rPr lang="id-ID" smtClean="0"/>
              <a:t>17/10/2021</a:t>
            </a:fld>
            <a:endParaRPr lang="id-ID"/>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id-ID"/>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7F43D713-A28C-4506-8642-D275F0F4369E}" type="slidenum">
              <a:rPr lang="id-ID" smtClean="0"/>
              <a:t>‹#›</a:t>
            </a:fld>
            <a:endParaRPr lang="id-ID"/>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13941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030290-6FD7-4C0F-BF57-DDF74FAA2940}" type="datetimeFigureOut">
              <a:rPr lang="id-ID" smtClean="0"/>
              <a:t>17/10/2021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F43D713-A28C-4506-8642-D275F0F4369E}" type="slidenum">
              <a:rPr lang="id-ID" smtClean="0"/>
              <a:t>‹#›</a:t>
            </a:fld>
            <a:endParaRPr lang="id-ID"/>
          </a:p>
        </p:txBody>
      </p:sp>
    </p:spTree>
    <p:extLst>
      <p:ext uri="{BB962C8B-B14F-4D97-AF65-F5344CB8AC3E}">
        <p14:creationId xmlns:p14="http://schemas.microsoft.com/office/powerpoint/2010/main" val="2971373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030290-6FD7-4C0F-BF57-DDF74FAA2940}" type="datetimeFigureOut">
              <a:rPr lang="id-ID" smtClean="0"/>
              <a:t>17/10/2021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F43D713-A28C-4506-8642-D275F0F4369E}" type="slidenum">
              <a:rPr lang="id-ID" smtClean="0"/>
              <a:t>‹#›</a:t>
            </a:fld>
            <a:endParaRPr lang="id-ID"/>
          </a:p>
        </p:txBody>
      </p:sp>
    </p:spTree>
    <p:extLst>
      <p:ext uri="{BB962C8B-B14F-4D97-AF65-F5344CB8AC3E}">
        <p14:creationId xmlns:p14="http://schemas.microsoft.com/office/powerpoint/2010/main" val="905690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030290-6FD7-4C0F-BF57-DDF74FAA2940}" type="datetimeFigureOut">
              <a:rPr lang="id-ID" smtClean="0"/>
              <a:t>17/10/2021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F43D713-A28C-4506-8642-D275F0F4369E}" type="slidenum">
              <a:rPr lang="id-ID" smtClean="0"/>
              <a:t>‹#›</a:t>
            </a:fld>
            <a:endParaRPr lang="id-ID"/>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30124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030290-6FD7-4C0F-BF57-DDF74FAA2940}" type="datetimeFigureOut">
              <a:rPr lang="id-ID" smtClean="0"/>
              <a:t>17/10/2021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F43D713-A28C-4506-8642-D275F0F4369E}" type="slidenum">
              <a:rPr lang="id-ID" smtClean="0"/>
              <a:t>‹#›</a:t>
            </a:fld>
            <a:endParaRPr lang="id-ID"/>
          </a:p>
        </p:txBody>
      </p:sp>
    </p:spTree>
    <p:extLst>
      <p:ext uri="{BB962C8B-B14F-4D97-AF65-F5344CB8AC3E}">
        <p14:creationId xmlns:p14="http://schemas.microsoft.com/office/powerpoint/2010/main" val="1251003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030290-6FD7-4C0F-BF57-DDF74FAA2940}" type="datetimeFigureOut">
              <a:rPr lang="id-ID" smtClean="0"/>
              <a:t>17/10/2021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F43D713-A28C-4506-8642-D275F0F4369E}" type="slidenum">
              <a:rPr lang="id-ID" smtClean="0"/>
              <a:t>‹#›</a:t>
            </a:fld>
            <a:endParaRPr lang="id-ID"/>
          </a:p>
        </p:txBody>
      </p:sp>
    </p:spTree>
    <p:extLst>
      <p:ext uri="{BB962C8B-B14F-4D97-AF65-F5344CB8AC3E}">
        <p14:creationId xmlns:p14="http://schemas.microsoft.com/office/powerpoint/2010/main" val="820779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030290-6FD7-4C0F-BF57-DDF74FAA2940}" type="datetimeFigureOut">
              <a:rPr lang="id-ID" smtClean="0"/>
              <a:t>17/10/2021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F43D713-A28C-4506-8642-D275F0F4369E}" type="slidenum">
              <a:rPr lang="id-ID" smtClean="0"/>
              <a:t>‹#›</a:t>
            </a:fld>
            <a:endParaRPr lang="id-ID"/>
          </a:p>
        </p:txBody>
      </p:sp>
    </p:spTree>
    <p:extLst>
      <p:ext uri="{BB962C8B-B14F-4D97-AF65-F5344CB8AC3E}">
        <p14:creationId xmlns:p14="http://schemas.microsoft.com/office/powerpoint/2010/main" val="4148215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030290-6FD7-4C0F-BF57-DDF74FAA2940}" type="datetimeFigureOut">
              <a:rPr lang="id-ID" smtClean="0"/>
              <a:t>17/10/2021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43D713-A28C-4506-8642-D275F0F4369E}" type="slidenum">
              <a:rPr lang="id-ID" smtClean="0"/>
              <a:t>‹#›</a:t>
            </a:fld>
            <a:endParaRPr lang="id-ID"/>
          </a:p>
        </p:txBody>
      </p:sp>
    </p:spTree>
    <p:extLst>
      <p:ext uri="{BB962C8B-B14F-4D97-AF65-F5344CB8AC3E}">
        <p14:creationId xmlns:p14="http://schemas.microsoft.com/office/powerpoint/2010/main" val="3823649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030290-6FD7-4C0F-BF57-DDF74FAA2940}" type="datetimeFigureOut">
              <a:rPr lang="id-ID" smtClean="0"/>
              <a:t>17/10/2021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43D713-A28C-4506-8642-D275F0F4369E}" type="slidenum">
              <a:rPr lang="id-ID" smtClean="0"/>
              <a:t>‹#›</a:t>
            </a:fld>
            <a:endParaRPr lang="id-ID"/>
          </a:p>
        </p:txBody>
      </p:sp>
    </p:spTree>
    <p:extLst>
      <p:ext uri="{BB962C8B-B14F-4D97-AF65-F5344CB8AC3E}">
        <p14:creationId xmlns:p14="http://schemas.microsoft.com/office/powerpoint/2010/main" val="280918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030290-6FD7-4C0F-BF57-DDF74FAA2940}" type="datetimeFigureOut">
              <a:rPr lang="id-ID" smtClean="0"/>
              <a:t>17/10/2021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43D713-A28C-4506-8642-D275F0F4369E}" type="slidenum">
              <a:rPr lang="id-ID" smtClean="0"/>
              <a:t>‹#›</a:t>
            </a:fld>
            <a:endParaRPr lang="id-ID"/>
          </a:p>
        </p:txBody>
      </p:sp>
    </p:spTree>
    <p:extLst>
      <p:ext uri="{BB962C8B-B14F-4D97-AF65-F5344CB8AC3E}">
        <p14:creationId xmlns:p14="http://schemas.microsoft.com/office/powerpoint/2010/main" val="400012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030290-6FD7-4C0F-BF57-DDF74FAA2940}" type="datetimeFigureOut">
              <a:rPr lang="id-ID" smtClean="0"/>
              <a:t>17/10/2021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43D713-A28C-4506-8642-D275F0F4369E}" type="slidenum">
              <a:rPr lang="id-ID" smtClean="0"/>
              <a:t>‹#›</a:t>
            </a:fld>
            <a:endParaRPr lang="id-ID"/>
          </a:p>
        </p:txBody>
      </p:sp>
    </p:spTree>
    <p:extLst>
      <p:ext uri="{BB962C8B-B14F-4D97-AF65-F5344CB8AC3E}">
        <p14:creationId xmlns:p14="http://schemas.microsoft.com/office/powerpoint/2010/main" val="4283883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030290-6FD7-4C0F-BF57-DDF74FAA2940}" type="datetimeFigureOut">
              <a:rPr lang="id-ID" smtClean="0"/>
              <a:t>17/10/2021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F43D713-A28C-4506-8642-D275F0F4369E}" type="slidenum">
              <a:rPr lang="id-ID" smtClean="0"/>
              <a:t>‹#›</a:t>
            </a:fld>
            <a:endParaRPr lang="id-ID"/>
          </a:p>
        </p:txBody>
      </p:sp>
    </p:spTree>
    <p:extLst>
      <p:ext uri="{BB962C8B-B14F-4D97-AF65-F5344CB8AC3E}">
        <p14:creationId xmlns:p14="http://schemas.microsoft.com/office/powerpoint/2010/main" val="3399834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030290-6FD7-4C0F-BF57-DDF74FAA2940}" type="datetimeFigureOut">
              <a:rPr lang="id-ID" smtClean="0"/>
              <a:t>17/10/2021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F43D713-A28C-4506-8642-D275F0F4369E}" type="slidenum">
              <a:rPr lang="id-ID" smtClean="0"/>
              <a:t>‹#›</a:t>
            </a:fld>
            <a:endParaRPr lang="id-ID"/>
          </a:p>
        </p:txBody>
      </p:sp>
    </p:spTree>
    <p:extLst>
      <p:ext uri="{BB962C8B-B14F-4D97-AF65-F5344CB8AC3E}">
        <p14:creationId xmlns:p14="http://schemas.microsoft.com/office/powerpoint/2010/main" val="635619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030290-6FD7-4C0F-BF57-DDF74FAA2940}" type="datetimeFigureOut">
              <a:rPr lang="id-ID" smtClean="0"/>
              <a:t>17/10/2021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F43D713-A28C-4506-8642-D275F0F4369E}" type="slidenum">
              <a:rPr lang="id-ID" smtClean="0"/>
              <a:t>‹#›</a:t>
            </a:fld>
            <a:endParaRPr lang="id-ID"/>
          </a:p>
        </p:txBody>
      </p:sp>
    </p:spTree>
    <p:extLst>
      <p:ext uri="{BB962C8B-B14F-4D97-AF65-F5344CB8AC3E}">
        <p14:creationId xmlns:p14="http://schemas.microsoft.com/office/powerpoint/2010/main" val="959995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030290-6FD7-4C0F-BF57-DDF74FAA2940}" type="datetimeFigureOut">
              <a:rPr lang="id-ID" smtClean="0"/>
              <a:t>17/10/2021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F43D713-A28C-4506-8642-D275F0F4369E}" type="slidenum">
              <a:rPr lang="id-ID" smtClean="0"/>
              <a:t>‹#›</a:t>
            </a:fld>
            <a:endParaRPr lang="id-ID"/>
          </a:p>
        </p:txBody>
      </p:sp>
    </p:spTree>
    <p:extLst>
      <p:ext uri="{BB962C8B-B14F-4D97-AF65-F5344CB8AC3E}">
        <p14:creationId xmlns:p14="http://schemas.microsoft.com/office/powerpoint/2010/main" val="3777047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030290-6FD7-4C0F-BF57-DDF74FAA2940}" type="datetimeFigureOut">
              <a:rPr lang="id-ID" smtClean="0"/>
              <a:t>17/10/2021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F43D713-A28C-4506-8642-D275F0F4369E}" type="slidenum">
              <a:rPr lang="id-ID" smtClean="0"/>
              <a:t>‹#›</a:t>
            </a:fld>
            <a:endParaRPr lang="id-ID"/>
          </a:p>
        </p:txBody>
      </p:sp>
    </p:spTree>
    <p:extLst>
      <p:ext uri="{BB962C8B-B14F-4D97-AF65-F5344CB8AC3E}">
        <p14:creationId xmlns:p14="http://schemas.microsoft.com/office/powerpoint/2010/main" val="394548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030290-6FD7-4C0F-BF57-DDF74FAA2940}" type="datetimeFigureOut">
              <a:rPr lang="id-ID" smtClean="0"/>
              <a:t>17/10/2021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F43D713-A28C-4506-8642-D275F0F4369E}" type="slidenum">
              <a:rPr lang="id-ID" smtClean="0"/>
              <a:t>‹#›</a:t>
            </a:fld>
            <a:endParaRPr lang="id-ID"/>
          </a:p>
        </p:txBody>
      </p:sp>
    </p:spTree>
    <p:extLst>
      <p:ext uri="{BB962C8B-B14F-4D97-AF65-F5344CB8AC3E}">
        <p14:creationId xmlns:p14="http://schemas.microsoft.com/office/powerpoint/2010/main" val="1520441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8F030290-6FD7-4C0F-BF57-DDF74FAA2940}" type="datetimeFigureOut">
              <a:rPr lang="id-ID" smtClean="0"/>
              <a:t>17/10/2021</a:t>
            </a:fld>
            <a:endParaRPr lang="id-ID"/>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id-ID"/>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7F43D713-A28C-4506-8642-D275F0F4369E}" type="slidenum">
              <a:rPr lang="id-ID" smtClean="0"/>
              <a:t>‹#›</a:t>
            </a:fld>
            <a:endParaRPr lang="id-ID"/>
          </a:p>
        </p:txBody>
      </p:sp>
    </p:spTree>
    <p:extLst>
      <p:ext uri="{BB962C8B-B14F-4D97-AF65-F5344CB8AC3E}">
        <p14:creationId xmlns:p14="http://schemas.microsoft.com/office/powerpoint/2010/main" val="798025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3AE45-42B3-4FD6-9282-430953A38FCC}"/>
              </a:ext>
            </a:extLst>
          </p:cNvPr>
          <p:cNvSpPr>
            <a:spLocks noGrp="1"/>
          </p:cNvSpPr>
          <p:nvPr>
            <p:ph type="ctrTitle"/>
          </p:nvPr>
        </p:nvSpPr>
        <p:spPr/>
        <p:txBody>
          <a:bodyPr/>
          <a:lstStyle/>
          <a:p>
            <a:r>
              <a:rPr lang="id-ID" dirty="0"/>
              <a:t>Data Scientist – HIGO</a:t>
            </a:r>
            <a:br>
              <a:rPr lang="id-ID" dirty="0"/>
            </a:br>
            <a:r>
              <a:rPr lang="id-ID" dirty="0"/>
              <a:t>Challenge Test</a:t>
            </a:r>
          </a:p>
        </p:txBody>
      </p:sp>
      <p:sp>
        <p:nvSpPr>
          <p:cNvPr id="3" name="Subtitle 2">
            <a:extLst>
              <a:ext uri="{FF2B5EF4-FFF2-40B4-BE49-F238E27FC236}">
                <a16:creationId xmlns:a16="http://schemas.microsoft.com/office/drawing/2014/main" id="{2833B10B-112B-4719-BBD4-788A1577D2A7}"/>
              </a:ext>
            </a:extLst>
          </p:cNvPr>
          <p:cNvSpPr>
            <a:spLocks noGrp="1"/>
          </p:cNvSpPr>
          <p:nvPr>
            <p:ph type="subTitle" idx="1"/>
          </p:nvPr>
        </p:nvSpPr>
        <p:spPr/>
        <p:txBody>
          <a:bodyPr/>
          <a:lstStyle/>
          <a:p>
            <a:r>
              <a:rPr lang="id-ID" dirty="0"/>
              <a:t>Created by Fuad Maulana</a:t>
            </a:r>
          </a:p>
        </p:txBody>
      </p:sp>
    </p:spTree>
    <p:extLst>
      <p:ext uri="{BB962C8B-B14F-4D97-AF65-F5344CB8AC3E}">
        <p14:creationId xmlns:p14="http://schemas.microsoft.com/office/powerpoint/2010/main" val="695664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44980-A914-4C1E-B0C1-58C0E377F831}"/>
              </a:ext>
            </a:extLst>
          </p:cNvPr>
          <p:cNvSpPr>
            <a:spLocks noGrp="1"/>
          </p:cNvSpPr>
          <p:nvPr>
            <p:ph type="title"/>
          </p:nvPr>
        </p:nvSpPr>
        <p:spPr>
          <a:xfrm>
            <a:off x="672153" y="0"/>
            <a:ext cx="10396882" cy="1151965"/>
          </a:xfrm>
        </p:spPr>
        <p:txBody>
          <a:bodyPr>
            <a:noAutofit/>
          </a:bodyPr>
          <a:lstStyle/>
          <a:p>
            <a:r>
              <a:rPr lang="id-ID" sz="3200" dirty="0">
                <a:latin typeface="Franklin Gothic Medium" panose="020B0603020102020204" pitchFamily="34" charset="0"/>
              </a:rPr>
              <a:t>Jumlah pengguna berdasarkan merk hp</a:t>
            </a:r>
          </a:p>
        </p:txBody>
      </p:sp>
      <p:pic>
        <p:nvPicPr>
          <p:cNvPr id="6146" name="Picture 2">
            <a:extLst>
              <a:ext uri="{FF2B5EF4-FFF2-40B4-BE49-F238E27FC236}">
                <a16:creationId xmlns:a16="http://schemas.microsoft.com/office/drawing/2014/main" id="{7F0DFEC0-A095-4101-837E-EB772DA70FF0}"/>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912998" y="1151965"/>
            <a:ext cx="4606849" cy="4311457"/>
          </a:xfrm>
          <a:prstGeom prst="rect">
            <a:avLst/>
          </a:prstGeom>
          <a:noFill/>
        </p:spPr>
      </p:pic>
      <p:sp>
        <p:nvSpPr>
          <p:cNvPr id="5" name="TextBox 4">
            <a:extLst>
              <a:ext uri="{FF2B5EF4-FFF2-40B4-BE49-F238E27FC236}">
                <a16:creationId xmlns:a16="http://schemas.microsoft.com/office/drawing/2014/main" id="{892DBEDD-92FC-448C-B283-CC7969BAC76C}"/>
              </a:ext>
            </a:extLst>
          </p:cNvPr>
          <p:cNvSpPr txBox="1"/>
          <p:nvPr/>
        </p:nvSpPr>
        <p:spPr>
          <a:xfrm>
            <a:off x="818837" y="1560984"/>
            <a:ext cx="4951485" cy="3477875"/>
          </a:xfrm>
          <a:prstGeom prst="rect">
            <a:avLst/>
          </a:prstGeom>
          <a:noFill/>
        </p:spPr>
        <p:txBody>
          <a:bodyPr wrap="square">
            <a:spAutoFit/>
          </a:bodyPr>
          <a:lstStyle/>
          <a:p>
            <a:pPr marL="0" indent="0">
              <a:buFont typeface="Arial" panose="020B0604020202020204" pitchFamily="34" charset="0"/>
              <a:buNone/>
            </a:pPr>
            <a:r>
              <a:rPr lang="id-ID" sz="2000" cap="none" dirty="0">
                <a:latin typeface="Franklin Gothic Medium" panose="020B0603020102020204" pitchFamily="34" charset="0"/>
              </a:rPr>
              <a:t>Tujuan untuk mengetahui merek HP yang digunakan oleh pengguna Wifi HIGO. Diketahui bahwa pengguna Wifi HIGO di tempat publik lebih banyak menggunakan Iphone, sedangkan Infinix paling sedikit digunakan oleh pengguna. Hal ini dapat disebabkan beberapa faktor seperti fitur kamera yang digunakan untuk foto/video dan upload di internet, fitur game, dan sebagainya. Sehingga pengguna Iphone lebih banyak menggunakan Wifi HIGO. </a:t>
            </a:r>
            <a:endParaRPr lang="id-ID" sz="2000" dirty="0"/>
          </a:p>
        </p:txBody>
      </p:sp>
    </p:spTree>
    <p:extLst>
      <p:ext uri="{BB962C8B-B14F-4D97-AF65-F5344CB8AC3E}">
        <p14:creationId xmlns:p14="http://schemas.microsoft.com/office/powerpoint/2010/main" val="2328907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0BB47-7987-45AA-90C8-059E4810DAED}"/>
              </a:ext>
            </a:extLst>
          </p:cNvPr>
          <p:cNvSpPr>
            <a:spLocks noGrp="1"/>
          </p:cNvSpPr>
          <p:nvPr>
            <p:ph type="title"/>
          </p:nvPr>
        </p:nvSpPr>
        <p:spPr/>
        <p:txBody>
          <a:bodyPr>
            <a:noAutofit/>
          </a:bodyPr>
          <a:lstStyle/>
          <a:p>
            <a:r>
              <a:rPr lang="id-ID" sz="3200" dirty="0">
                <a:latin typeface="Franklin Gothic Medium" panose="020B0603020102020204" pitchFamily="34" charset="0"/>
              </a:rPr>
              <a:t>Jumlah pengguna berdasarkan Digital Interest</a:t>
            </a:r>
          </a:p>
        </p:txBody>
      </p:sp>
      <p:pic>
        <p:nvPicPr>
          <p:cNvPr id="7170" name="Picture 2">
            <a:extLst>
              <a:ext uri="{FF2B5EF4-FFF2-40B4-BE49-F238E27FC236}">
                <a16:creationId xmlns:a16="http://schemas.microsoft.com/office/drawing/2014/main" id="{CF8C932D-CC2F-435B-8D72-C15162B96B54}"/>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7144416" y="1599726"/>
            <a:ext cx="4361783" cy="3873026"/>
          </a:xfrm>
          <a:prstGeom prst="rect">
            <a:avLst/>
          </a:prstGeom>
          <a:noFill/>
        </p:spPr>
      </p:pic>
      <p:sp>
        <p:nvSpPr>
          <p:cNvPr id="5" name="TextBox 4">
            <a:extLst>
              <a:ext uri="{FF2B5EF4-FFF2-40B4-BE49-F238E27FC236}">
                <a16:creationId xmlns:a16="http://schemas.microsoft.com/office/drawing/2014/main" id="{2BC0B3FF-2904-46AE-887C-4E982B2962E4}"/>
              </a:ext>
            </a:extLst>
          </p:cNvPr>
          <p:cNvSpPr txBox="1"/>
          <p:nvPr/>
        </p:nvSpPr>
        <p:spPr>
          <a:xfrm>
            <a:off x="685801" y="1837765"/>
            <a:ext cx="5169089" cy="3477875"/>
          </a:xfrm>
          <a:prstGeom prst="rect">
            <a:avLst/>
          </a:prstGeom>
          <a:noFill/>
        </p:spPr>
        <p:txBody>
          <a:bodyPr wrap="square">
            <a:spAutoFit/>
          </a:bodyPr>
          <a:lstStyle/>
          <a:p>
            <a:pPr marL="0" indent="0">
              <a:buFont typeface="Arial" panose="020B0604020202020204" pitchFamily="34" charset="0"/>
              <a:buNone/>
            </a:pPr>
            <a:r>
              <a:rPr lang="id-ID" sz="2000" cap="none" dirty="0">
                <a:latin typeface="Franklin Gothic Medium" panose="020B0603020102020204" pitchFamily="34" charset="0"/>
              </a:rPr>
              <a:t>Tujuan untuk mengetahui ketertarikan pengguna terhadap digital. Diketahui bahwa pengguna Wifi HIGO lebih banyak menggunakan digital untuk hiburan. Hal ini bisa disebabkan beberapa faktor seperti rasa bosan, lelah, waktu istirahat atau lainnya. Sehingga pengguna lebih tertarik terhadap Hiburan daripada yang lainnya. Serta pengguna kurang tertarik terhadap Work Stuff. Hal ini bisa jadi pertimbangan untuk membuat konten selanjutnya di blog HIGO </a:t>
            </a:r>
            <a:endParaRPr lang="id-ID" sz="2000" dirty="0"/>
          </a:p>
        </p:txBody>
      </p:sp>
    </p:spTree>
    <p:extLst>
      <p:ext uri="{BB962C8B-B14F-4D97-AF65-F5344CB8AC3E}">
        <p14:creationId xmlns:p14="http://schemas.microsoft.com/office/powerpoint/2010/main" val="3607692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64F6-BFFE-419F-8CB9-E0F446E8384D}"/>
              </a:ext>
            </a:extLst>
          </p:cNvPr>
          <p:cNvSpPr>
            <a:spLocks noGrp="1"/>
          </p:cNvSpPr>
          <p:nvPr>
            <p:ph type="title"/>
          </p:nvPr>
        </p:nvSpPr>
        <p:spPr>
          <a:xfrm>
            <a:off x="685800" y="331449"/>
            <a:ext cx="10396882" cy="1151965"/>
          </a:xfrm>
        </p:spPr>
        <p:txBody>
          <a:bodyPr>
            <a:noAutofit/>
          </a:bodyPr>
          <a:lstStyle/>
          <a:p>
            <a:r>
              <a:rPr lang="id-ID" sz="3200" dirty="0">
                <a:latin typeface="Franklin Gothic Medium" panose="020B0603020102020204" pitchFamily="34" charset="0"/>
              </a:rPr>
              <a:t>Jumlah pengguna berdasarkan location type</a:t>
            </a:r>
          </a:p>
        </p:txBody>
      </p:sp>
      <p:sp>
        <p:nvSpPr>
          <p:cNvPr id="3" name="Content Placeholder 2">
            <a:extLst>
              <a:ext uri="{FF2B5EF4-FFF2-40B4-BE49-F238E27FC236}">
                <a16:creationId xmlns:a16="http://schemas.microsoft.com/office/drawing/2014/main" id="{7F9E8073-B26D-4081-A434-994B92EF229E}"/>
              </a:ext>
            </a:extLst>
          </p:cNvPr>
          <p:cNvSpPr>
            <a:spLocks noGrp="1"/>
          </p:cNvSpPr>
          <p:nvPr>
            <p:ph sz="quarter" idx="13"/>
          </p:nvPr>
        </p:nvSpPr>
        <p:spPr>
          <a:xfrm>
            <a:off x="685800" y="1549773"/>
            <a:ext cx="5619466" cy="3824813"/>
          </a:xfrm>
        </p:spPr>
        <p:txBody>
          <a:bodyPr>
            <a:normAutofit lnSpcReduction="10000"/>
          </a:bodyPr>
          <a:lstStyle/>
          <a:p>
            <a:pPr marL="0" indent="0">
              <a:buNone/>
            </a:pPr>
            <a:r>
              <a:rPr lang="id-ID" cap="none" dirty="0">
                <a:latin typeface="Franklin Gothic Medium" panose="020B0603020102020204" pitchFamily="34" charset="0"/>
              </a:rPr>
              <a:t>Tujuan untuk mengetahui jenis tempat publik yang sering dikunjungi oleh pengguna. Diketahui pengguna lebih banyak mengunjungi Mall daripada lainnya. Hal ini disebabkan beberapa faktor seperti pusat perbelanjaan, kebutuhan pengguna, dan sebagainya. Sehingga lebih banyak orang mengunjungi Mall. Sedangkan Restoran paling sedikit dikunjungi oleh pengguna. Hal ini bisa dikarenakan kebutuhan pengguna seperti pengguna datang ke restoran hanya untuk makan saja.</a:t>
            </a:r>
          </a:p>
        </p:txBody>
      </p:sp>
      <p:pic>
        <p:nvPicPr>
          <p:cNvPr id="8194" name="Picture 2">
            <a:extLst>
              <a:ext uri="{FF2B5EF4-FFF2-40B4-BE49-F238E27FC236}">
                <a16:creationId xmlns:a16="http://schemas.microsoft.com/office/drawing/2014/main" id="{76583547-C331-4141-AD49-EA67990756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18" r="5233" b="5064"/>
          <a:stretch/>
        </p:blipFill>
        <p:spPr bwMode="auto">
          <a:xfrm>
            <a:off x="6883271" y="1549773"/>
            <a:ext cx="4622928" cy="3824812"/>
          </a:xfrm>
          <a:prstGeom prst="rect">
            <a:avLst/>
          </a:prstGeom>
          <a:noFill/>
        </p:spPr>
      </p:pic>
    </p:spTree>
    <p:extLst>
      <p:ext uri="{BB962C8B-B14F-4D97-AF65-F5344CB8AC3E}">
        <p14:creationId xmlns:p14="http://schemas.microsoft.com/office/powerpoint/2010/main" val="221793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F846-E8A9-4C58-901C-A16743205F32}"/>
              </a:ext>
            </a:extLst>
          </p:cNvPr>
          <p:cNvSpPr>
            <a:spLocks noGrp="1"/>
          </p:cNvSpPr>
          <p:nvPr>
            <p:ph type="title"/>
          </p:nvPr>
        </p:nvSpPr>
        <p:spPr/>
        <p:txBody>
          <a:bodyPr>
            <a:noAutofit/>
          </a:bodyPr>
          <a:lstStyle/>
          <a:p>
            <a:r>
              <a:rPr lang="id-ID" sz="3200" dirty="0">
                <a:latin typeface="Franklin Gothic Medium" panose="020B0603020102020204" pitchFamily="34" charset="0"/>
              </a:rPr>
              <a:t>Analisis durasi pengguna dalam menggunakan Wifi HIGO</a:t>
            </a:r>
          </a:p>
        </p:txBody>
      </p:sp>
      <p:sp>
        <p:nvSpPr>
          <p:cNvPr id="3" name="Content Placeholder 2">
            <a:extLst>
              <a:ext uri="{FF2B5EF4-FFF2-40B4-BE49-F238E27FC236}">
                <a16:creationId xmlns:a16="http://schemas.microsoft.com/office/drawing/2014/main" id="{3167378F-AC9F-4EC4-9A41-E000F89E8C1A}"/>
              </a:ext>
            </a:extLst>
          </p:cNvPr>
          <p:cNvSpPr>
            <a:spLocks noGrp="1"/>
          </p:cNvSpPr>
          <p:nvPr>
            <p:ph sz="quarter" idx="13"/>
          </p:nvPr>
        </p:nvSpPr>
        <p:spPr/>
        <p:txBody>
          <a:bodyPr/>
          <a:lstStyle/>
          <a:p>
            <a:pPr marL="0" indent="0">
              <a:buNone/>
            </a:pPr>
            <a:r>
              <a:rPr lang="id-ID" cap="none" dirty="0">
                <a:latin typeface="Franklin Gothic Medium" panose="020B0603020102020204" pitchFamily="34" charset="0"/>
              </a:rPr>
              <a:t>Tujuan untuk mengetahui durasi penggunaan Wifi HIGO yang dilakukan pengguna. Diketahui bahwa durasi paling lama adalah 2 Jam 59 Menit 59 Detik, sedangkan durasi paling cepat adalah 5 Menit. Hal ini bisa disebabkan beberapa faktor seperti pengguna meninggalkan tempat publik, memiliki urusan ditempat publik, dan sebagainya.</a:t>
            </a:r>
          </a:p>
          <a:p>
            <a:pPr marL="0" indent="0">
              <a:buNone/>
            </a:pPr>
            <a:r>
              <a:rPr lang="id-ID" cap="none" dirty="0">
                <a:latin typeface="Franklin Gothic Medium" panose="020B0603020102020204" pitchFamily="34" charset="0"/>
              </a:rPr>
              <a:t>Dengan rata-rata durasi yang dihabiskan adalah 1 Jam 32 Menit 38 Detik. Serta dengan selang kepercayaan 95%, durasi menggunakan Wifi HIGO sekitar 1 Jam 31 Menit 21 Detik hingga 1 Jam 33 Menit 56 Detik.</a:t>
            </a:r>
          </a:p>
          <a:p>
            <a:pPr marL="0" indent="0">
              <a:buNone/>
            </a:pPr>
            <a:endParaRPr lang="id-ID" dirty="0"/>
          </a:p>
        </p:txBody>
      </p:sp>
    </p:spTree>
    <p:extLst>
      <p:ext uri="{BB962C8B-B14F-4D97-AF65-F5344CB8AC3E}">
        <p14:creationId xmlns:p14="http://schemas.microsoft.com/office/powerpoint/2010/main" val="3847031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3475-1E58-4042-BC64-C760ED612788}"/>
              </a:ext>
            </a:extLst>
          </p:cNvPr>
          <p:cNvSpPr>
            <a:spLocks noGrp="1"/>
          </p:cNvSpPr>
          <p:nvPr>
            <p:ph type="title"/>
          </p:nvPr>
        </p:nvSpPr>
        <p:spPr>
          <a:xfrm>
            <a:off x="685801" y="180833"/>
            <a:ext cx="10396882" cy="1151965"/>
          </a:xfrm>
        </p:spPr>
        <p:txBody>
          <a:bodyPr>
            <a:noAutofit/>
          </a:bodyPr>
          <a:lstStyle/>
          <a:p>
            <a:r>
              <a:rPr lang="id-ID" sz="3200" dirty="0">
                <a:latin typeface="Franklin Gothic Medium" panose="020B0603020102020204" pitchFamily="34" charset="0"/>
              </a:rPr>
              <a:t>Analisis interval jam dengan pengguna terbanyak</a:t>
            </a:r>
          </a:p>
        </p:txBody>
      </p:sp>
      <p:pic>
        <p:nvPicPr>
          <p:cNvPr id="9218" name="Picture 2">
            <a:extLst>
              <a:ext uri="{FF2B5EF4-FFF2-40B4-BE49-F238E27FC236}">
                <a16:creationId xmlns:a16="http://schemas.microsoft.com/office/drawing/2014/main" id="{A4C3D711-A455-4669-B429-9106BEAF7C84}"/>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5693456" y="1773237"/>
            <a:ext cx="5838741" cy="3311525"/>
          </a:xfrm>
          <a:prstGeom prst="rect">
            <a:avLst/>
          </a:prstGeom>
          <a:noFill/>
        </p:spPr>
      </p:pic>
      <p:sp>
        <p:nvSpPr>
          <p:cNvPr id="5" name="TextBox 4">
            <a:extLst>
              <a:ext uri="{FF2B5EF4-FFF2-40B4-BE49-F238E27FC236}">
                <a16:creationId xmlns:a16="http://schemas.microsoft.com/office/drawing/2014/main" id="{45E2ACC7-3F19-4CBD-AF5B-09C16A9AE35E}"/>
              </a:ext>
            </a:extLst>
          </p:cNvPr>
          <p:cNvSpPr txBox="1"/>
          <p:nvPr/>
        </p:nvSpPr>
        <p:spPr>
          <a:xfrm>
            <a:off x="146713" y="1507910"/>
            <a:ext cx="5394278" cy="3785652"/>
          </a:xfrm>
          <a:prstGeom prst="rect">
            <a:avLst/>
          </a:prstGeom>
          <a:noFill/>
        </p:spPr>
        <p:txBody>
          <a:bodyPr wrap="square">
            <a:spAutoFit/>
          </a:bodyPr>
          <a:lstStyle/>
          <a:p>
            <a:pPr marL="0" indent="0">
              <a:buNone/>
            </a:pPr>
            <a:r>
              <a:rPr lang="id-ID" sz="2000" cap="none" dirty="0">
                <a:latin typeface="Franklin Gothic Medium" panose="020B0603020102020204" pitchFamily="34" charset="0"/>
              </a:rPr>
              <a:t>Tujuan untuk mengetahui waktu jam login pengguna lakukan. Diketahui bahwa pada jam 17.00 sampai 18.00 memiliki pengguna terbanyak yang login. Hal ini dapat disebabkan karena jam pulang kantor, waktu istirahat, dan sebagainya. </a:t>
            </a:r>
          </a:p>
          <a:p>
            <a:pPr marL="0" indent="0">
              <a:buNone/>
            </a:pPr>
            <a:endParaRPr lang="id-ID" sz="2000" cap="none" dirty="0">
              <a:latin typeface="Franklin Gothic Medium" panose="020B0603020102020204" pitchFamily="34" charset="0"/>
            </a:endParaRPr>
          </a:p>
          <a:p>
            <a:pPr marL="0" indent="0">
              <a:buNone/>
            </a:pPr>
            <a:r>
              <a:rPr lang="id-ID" sz="2000" dirty="0">
                <a:latin typeface="Franklin Gothic Medium" panose="020B0603020102020204" pitchFamily="34" charset="0"/>
              </a:rPr>
              <a:t>Dengan selang kepercayaan 95%, diketahui bahwa jumlah pengguna per hari sekitar 378.41 hingga 399.19 pengguna dan pengguna melakukan login pada sekitar jam 13.57 hingga jam 14.11</a:t>
            </a:r>
            <a:endParaRPr lang="id-ID" sz="2000" dirty="0"/>
          </a:p>
        </p:txBody>
      </p:sp>
    </p:spTree>
    <p:extLst>
      <p:ext uri="{BB962C8B-B14F-4D97-AF65-F5344CB8AC3E}">
        <p14:creationId xmlns:p14="http://schemas.microsoft.com/office/powerpoint/2010/main" val="1112106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FC4EE-B79E-42F2-9398-307E5B6D72DE}"/>
              </a:ext>
            </a:extLst>
          </p:cNvPr>
          <p:cNvSpPr>
            <a:spLocks noGrp="1"/>
          </p:cNvSpPr>
          <p:nvPr>
            <p:ph type="title"/>
          </p:nvPr>
        </p:nvSpPr>
        <p:spPr>
          <a:xfrm>
            <a:off x="685801" y="327109"/>
            <a:ext cx="10396882" cy="1151965"/>
          </a:xfrm>
        </p:spPr>
        <p:txBody>
          <a:bodyPr>
            <a:noAutofit/>
          </a:bodyPr>
          <a:lstStyle/>
          <a:p>
            <a:r>
              <a:rPr lang="id-ID" sz="3200" dirty="0">
                <a:latin typeface="Franklin Gothic Medium" panose="020B0603020102020204" pitchFamily="34" charset="0"/>
              </a:rPr>
              <a:t>Analisis interval jam dengan pengguna terbanyak berdasarkan hari</a:t>
            </a:r>
            <a:endParaRPr lang="id-ID" sz="3200" dirty="0"/>
          </a:p>
        </p:txBody>
      </p:sp>
      <p:pic>
        <p:nvPicPr>
          <p:cNvPr id="5" name="Content Placeholder 4">
            <a:extLst>
              <a:ext uri="{FF2B5EF4-FFF2-40B4-BE49-F238E27FC236}">
                <a16:creationId xmlns:a16="http://schemas.microsoft.com/office/drawing/2014/main" id="{73F3053B-7728-46AD-BED1-12FB4A27F0EE}"/>
              </a:ext>
            </a:extLst>
          </p:cNvPr>
          <p:cNvPicPr>
            <a:picLocks noGrp="1" noChangeAspect="1"/>
          </p:cNvPicPr>
          <p:nvPr>
            <p:ph sz="quarter" idx="13"/>
          </p:nvPr>
        </p:nvPicPr>
        <p:blipFill rotWithShape="1">
          <a:blip r:embed="rId2"/>
          <a:srcRect l="15920" t="45657" r="65543" b="24257"/>
          <a:stretch/>
        </p:blipFill>
        <p:spPr>
          <a:xfrm>
            <a:off x="7534263" y="1810033"/>
            <a:ext cx="3548420" cy="3237934"/>
          </a:xfrm>
        </p:spPr>
      </p:pic>
      <p:sp>
        <p:nvSpPr>
          <p:cNvPr id="6" name="TextBox 5">
            <a:extLst>
              <a:ext uri="{FF2B5EF4-FFF2-40B4-BE49-F238E27FC236}">
                <a16:creationId xmlns:a16="http://schemas.microsoft.com/office/drawing/2014/main" id="{0E504688-9212-4909-A00C-0979CCDF46CA}"/>
              </a:ext>
            </a:extLst>
          </p:cNvPr>
          <p:cNvSpPr txBox="1"/>
          <p:nvPr/>
        </p:nvSpPr>
        <p:spPr>
          <a:xfrm>
            <a:off x="685801" y="1543799"/>
            <a:ext cx="5394278" cy="3477875"/>
          </a:xfrm>
          <a:prstGeom prst="rect">
            <a:avLst/>
          </a:prstGeom>
          <a:noFill/>
        </p:spPr>
        <p:txBody>
          <a:bodyPr wrap="square">
            <a:spAutoFit/>
          </a:bodyPr>
          <a:lstStyle/>
          <a:p>
            <a:pPr marL="0" indent="0">
              <a:buNone/>
            </a:pPr>
            <a:r>
              <a:rPr lang="id-ID" sz="2000" cap="none" dirty="0">
                <a:latin typeface="Franklin Gothic Medium" panose="020B0603020102020204" pitchFamily="34" charset="0"/>
              </a:rPr>
              <a:t>Tujuan untuk mengetahui interval jam dengan pengguna terbanyak yang menggunakan Wifi HIGO. Dari tabel tersebut dapat diketahui interval jam dengan pengguna terbanyak. </a:t>
            </a:r>
          </a:p>
          <a:p>
            <a:pPr marL="342900" indent="-342900">
              <a:buFont typeface="Arial" panose="020B0604020202020204" pitchFamily="34" charset="0"/>
              <a:buChar char="•"/>
            </a:pPr>
            <a:r>
              <a:rPr lang="id-ID" sz="2000" dirty="0">
                <a:latin typeface="Franklin Gothic Medium" panose="020B0603020102020204" pitchFamily="34" charset="0"/>
              </a:rPr>
              <a:t>Hari Senin pada Jam 17.00 – 18.00</a:t>
            </a:r>
          </a:p>
          <a:p>
            <a:pPr marL="342900" indent="-342900">
              <a:buFont typeface="Arial" panose="020B0604020202020204" pitchFamily="34" charset="0"/>
              <a:buChar char="•"/>
            </a:pPr>
            <a:r>
              <a:rPr lang="id-ID" sz="2000" dirty="0">
                <a:latin typeface="Franklin Gothic Medium" panose="020B0603020102020204" pitchFamily="34" charset="0"/>
              </a:rPr>
              <a:t>Hari Selasa pada Jam 16.00 – 17.00</a:t>
            </a:r>
          </a:p>
          <a:p>
            <a:pPr marL="342900" indent="-342900">
              <a:buFont typeface="Arial" panose="020B0604020202020204" pitchFamily="34" charset="0"/>
              <a:buChar char="•"/>
            </a:pPr>
            <a:r>
              <a:rPr lang="id-ID" sz="2000" dirty="0">
                <a:latin typeface="Franklin Gothic Medium" panose="020B0603020102020204" pitchFamily="34" charset="0"/>
              </a:rPr>
              <a:t>Hari Rabu pada Jam 15.00 – 16.00</a:t>
            </a:r>
          </a:p>
          <a:p>
            <a:pPr marL="342900" indent="-342900">
              <a:buFont typeface="Arial" panose="020B0604020202020204" pitchFamily="34" charset="0"/>
              <a:buChar char="•"/>
            </a:pPr>
            <a:r>
              <a:rPr lang="id-ID" sz="2000" dirty="0">
                <a:latin typeface="Franklin Gothic Medium" panose="020B0603020102020204" pitchFamily="34" charset="0"/>
              </a:rPr>
              <a:t>Hari Kamis pada Jam 20.00 – 21.00</a:t>
            </a:r>
          </a:p>
          <a:p>
            <a:pPr marL="342900" indent="-342900">
              <a:buFont typeface="Arial" panose="020B0604020202020204" pitchFamily="34" charset="0"/>
              <a:buChar char="•"/>
            </a:pPr>
            <a:r>
              <a:rPr lang="id-ID" sz="2000" dirty="0">
                <a:latin typeface="Franklin Gothic Medium" panose="020B0603020102020204" pitchFamily="34" charset="0"/>
              </a:rPr>
              <a:t>Hari Jumat pada Jam 09.00 – 10.00</a:t>
            </a:r>
          </a:p>
          <a:p>
            <a:pPr marL="342900" indent="-342900">
              <a:buFont typeface="Arial" panose="020B0604020202020204" pitchFamily="34" charset="0"/>
              <a:buChar char="•"/>
            </a:pPr>
            <a:r>
              <a:rPr lang="id-ID" sz="2000" dirty="0">
                <a:latin typeface="Franklin Gothic Medium" panose="020B0603020102020204" pitchFamily="34" charset="0"/>
              </a:rPr>
              <a:t>Hari Sabtu pada Jam 21.00 – 22.00</a:t>
            </a:r>
          </a:p>
          <a:p>
            <a:pPr marL="342900" indent="-342900">
              <a:buFont typeface="Arial" panose="020B0604020202020204" pitchFamily="34" charset="0"/>
              <a:buChar char="•"/>
            </a:pPr>
            <a:r>
              <a:rPr lang="id-ID" sz="2000" dirty="0">
                <a:latin typeface="Franklin Gothic Medium" panose="020B0603020102020204" pitchFamily="34" charset="0"/>
              </a:rPr>
              <a:t>Hari Minggu pada Jam 11.00 – 12.00 </a:t>
            </a:r>
            <a:endParaRPr lang="id-ID" sz="2000" dirty="0"/>
          </a:p>
        </p:txBody>
      </p:sp>
    </p:spTree>
    <p:extLst>
      <p:ext uri="{BB962C8B-B14F-4D97-AF65-F5344CB8AC3E}">
        <p14:creationId xmlns:p14="http://schemas.microsoft.com/office/powerpoint/2010/main" val="1562863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4464-7D76-4EBF-85C5-897047EFEE5B}"/>
              </a:ext>
            </a:extLst>
          </p:cNvPr>
          <p:cNvSpPr>
            <a:spLocks noGrp="1"/>
          </p:cNvSpPr>
          <p:nvPr>
            <p:ph type="title"/>
          </p:nvPr>
        </p:nvSpPr>
        <p:spPr/>
        <p:txBody>
          <a:bodyPr>
            <a:noAutofit/>
          </a:bodyPr>
          <a:lstStyle/>
          <a:p>
            <a:r>
              <a:rPr lang="id-ID" sz="3200" dirty="0">
                <a:latin typeface="Franklin Gothic Medium" panose="020B0603020102020204" pitchFamily="34" charset="0"/>
              </a:rPr>
              <a:t>Analisis digital interest berdasarkan rata-rata durasi</a:t>
            </a:r>
          </a:p>
        </p:txBody>
      </p:sp>
      <p:pic>
        <p:nvPicPr>
          <p:cNvPr id="5" name="Content Placeholder 4">
            <a:extLst>
              <a:ext uri="{FF2B5EF4-FFF2-40B4-BE49-F238E27FC236}">
                <a16:creationId xmlns:a16="http://schemas.microsoft.com/office/drawing/2014/main" id="{F6D6A872-51D7-47DE-9968-FACC7F6CC7C0}"/>
              </a:ext>
            </a:extLst>
          </p:cNvPr>
          <p:cNvPicPr>
            <a:picLocks noGrp="1" noChangeAspect="1"/>
          </p:cNvPicPr>
          <p:nvPr>
            <p:ph sz="quarter" idx="13"/>
          </p:nvPr>
        </p:nvPicPr>
        <p:blipFill rotWithShape="1">
          <a:blip r:embed="rId2"/>
          <a:srcRect l="16615" t="58846" r="65543" b="29288"/>
          <a:stretch/>
        </p:blipFill>
        <p:spPr>
          <a:xfrm>
            <a:off x="7033165" y="2579122"/>
            <a:ext cx="4362716" cy="1631216"/>
          </a:xfrm>
        </p:spPr>
      </p:pic>
      <p:sp>
        <p:nvSpPr>
          <p:cNvPr id="6" name="TextBox 5">
            <a:extLst>
              <a:ext uri="{FF2B5EF4-FFF2-40B4-BE49-F238E27FC236}">
                <a16:creationId xmlns:a16="http://schemas.microsoft.com/office/drawing/2014/main" id="{D314D350-50A6-43D4-A466-DAF151A4E573}"/>
              </a:ext>
            </a:extLst>
          </p:cNvPr>
          <p:cNvSpPr txBox="1"/>
          <p:nvPr/>
        </p:nvSpPr>
        <p:spPr>
          <a:xfrm>
            <a:off x="685801" y="1690062"/>
            <a:ext cx="5769590" cy="3477875"/>
          </a:xfrm>
          <a:prstGeom prst="rect">
            <a:avLst/>
          </a:prstGeom>
          <a:noFill/>
        </p:spPr>
        <p:txBody>
          <a:bodyPr wrap="square">
            <a:spAutoFit/>
          </a:bodyPr>
          <a:lstStyle/>
          <a:p>
            <a:pPr marL="0" indent="0">
              <a:buNone/>
            </a:pPr>
            <a:r>
              <a:rPr lang="id-ID" sz="2000" cap="none" dirty="0">
                <a:latin typeface="Franklin Gothic Medium" panose="020B0603020102020204" pitchFamily="34" charset="0"/>
              </a:rPr>
              <a:t>Tujuan untuk mengetahui rata – rata durasi yang dihabiskan pengguna untuk mengakses masing – masing ketertarikan digital. Diketahui bahwa pengguna memiliki ketertarikan pada Game dengan durasi terlama yaitu 1 Jam 35 Menit 17 Detik. Sedangkan pengguna yang tertarik dengan Social Connection memiliki durasi tercepat yaitu 1 Jam 30 Menit 51 Detik. Hal ini menjelaskan kebutuhan pengguna terhadap Game lebih banyak daripada lainnya. Hal ini bisa menjadi pertimbangan untuk konten blog HIGO selanjutnya</a:t>
            </a:r>
            <a:endParaRPr lang="id-ID" sz="2000" dirty="0"/>
          </a:p>
        </p:txBody>
      </p:sp>
    </p:spTree>
    <p:extLst>
      <p:ext uri="{BB962C8B-B14F-4D97-AF65-F5344CB8AC3E}">
        <p14:creationId xmlns:p14="http://schemas.microsoft.com/office/powerpoint/2010/main" val="1826425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4F82-C918-445F-A72F-16B0003B1710}"/>
              </a:ext>
            </a:extLst>
          </p:cNvPr>
          <p:cNvSpPr>
            <a:spLocks noGrp="1"/>
          </p:cNvSpPr>
          <p:nvPr>
            <p:ph type="title"/>
          </p:nvPr>
        </p:nvSpPr>
        <p:spPr/>
        <p:txBody>
          <a:bodyPr>
            <a:noAutofit/>
          </a:bodyPr>
          <a:lstStyle/>
          <a:p>
            <a:r>
              <a:rPr lang="fi-FI" sz="3200" dirty="0">
                <a:latin typeface="Franklin Gothic Medium" panose="020B0603020102020204" pitchFamily="34" charset="0"/>
              </a:rPr>
              <a:t>Analisis jenis lokasi berdasarkan rata-rata durasi</a:t>
            </a:r>
            <a:endParaRPr lang="id-ID" sz="3200" dirty="0">
              <a:latin typeface="Franklin Gothic Medium" panose="020B0603020102020204" pitchFamily="34" charset="0"/>
            </a:endParaRPr>
          </a:p>
        </p:txBody>
      </p:sp>
      <p:pic>
        <p:nvPicPr>
          <p:cNvPr id="5" name="Content Placeholder 4">
            <a:extLst>
              <a:ext uri="{FF2B5EF4-FFF2-40B4-BE49-F238E27FC236}">
                <a16:creationId xmlns:a16="http://schemas.microsoft.com/office/drawing/2014/main" id="{55C7E98D-E136-4EE8-88E7-643A45F72E0B}"/>
              </a:ext>
            </a:extLst>
          </p:cNvPr>
          <p:cNvPicPr>
            <a:picLocks noGrp="1" noChangeAspect="1"/>
          </p:cNvPicPr>
          <p:nvPr>
            <p:ph sz="quarter" idx="13"/>
          </p:nvPr>
        </p:nvPicPr>
        <p:blipFill rotWithShape="1">
          <a:blip r:embed="rId2"/>
          <a:srcRect l="16732" t="58367" r="69493" b="29878"/>
          <a:stretch/>
        </p:blipFill>
        <p:spPr>
          <a:xfrm>
            <a:off x="7369789" y="2456531"/>
            <a:ext cx="4053388" cy="1944938"/>
          </a:xfrm>
        </p:spPr>
      </p:pic>
      <p:sp>
        <p:nvSpPr>
          <p:cNvPr id="7" name="TextBox 6">
            <a:extLst>
              <a:ext uri="{FF2B5EF4-FFF2-40B4-BE49-F238E27FC236}">
                <a16:creationId xmlns:a16="http://schemas.microsoft.com/office/drawing/2014/main" id="{9DB57264-B1AF-4EBE-BDF5-D6F2CA34D2F1}"/>
              </a:ext>
            </a:extLst>
          </p:cNvPr>
          <p:cNvSpPr txBox="1"/>
          <p:nvPr/>
        </p:nvSpPr>
        <p:spPr>
          <a:xfrm>
            <a:off x="685801" y="1997839"/>
            <a:ext cx="6134668" cy="3477875"/>
          </a:xfrm>
          <a:prstGeom prst="rect">
            <a:avLst/>
          </a:prstGeom>
          <a:noFill/>
        </p:spPr>
        <p:txBody>
          <a:bodyPr wrap="square">
            <a:spAutoFit/>
          </a:bodyPr>
          <a:lstStyle/>
          <a:p>
            <a:pPr marL="0" indent="0">
              <a:buNone/>
            </a:pPr>
            <a:r>
              <a:rPr lang="id-ID" sz="2000" cap="none" dirty="0">
                <a:latin typeface="Franklin Gothic Medium" panose="020B0603020102020204" pitchFamily="34" charset="0"/>
              </a:rPr>
              <a:t>Tujuan untuk mengetahui rata – rata durasi yang dihabiskan pengguna di tempat publik. Diketahui bahwa pengguna lebih banyak menghabiskan waktu di Halte selama 1 Jam 34 Menit 55 Detik. Sedangkan pengguna lebih sedikit menghabiskan waktu Restoran selama 1 Jam 30 Menit 47 Detik. Hal ini menjelaskan bahwa kebutuhan atau urusan yang dimiliki oleh pengguna di ruang publik tersebut lebih lama di Halte daripada lainnya. Hal ini bisa menjadi pertimbangan dalam penentuan lokasi baru Wifi HIGO atau prioritas dalam memberikan pelayanan</a:t>
            </a:r>
            <a:endParaRPr lang="id-ID" sz="2000" dirty="0"/>
          </a:p>
        </p:txBody>
      </p:sp>
    </p:spTree>
    <p:extLst>
      <p:ext uri="{BB962C8B-B14F-4D97-AF65-F5344CB8AC3E}">
        <p14:creationId xmlns:p14="http://schemas.microsoft.com/office/powerpoint/2010/main" val="788063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CA812-FAF3-4556-A0B2-233E259FA927}"/>
              </a:ext>
            </a:extLst>
          </p:cNvPr>
          <p:cNvSpPr>
            <a:spLocks noGrp="1"/>
          </p:cNvSpPr>
          <p:nvPr>
            <p:ph type="title"/>
          </p:nvPr>
        </p:nvSpPr>
        <p:spPr/>
        <p:txBody>
          <a:bodyPr>
            <a:noAutofit/>
          </a:bodyPr>
          <a:lstStyle/>
          <a:p>
            <a:r>
              <a:rPr lang="id-ID" sz="3200" dirty="0">
                <a:latin typeface="Franklin Gothic Medium" panose="020B0603020102020204" pitchFamily="34" charset="0"/>
              </a:rPr>
              <a:t>Analisis kelompok usia pada setiap Digital Interest</a:t>
            </a:r>
            <a:endParaRPr lang="id-ID" sz="3200" dirty="0"/>
          </a:p>
        </p:txBody>
      </p:sp>
      <p:sp>
        <p:nvSpPr>
          <p:cNvPr id="3" name="Content Placeholder 2">
            <a:extLst>
              <a:ext uri="{FF2B5EF4-FFF2-40B4-BE49-F238E27FC236}">
                <a16:creationId xmlns:a16="http://schemas.microsoft.com/office/drawing/2014/main" id="{E68CA2B4-19C3-4BDC-9099-E5E9B6EE9488}"/>
              </a:ext>
            </a:extLst>
          </p:cNvPr>
          <p:cNvSpPr>
            <a:spLocks noGrp="1"/>
          </p:cNvSpPr>
          <p:nvPr>
            <p:ph sz="quarter" idx="13"/>
          </p:nvPr>
        </p:nvSpPr>
        <p:spPr/>
        <p:txBody>
          <a:bodyPr>
            <a:normAutofit fontScale="85000" lnSpcReduction="20000"/>
          </a:bodyPr>
          <a:lstStyle/>
          <a:p>
            <a:pPr marL="0" indent="0">
              <a:buNone/>
            </a:pPr>
            <a:r>
              <a:rPr lang="id-ID" sz="2000" cap="none" dirty="0">
                <a:latin typeface="Franklin Gothic Medium" panose="020B0603020102020204" pitchFamily="34" charset="0"/>
              </a:rPr>
              <a:t>Tujuan untuk mengetahui kecenderungan masing – masing digital interest terhadap ketertarikan penggung berdasarkan kelompok usia</a:t>
            </a:r>
          </a:p>
          <a:p>
            <a:r>
              <a:rPr lang="id-ID" sz="2000" cap="none" dirty="0">
                <a:latin typeface="Franklin Gothic Medium" panose="020B0603020102020204" pitchFamily="34" charset="0"/>
              </a:rPr>
              <a:t>Jumlah pengguna yang tertarik dengan social connection berdasarkan kelompok usia</a:t>
            </a:r>
          </a:p>
          <a:p>
            <a:r>
              <a:rPr lang="id-ID" sz="2000" cap="none" dirty="0">
                <a:latin typeface="Franklin Gothic Medium" panose="020B0603020102020204" pitchFamily="34" charset="0"/>
              </a:rPr>
              <a:t>Jumlah pengguna yang tertarik dengan hiburan berdasarkan kelompok usia</a:t>
            </a:r>
            <a:endParaRPr lang="id-ID" dirty="0"/>
          </a:p>
          <a:p>
            <a:r>
              <a:rPr lang="id-ID" sz="2000" cap="none" dirty="0">
                <a:latin typeface="Franklin Gothic Medium" panose="020B0603020102020204" pitchFamily="34" charset="0"/>
              </a:rPr>
              <a:t>Jumlah pengguna yang tertarik dengan game berdasarkan kelompok usia</a:t>
            </a:r>
            <a:endParaRPr lang="id-ID" dirty="0"/>
          </a:p>
          <a:p>
            <a:r>
              <a:rPr lang="id-ID" sz="2000" cap="none" dirty="0">
                <a:latin typeface="Franklin Gothic Medium" panose="020B0603020102020204" pitchFamily="34" charset="0"/>
              </a:rPr>
              <a:t>Jumlah pengguna yang tertarik dengan work stuff berdasarkan kelompok usia</a:t>
            </a:r>
            <a:endParaRPr lang="id-ID" dirty="0"/>
          </a:p>
          <a:p>
            <a:r>
              <a:rPr lang="id-ID" sz="2000" cap="none" dirty="0">
                <a:latin typeface="Franklin Gothic Medium" panose="020B0603020102020204" pitchFamily="34" charset="0"/>
              </a:rPr>
              <a:t>Jumlah pengguna yang tertarik dengan social media berdasarkan kelompok usia</a:t>
            </a:r>
          </a:p>
          <a:p>
            <a:pPr marL="0" indent="0">
              <a:buNone/>
            </a:pPr>
            <a:r>
              <a:rPr lang="id-ID" cap="none" dirty="0">
                <a:latin typeface="Franklin Gothic Medium" panose="020B0603020102020204" pitchFamily="34" charset="0"/>
              </a:rPr>
              <a:t>Dapat digunakan sebagai pertimbangan dalam menarik pengguna atau sebagai konten selanjutnya untuk blog HIGO</a:t>
            </a:r>
            <a:endParaRPr lang="id-ID" dirty="0"/>
          </a:p>
        </p:txBody>
      </p:sp>
    </p:spTree>
    <p:extLst>
      <p:ext uri="{BB962C8B-B14F-4D97-AF65-F5344CB8AC3E}">
        <p14:creationId xmlns:p14="http://schemas.microsoft.com/office/powerpoint/2010/main" val="2132574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53F9-6975-4054-8ABE-934D5FEA6B5F}"/>
              </a:ext>
            </a:extLst>
          </p:cNvPr>
          <p:cNvSpPr>
            <a:spLocks noGrp="1"/>
          </p:cNvSpPr>
          <p:nvPr>
            <p:ph type="title"/>
          </p:nvPr>
        </p:nvSpPr>
        <p:spPr>
          <a:xfrm>
            <a:off x="713096" y="153537"/>
            <a:ext cx="10396882" cy="1151965"/>
          </a:xfrm>
        </p:spPr>
        <p:txBody>
          <a:bodyPr>
            <a:noAutofit/>
          </a:bodyPr>
          <a:lstStyle/>
          <a:p>
            <a:r>
              <a:rPr lang="id-ID" sz="3200" cap="none" dirty="0">
                <a:latin typeface="Franklin Gothic Medium" panose="020B0603020102020204" pitchFamily="34" charset="0"/>
              </a:rPr>
              <a:t>Jumlah pengguna yang tertarik dengan social connection berdasarkan kelompok usia</a:t>
            </a:r>
          </a:p>
        </p:txBody>
      </p:sp>
      <p:pic>
        <p:nvPicPr>
          <p:cNvPr id="10242" name="Picture 2">
            <a:extLst>
              <a:ext uri="{FF2B5EF4-FFF2-40B4-BE49-F238E27FC236}">
                <a16:creationId xmlns:a16="http://schemas.microsoft.com/office/drawing/2014/main" id="{CDD35913-C60B-4277-87E7-A9EA76FE36EA}"/>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342796" y="1305502"/>
            <a:ext cx="4767182" cy="3910080"/>
          </a:xfrm>
          <a:prstGeom prst="rect">
            <a:avLst/>
          </a:prstGeom>
          <a:noFill/>
        </p:spPr>
      </p:pic>
      <p:sp>
        <p:nvSpPr>
          <p:cNvPr id="6" name="TextBox 5">
            <a:extLst>
              <a:ext uri="{FF2B5EF4-FFF2-40B4-BE49-F238E27FC236}">
                <a16:creationId xmlns:a16="http://schemas.microsoft.com/office/drawing/2014/main" id="{A3BC7F77-C9B6-48AA-A9AC-10AA502E7166}"/>
              </a:ext>
            </a:extLst>
          </p:cNvPr>
          <p:cNvSpPr txBox="1"/>
          <p:nvPr/>
        </p:nvSpPr>
        <p:spPr>
          <a:xfrm>
            <a:off x="713097" y="1773236"/>
            <a:ext cx="5114498" cy="2554545"/>
          </a:xfrm>
          <a:prstGeom prst="rect">
            <a:avLst/>
          </a:prstGeom>
          <a:noFill/>
        </p:spPr>
        <p:txBody>
          <a:bodyPr wrap="square">
            <a:spAutoFit/>
          </a:bodyPr>
          <a:lstStyle/>
          <a:p>
            <a:pPr marL="0" indent="0">
              <a:buNone/>
            </a:pPr>
            <a:r>
              <a:rPr lang="id-ID" sz="2000" cap="none" dirty="0">
                <a:latin typeface="Franklin Gothic Medium" panose="020B0603020102020204" pitchFamily="34" charset="0"/>
              </a:rPr>
              <a:t>Diketahui bahwa pengguna yang tertarik dengan Social Connection cenderung berasal dari kelompok Usia 23 – 29 Tahun. Hal ini dapat disebabkan beberapa faktor seperti kecenderungan kelompok usia tersebut dalam menjalin koneksi, mencari relasi dalam pekerjaan atau organisasi, dan sebagainya</a:t>
            </a:r>
            <a:endParaRPr lang="id-ID" sz="2000" dirty="0"/>
          </a:p>
        </p:txBody>
      </p:sp>
    </p:spTree>
    <p:extLst>
      <p:ext uri="{BB962C8B-B14F-4D97-AF65-F5344CB8AC3E}">
        <p14:creationId xmlns:p14="http://schemas.microsoft.com/office/powerpoint/2010/main" val="176385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BC5D3-C0AB-424A-A910-B58309887E09}"/>
              </a:ext>
            </a:extLst>
          </p:cNvPr>
          <p:cNvSpPr>
            <a:spLocks noGrp="1"/>
          </p:cNvSpPr>
          <p:nvPr>
            <p:ph type="title"/>
          </p:nvPr>
        </p:nvSpPr>
        <p:spPr>
          <a:xfrm>
            <a:off x="683625" y="325581"/>
            <a:ext cx="10396882" cy="1151965"/>
          </a:xfrm>
        </p:spPr>
        <p:txBody>
          <a:bodyPr/>
          <a:lstStyle/>
          <a:p>
            <a:r>
              <a:rPr lang="id-ID" dirty="0"/>
              <a:t>Requirement</a:t>
            </a:r>
          </a:p>
        </p:txBody>
      </p:sp>
      <p:sp>
        <p:nvSpPr>
          <p:cNvPr id="3" name="Content Placeholder 2">
            <a:extLst>
              <a:ext uri="{FF2B5EF4-FFF2-40B4-BE49-F238E27FC236}">
                <a16:creationId xmlns:a16="http://schemas.microsoft.com/office/drawing/2014/main" id="{0810700F-1FC2-4A67-AA60-863E7FEAE985}"/>
              </a:ext>
            </a:extLst>
          </p:cNvPr>
          <p:cNvSpPr>
            <a:spLocks noGrp="1"/>
          </p:cNvSpPr>
          <p:nvPr>
            <p:ph sz="quarter" idx="13"/>
          </p:nvPr>
        </p:nvSpPr>
        <p:spPr>
          <a:xfrm>
            <a:off x="685800" y="1634836"/>
            <a:ext cx="10394707" cy="3990109"/>
          </a:xfrm>
        </p:spPr>
        <p:txBody>
          <a:bodyPr>
            <a:normAutofit/>
          </a:bodyPr>
          <a:lstStyle/>
          <a:p>
            <a:pPr marL="457200" indent="-457200">
              <a:buFont typeface="+mj-lt"/>
              <a:buAutoNum type="arabicPeriod"/>
            </a:pPr>
            <a:r>
              <a:rPr lang="id-ID" dirty="0"/>
              <a:t>memBuat sampel data untuk bahan analisis</a:t>
            </a:r>
          </a:p>
          <a:p>
            <a:pPr marL="457200" indent="-457200">
              <a:buFont typeface="+mj-lt"/>
              <a:buAutoNum type="arabicPeriod"/>
            </a:pPr>
            <a:r>
              <a:rPr lang="id-ID" dirty="0"/>
              <a:t>Membuat analisis data berdasarkan variabel berikut</a:t>
            </a:r>
          </a:p>
          <a:p>
            <a:pPr marL="457200" lvl="1" indent="0">
              <a:buNone/>
            </a:pPr>
            <a:r>
              <a:rPr lang="id-ID" dirty="0"/>
              <a:t>- Nama lokasi			- email			- merek hp</a:t>
            </a:r>
          </a:p>
          <a:p>
            <a:pPr marL="457200" lvl="1" indent="0">
              <a:buNone/>
            </a:pPr>
            <a:r>
              <a:rPr lang="id-ID" dirty="0"/>
              <a:t>- Jam login			- no telp			- digital interest</a:t>
            </a:r>
          </a:p>
          <a:p>
            <a:pPr marL="457200" lvl="1" indent="0">
              <a:buNone/>
            </a:pPr>
            <a:r>
              <a:rPr lang="id-ID" dirty="0"/>
              <a:t>- nama 			- tahun lahir		- location type</a:t>
            </a:r>
          </a:p>
          <a:p>
            <a:pPr marL="457200" indent="-457200">
              <a:buFont typeface="+mj-lt"/>
              <a:buAutoNum type="arabicPeriod"/>
            </a:pPr>
            <a:r>
              <a:rPr lang="id-ID" dirty="0"/>
              <a:t>Kembangkan variabel diatas menjadi beberapa variabel baru (nilai plus)</a:t>
            </a:r>
          </a:p>
          <a:p>
            <a:pPr marL="457200" indent="-457200">
              <a:buFont typeface="+mj-lt"/>
              <a:buAutoNum type="arabicPeriod"/>
            </a:pPr>
            <a:r>
              <a:rPr lang="id-ID" dirty="0"/>
              <a:t>Membuat system confidence interval (nilai Plus)</a:t>
            </a:r>
          </a:p>
        </p:txBody>
      </p:sp>
    </p:spTree>
    <p:extLst>
      <p:ext uri="{BB962C8B-B14F-4D97-AF65-F5344CB8AC3E}">
        <p14:creationId xmlns:p14="http://schemas.microsoft.com/office/powerpoint/2010/main" val="1446716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AB582-2818-401D-AB09-C973D0ACE485}"/>
              </a:ext>
            </a:extLst>
          </p:cNvPr>
          <p:cNvSpPr>
            <a:spLocks noGrp="1"/>
          </p:cNvSpPr>
          <p:nvPr>
            <p:ph type="title"/>
          </p:nvPr>
        </p:nvSpPr>
        <p:spPr>
          <a:xfrm>
            <a:off x="672153" y="208128"/>
            <a:ext cx="10396882" cy="1151965"/>
          </a:xfrm>
        </p:spPr>
        <p:txBody>
          <a:bodyPr>
            <a:noAutofit/>
          </a:bodyPr>
          <a:lstStyle/>
          <a:p>
            <a:r>
              <a:rPr lang="id-ID" sz="3200" cap="none" dirty="0">
                <a:latin typeface="Franklin Gothic Medium" panose="020B0603020102020204" pitchFamily="34" charset="0"/>
              </a:rPr>
              <a:t>Jumlah pengguna yang tertarik dengan hiburan berdasarkan kelompok usia</a:t>
            </a:r>
            <a:endParaRPr lang="id-ID" sz="3200" dirty="0"/>
          </a:p>
        </p:txBody>
      </p:sp>
      <p:pic>
        <p:nvPicPr>
          <p:cNvPr id="11266" name="Picture 2">
            <a:extLst>
              <a:ext uri="{FF2B5EF4-FFF2-40B4-BE49-F238E27FC236}">
                <a16:creationId xmlns:a16="http://schemas.microsoft.com/office/drawing/2014/main" id="{A64719D2-3BF7-4050-964D-F0785D86F533}"/>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401685" y="1360093"/>
            <a:ext cx="4667350" cy="3828198"/>
          </a:xfrm>
          <a:prstGeom prst="rect">
            <a:avLst/>
          </a:prstGeom>
          <a:noFill/>
        </p:spPr>
      </p:pic>
      <p:sp>
        <p:nvSpPr>
          <p:cNvPr id="5" name="TextBox 4">
            <a:extLst>
              <a:ext uri="{FF2B5EF4-FFF2-40B4-BE49-F238E27FC236}">
                <a16:creationId xmlns:a16="http://schemas.microsoft.com/office/drawing/2014/main" id="{2C0D1E43-BFBE-45BB-8521-D0F99820A75A}"/>
              </a:ext>
            </a:extLst>
          </p:cNvPr>
          <p:cNvSpPr txBox="1"/>
          <p:nvPr/>
        </p:nvSpPr>
        <p:spPr>
          <a:xfrm>
            <a:off x="672153" y="2150807"/>
            <a:ext cx="4864245" cy="2246769"/>
          </a:xfrm>
          <a:prstGeom prst="rect">
            <a:avLst/>
          </a:prstGeom>
          <a:noFill/>
        </p:spPr>
        <p:txBody>
          <a:bodyPr wrap="square">
            <a:spAutoFit/>
          </a:bodyPr>
          <a:lstStyle/>
          <a:p>
            <a:pPr marL="0" indent="0">
              <a:buNone/>
            </a:pPr>
            <a:r>
              <a:rPr lang="id-ID" sz="2000" cap="none" dirty="0">
                <a:latin typeface="Franklin Gothic Medium" panose="020B0603020102020204" pitchFamily="34" charset="0"/>
              </a:rPr>
              <a:t>Diketahui bahwa pengguna yang tertarik dengan Hiburan cenderung berasal dari kelompok Usia </a:t>
            </a:r>
            <a:r>
              <a:rPr lang="id-ID" sz="2000" dirty="0">
                <a:latin typeface="Franklin Gothic Medium" panose="020B0603020102020204" pitchFamily="34" charset="0"/>
              </a:rPr>
              <a:t>44</a:t>
            </a:r>
            <a:r>
              <a:rPr lang="id-ID" sz="2000" cap="none" dirty="0">
                <a:latin typeface="Franklin Gothic Medium" panose="020B0603020102020204" pitchFamily="34" charset="0"/>
              </a:rPr>
              <a:t> – </a:t>
            </a:r>
            <a:r>
              <a:rPr lang="id-ID" sz="2000" dirty="0">
                <a:latin typeface="Franklin Gothic Medium" panose="020B0603020102020204" pitchFamily="34" charset="0"/>
              </a:rPr>
              <a:t>51</a:t>
            </a:r>
            <a:r>
              <a:rPr lang="id-ID" sz="2000" cap="none" dirty="0">
                <a:latin typeface="Franklin Gothic Medium" panose="020B0603020102020204" pitchFamily="34" charset="0"/>
              </a:rPr>
              <a:t> Tahun. Hal ini dapat disebabkan beberapa faktor seperti kecenderungan kelompok usia tersebut dalam mengisi waktu senggang, melakukan hobi, dan sebagainya</a:t>
            </a:r>
            <a:endParaRPr lang="id-ID" sz="2000" dirty="0"/>
          </a:p>
        </p:txBody>
      </p:sp>
    </p:spTree>
    <p:extLst>
      <p:ext uri="{BB962C8B-B14F-4D97-AF65-F5344CB8AC3E}">
        <p14:creationId xmlns:p14="http://schemas.microsoft.com/office/powerpoint/2010/main" val="629442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4FEA9-6A17-43E2-8000-B007D9D972D8}"/>
              </a:ext>
            </a:extLst>
          </p:cNvPr>
          <p:cNvSpPr>
            <a:spLocks noGrp="1"/>
          </p:cNvSpPr>
          <p:nvPr>
            <p:ph type="title"/>
          </p:nvPr>
        </p:nvSpPr>
        <p:spPr>
          <a:xfrm>
            <a:off x="658506" y="371901"/>
            <a:ext cx="10396882" cy="1151965"/>
          </a:xfrm>
        </p:spPr>
        <p:txBody>
          <a:bodyPr>
            <a:noAutofit/>
          </a:bodyPr>
          <a:lstStyle/>
          <a:p>
            <a:r>
              <a:rPr lang="id-ID" sz="3200" cap="none" dirty="0">
                <a:latin typeface="Franklin Gothic Medium" panose="020B0603020102020204" pitchFamily="34" charset="0"/>
              </a:rPr>
              <a:t>Jumlah pengguna yang tertarik dengan game berdasarkan kelompok usia</a:t>
            </a:r>
            <a:endParaRPr lang="id-ID" sz="3200" dirty="0"/>
          </a:p>
        </p:txBody>
      </p:sp>
      <p:pic>
        <p:nvPicPr>
          <p:cNvPr id="12290" name="Picture 2">
            <a:extLst>
              <a:ext uri="{FF2B5EF4-FFF2-40B4-BE49-F238E27FC236}">
                <a16:creationId xmlns:a16="http://schemas.microsoft.com/office/drawing/2014/main" id="{EF9D77F9-F290-4AF6-9095-2B635AEF6A47}"/>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691986" y="1634218"/>
            <a:ext cx="4363402" cy="3589564"/>
          </a:xfrm>
          <a:prstGeom prst="rect">
            <a:avLst/>
          </a:prstGeom>
          <a:noFill/>
        </p:spPr>
      </p:pic>
      <p:sp>
        <p:nvSpPr>
          <p:cNvPr id="5" name="TextBox 4">
            <a:extLst>
              <a:ext uri="{FF2B5EF4-FFF2-40B4-BE49-F238E27FC236}">
                <a16:creationId xmlns:a16="http://schemas.microsoft.com/office/drawing/2014/main" id="{AB807A79-AD8A-4FD3-AC9E-E4C3F1C4BAB2}"/>
              </a:ext>
            </a:extLst>
          </p:cNvPr>
          <p:cNvSpPr txBox="1"/>
          <p:nvPr/>
        </p:nvSpPr>
        <p:spPr>
          <a:xfrm>
            <a:off x="658506" y="2305615"/>
            <a:ext cx="5046258" cy="2246769"/>
          </a:xfrm>
          <a:prstGeom prst="rect">
            <a:avLst/>
          </a:prstGeom>
          <a:noFill/>
        </p:spPr>
        <p:txBody>
          <a:bodyPr wrap="square">
            <a:spAutoFit/>
          </a:bodyPr>
          <a:lstStyle/>
          <a:p>
            <a:pPr marL="0" indent="0">
              <a:buNone/>
            </a:pPr>
            <a:r>
              <a:rPr lang="id-ID" sz="2000" cap="none" dirty="0">
                <a:latin typeface="Franklin Gothic Medium" panose="020B0603020102020204" pitchFamily="34" charset="0"/>
              </a:rPr>
              <a:t>Diketahui bahwa pengguna yang tertarik dengan </a:t>
            </a:r>
            <a:r>
              <a:rPr lang="id-ID" sz="2000" dirty="0">
                <a:latin typeface="Franklin Gothic Medium" panose="020B0603020102020204" pitchFamily="34" charset="0"/>
              </a:rPr>
              <a:t>Game</a:t>
            </a:r>
            <a:r>
              <a:rPr lang="id-ID" sz="2000" cap="none" dirty="0">
                <a:latin typeface="Franklin Gothic Medium" panose="020B0603020102020204" pitchFamily="34" charset="0"/>
              </a:rPr>
              <a:t> cenderung berasal dari kelompok Usia </a:t>
            </a:r>
            <a:r>
              <a:rPr lang="id-ID" sz="2000" dirty="0">
                <a:latin typeface="Franklin Gothic Medium" panose="020B0603020102020204" pitchFamily="34" charset="0"/>
              </a:rPr>
              <a:t>44</a:t>
            </a:r>
            <a:r>
              <a:rPr lang="id-ID" sz="2000" cap="none" dirty="0">
                <a:latin typeface="Franklin Gothic Medium" panose="020B0603020102020204" pitchFamily="34" charset="0"/>
              </a:rPr>
              <a:t> – </a:t>
            </a:r>
            <a:r>
              <a:rPr lang="id-ID" sz="2000" dirty="0">
                <a:latin typeface="Franklin Gothic Medium" panose="020B0603020102020204" pitchFamily="34" charset="0"/>
              </a:rPr>
              <a:t>51</a:t>
            </a:r>
            <a:r>
              <a:rPr lang="id-ID" sz="2000" cap="none" dirty="0">
                <a:latin typeface="Franklin Gothic Medium" panose="020B0603020102020204" pitchFamily="34" charset="0"/>
              </a:rPr>
              <a:t> Tahun. Hal ini dapat disebabkan beberapa faktor seperti kecenderungan kelompok usia tersebut dalam mengisi waktu senggang, melakukan hobi, dan sebagainya</a:t>
            </a:r>
            <a:endParaRPr lang="id-ID" sz="2000" dirty="0"/>
          </a:p>
        </p:txBody>
      </p:sp>
    </p:spTree>
    <p:extLst>
      <p:ext uri="{BB962C8B-B14F-4D97-AF65-F5344CB8AC3E}">
        <p14:creationId xmlns:p14="http://schemas.microsoft.com/office/powerpoint/2010/main" val="289594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6160-0BDA-46FD-AED2-3F65404642AE}"/>
              </a:ext>
            </a:extLst>
          </p:cNvPr>
          <p:cNvSpPr>
            <a:spLocks noGrp="1"/>
          </p:cNvSpPr>
          <p:nvPr>
            <p:ph type="title"/>
          </p:nvPr>
        </p:nvSpPr>
        <p:spPr>
          <a:xfrm>
            <a:off x="684834" y="330760"/>
            <a:ext cx="10396882" cy="1151965"/>
          </a:xfrm>
        </p:spPr>
        <p:txBody>
          <a:bodyPr>
            <a:noAutofit/>
          </a:bodyPr>
          <a:lstStyle/>
          <a:p>
            <a:r>
              <a:rPr lang="id-ID" sz="3200" cap="none" dirty="0">
                <a:latin typeface="Franklin Gothic Medium" panose="020B0603020102020204" pitchFamily="34" charset="0"/>
              </a:rPr>
              <a:t>Jumlah pengguna yang tertarik dengan work stuff berdasarkan kelompok usia</a:t>
            </a:r>
            <a:endParaRPr lang="id-ID" sz="3200" dirty="0"/>
          </a:p>
        </p:txBody>
      </p:sp>
      <p:pic>
        <p:nvPicPr>
          <p:cNvPr id="13314" name="Picture 2">
            <a:extLst>
              <a:ext uri="{FF2B5EF4-FFF2-40B4-BE49-F238E27FC236}">
                <a16:creationId xmlns:a16="http://schemas.microsoft.com/office/drawing/2014/main" id="{771D0CA3-2008-4286-BA05-E398D4CFC7AC}"/>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502454" y="1551026"/>
            <a:ext cx="4579262" cy="3755948"/>
          </a:xfrm>
          <a:prstGeom prst="rect">
            <a:avLst/>
          </a:prstGeom>
          <a:noFill/>
        </p:spPr>
      </p:pic>
      <p:sp>
        <p:nvSpPr>
          <p:cNvPr id="5" name="TextBox 4">
            <a:extLst>
              <a:ext uri="{FF2B5EF4-FFF2-40B4-BE49-F238E27FC236}">
                <a16:creationId xmlns:a16="http://schemas.microsoft.com/office/drawing/2014/main" id="{F572096D-F67E-4D81-9385-A39E1DC19F0B}"/>
              </a:ext>
            </a:extLst>
          </p:cNvPr>
          <p:cNvSpPr txBox="1"/>
          <p:nvPr/>
        </p:nvSpPr>
        <p:spPr>
          <a:xfrm>
            <a:off x="684834" y="2151727"/>
            <a:ext cx="4815214" cy="2554545"/>
          </a:xfrm>
          <a:prstGeom prst="rect">
            <a:avLst/>
          </a:prstGeom>
          <a:noFill/>
        </p:spPr>
        <p:txBody>
          <a:bodyPr wrap="square">
            <a:spAutoFit/>
          </a:bodyPr>
          <a:lstStyle/>
          <a:p>
            <a:pPr marL="0" indent="0">
              <a:buNone/>
            </a:pPr>
            <a:r>
              <a:rPr lang="id-ID" sz="2000" cap="none" dirty="0">
                <a:latin typeface="Franklin Gothic Medium" panose="020B0603020102020204" pitchFamily="34" charset="0"/>
              </a:rPr>
              <a:t>Diketahui bahwa pengguna yang tertarik dengan Work Stuff cenderung berasal dari kelompok Usia </a:t>
            </a:r>
            <a:r>
              <a:rPr lang="id-ID" sz="2000" dirty="0">
                <a:latin typeface="Franklin Gothic Medium" panose="020B0603020102020204" pitchFamily="34" charset="0"/>
              </a:rPr>
              <a:t>44</a:t>
            </a:r>
            <a:r>
              <a:rPr lang="id-ID" sz="2000" cap="none" dirty="0">
                <a:latin typeface="Franklin Gothic Medium" panose="020B0603020102020204" pitchFamily="34" charset="0"/>
              </a:rPr>
              <a:t> – </a:t>
            </a:r>
            <a:r>
              <a:rPr lang="id-ID" sz="2000" dirty="0">
                <a:latin typeface="Franklin Gothic Medium" panose="020B0603020102020204" pitchFamily="34" charset="0"/>
              </a:rPr>
              <a:t>51</a:t>
            </a:r>
            <a:r>
              <a:rPr lang="id-ID" sz="2000" cap="none" dirty="0">
                <a:latin typeface="Franklin Gothic Medium" panose="020B0603020102020204" pitchFamily="34" charset="0"/>
              </a:rPr>
              <a:t> Tahun. Hal ini dapat disebabkan beberapa faktor seperti kecenderungan kelompok usia tersebut dalam melakukan berbagai tugas, meningkatkan skill dalam pekerjaan, dan sebagainya</a:t>
            </a:r>
            <a:endParaRPr lang="id-ID" sz="2000" dirty="0"/>
          </a:p>
        </p:txBody>
      </p:sp>
    </p:spTree>
    <p:extLst>
      <p:ext uri="{BB962C8B-B14F-4D97-AF65-F5344CB8AC3E}">
        <p14:creationId xmlns:p14="http://schemas.microsoft.com/office/powerpoint/2010/main" val="2453064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7B7B-1847-4C49-97D8-FB01240EE7CC}"/>
              </a:ext>
            </a:extLst>
          </p:cNvPr>
          <p:cNvSpPr>
            <a:spLocks noGrp="1"/>
          </p:cNvSpPr>
          <p:nvPr>
            <p:ph type="title"/>
          </p:nvPr>
        </p:nvSpPr>
        <p:spPr>
          <a:xfrm>
            <a:off x="683625" y="331450"/>
            <a:ext cx="10396882" cy="1151965"/>
          </a:xfrm>
        </p:spPr>
        <p:txBody>
          <a:bodyPr>
            <a:noAutofit/>
          </a:bodyPr>
          <a:lstStyle/>
          <a:p>
            <a:r>
              <a:rPr lang="id-ID" sz="3200" cap="none" dirty="0">
                <a:latin typeface="Franklin Gothic Medium" panose="020B0603020102020204" pitchFamily="34" charset="0"/>
              </a:rPr>
              <a:t>Jumlah pengguna yang tertarik dengan social media berdasarkan kelompok usia</a:t>
            </a:r>
            <a:endParaRPr lang="id-ID" sz="3200" dirty="0"/>
          </a:p>
        </p:txBody>
      </p:sp>
      <p:pic>
        <p:nvPicPr>
          <p:cNvPr id="14338" name="Picture 2">
            <a:extLst>
              <a:ext uri="{FF2B5EF4-FFF2-40B4-BE49-F238E27FC236}">
                <a16:creationId xmlns:a16="http://schemas.microsoft.com/office/drawing/2014/main" id="{F9212A9D-784D-4A53-A90A-4B1AB32E9408}"/>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744127" y="1642671"/>
            <a:ext cx="4336380" cy="3572658"/>
          </a:xfrm>
          <a:prstGeom prst="rect">
            <a:avLst/>
          </a:prstGeom>
          <a:noFill/>
        </p:spPr>
      </p:pic>
      <p:sp>
        <p:nvSpPr>
          <p:cNvPr id="5" name="TextBox 4">
            <a:extLst>
              <a:ext uri="{FF2B5EF4-FFF2-40B4-BE49-F238E27FC236}">
                <a16:creationId xmlns:a16="http://schemas.microsoft.com/office/drawing/2014/main" id="{8EF8D0B9-2610-4091-BFA5-9216A6599B65}"/>
              </a:ext>
            </a:extLst>
          </p:cNvPr>
          <p:cNvSpPr txBox="1"/>
          <p:nvPr/>
        </p:nvSpPr>
        <p:spPr>
          <a:xfrm>
            <a:off x="645099" y="2690336"/>
            <a:ext cx="5450901" cy="2246769"/>
          </a:xfrm>
          <a:prstGeom prst="rect">
            <a:avLst/>
          </a:prstGeom>
          <a:noFill/>
        </p:spPr>
        <p:txBody>
          <a:bodyPr wrap="square">
            <a:spAutoFit/>
          </a:bodyPr>
          <a:lstStyle/>
          <a:p>
            <a:pPr marL="0" indent="0">
              <a:buNone/>
            </a:pPr>
            <a:r>
              <a:rPr lang="id-ID" sz="2000" cap="none" dirty="0">
                <a:latin typeface="Franklin Gothic Medium" panose="020B0603020102020204" pitchFamily="34" charset="0"/>
              </a:rPr>
              <a:t>Diketahui bahwa pengguna yang tertarik dengan Social Media cenderung berasal dari kelompok Usia </a:t>
            </a:r>
            <a:r>
              <a:rPr lang="id-ID" sz="2000" dirty="0">
                <a:latin typeface="Franklin Gothic Medium" panose="020B0603020102020204" pitchFamily="34" charset="0"/>
              </a:rPr>
              <a:t>44</a:t>
            </a:r>
            <a:r>
              <a:rPr lang="id-ID" sz="2000" cap="none" dirty="0">
                <a:latin typeface="Franklin Gothic Medium" panose="020B0603020102020204" pitchFamily="34" charset="0"/>
              </a:rPr>
              <a:t> – </a:t>
            </a:r>
            <a:r>
              <a:rPr lang="id-ID" sz="2000" dirty="0">
                <a:latin typeface="Franklin Gothic Medium" panose="020B0603020102020204" pitchFamily="34" charset="0"/>
              </a:rPr>
              <a:t>51</a:t>
            </a:r>
            <a:r>
              <a:rPr lang="id-ID" sz="2000" cap="none" dirty="0">
                <a:latin typeface="Franklin Gothic Medium" panose="020B0603020102020204" pitchFamily="34" charset="0"/>
              </a:rPr>
              <a:t> Tahun. Hal ini dapat disebabkan beberapa faktor seperti kecenderungan kelompok usia tersebut dalam mengisi waktu senggan, melakukan post, berkomunikasi dan sebagainya</a:t>
            </a:r>
            <a:endParaRPr lang="id-ID" sz="2000" dirty="0"/>
          </a:p>
        </p:txBody>
      </p:sp>
    </p:spTree>
    <p:extLst>
      <p:ext uri="{BB962C8B-B14F-4D97-AF65-F5344CB8AC3E}">
        <p14:creationId xmlns:p14="http://schemas.microsoft.com/office/powerpoint/2010/main" val="3918562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DF211-F951-46C1-9D3E-5860757A5B46}"/>
              </a:ext>
            </a:extLst>
          </p:cNvPr>
          <p:cNvSpPr>
            <a:spLocks noGrp="1"/>
          </p:cNvSpPr>
          <p:nvPr>
            <p:ph type="title"/>
          </p:nvPr>
        </p:nvSpPr>
        <p:spPr>
          <a:xfrm>
            <a:off x="713097" y="0"/>
            <a:ext cx="10396882" cy="1151965"/>
          </a:xfrm>
        </p:spPr>
        <p:txBody>
          <a:bodyPr>
            <a:noAutofit/>
          </a:bodyPr>
          <a:lstStyle/>
          <a:p>
            <a:r>
              <a:rPr lang="id-ID" sz="3200" dirty="0">
                <a:latin typeface="Franklin Gothic Medium" panose="020B0603020102020204" pitchFamily="34" charset="0"/>
              </a:rPr>
              <a:t>Jumlah pengguna berdasarkan jenis kelamin pada setiap digital interest</a:t>
            </a:r>
          </a:p>
        </p:txBody>
      </p:sp>
      <p:sp>
        <p:nvSpPr>
          <p:cNvPr id="4" name="Content Placeholder 3">
            <a:extLst>
              <a:ext uri="{FF2B5EF4-FFF2-40B4-BE49-F238E27FC236}">
                <a16:creationId xmlns:a16="http://schemas.microsoft.com/office/drawing/2014/main" id="{7D7B716B-D147-4D39-B041-8CAA91B36DC4}"/>
              </a:ext>
            </a:extLst>
          </p:cNvPr>
          <p:cNvSpPr>
            <a:spLocks noGrp="1"/>
          </p:cNvSpPr>
          <p:nvPr>
            <p:ph sz="quarter" idx="13"/>
          </p:nvPr>
        </p:nvSpPr>
        <p:spPr>
          <a:xfrm>
            <a:off x="206388" y="1151966"/>
            <a:ext cx="5225421" cy="4222620"/>
          </a:xfrm>
        </p:spPr>
        <p:txBody>
          <a:bodyPr>
            <a:normAutofit fontScale="92500" lnSpcReduction="10000"/>
          </a:bodyPr>
          <a:lstStyle/>
          <a:p>
            <a:pPr marL="0" indent="0">
              <a:buNone/>
            </a:pPr>
            <a:r>
              <a:rPr lang="id-ID" cap="none" dirty="0">
                <a:latin typeface="Franklin Gothic Medium" panose="020B0603020102020204" pitchFamily="34" charset="0"/>
              </a:rPr>
              <a:t>Tujuan untuk mengetahui ketertarikan berdasarkan jenis kelamin pengguna terhadap Digital Interest. Diketahui bahwa Perempuan lebih cenderung tertarik terhadap Game, Hiburan, dan Social Connection daripada Laki - laki. Sedangkan Laki – laki lebih cenderung tertarik terhadap Work Stuff daripada Perempuan. Tetapi pada Social Media, memiliki ketertarikan yang sama untuk Laki – laki dan Perempuan. Hal ini dapat dipertimbangkan dalam menganalisis konten yang menarik dalam blog HIGO selanjutnya</a:t>
            </a:r>
          </a:p>
        </p:txBody>
      </p:sp>
      <p:pic>
        <p:nvPicPr>
          <p:cNvPr id="16386" name="Picture 2">
            <a:extLst>
              <a:ext uri="{FF2B5EF4-FFF2-40B4-BE49-F238E27FC236}">
                <a16:creationId xmlns:a16="http://schemas.microsoft.com/office/drawing/2014/main" id="{EE471D88-CA6C-4B31-BD84-434AB7EE6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1538" y="1151965"/>
            <a:ext cx="5705150" cy="4745138"/>
          </a:xfrm>
          <a:prstGeom prst="rect">
            <a:avLst/>
          </a:prstGeom>
          <a:noFill/>
        </p:spPr>
      </p:pic>
    </p:spTree>
    <p:extLst>
      <p:ext uri="{BB962C8B-B14F-4D97-AF65-F5344CB8AC3E}">
        <p14:creationId xmlns:p14="http://schemas.microsoft.com/office/powerpoint/2010/main" val="3680718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0A6A-93E4-47D3-A14F-0DCCF83EA810}"/>
              </a:ext>
            </a:extLst>
          </p:cNvPr>
          <p:cNvSpPr>
            <a:spLocks noGrp="1"/>
          </p:cNvSpPr>
          <p:nvPr>
            <p:ph type="title"/>
          </p:nvPr>
        </p:nvSpPr>
        <p:spPr/>
        <p:txBody>
          <a:bodyPr>
            <a:normAutofit/>
          </a:bodyPr>
          <a:lstStyle/>
          <a:p>
            <a:r>
              <a:rPr lang="id-ID" sz="3200" dirty="0">
                <a:latin typeface="Franklin Gothic Medium" panose="020B0603020102020204" pitchFamily="34" charset="0"/>
              </a:rPr>
              <a:t>Saran untuk pembuatan sampel data dan analisis lebih lanjut</a:t>
            </a:r>
          </a:p>
        </p:txBody>
      </p:sp>
      <p:sp>
        <p:nvSpPr>
          <p:cNvPr id="3" name="Content Placeholder 2">
            <a:extLst>
              <a:ext uri="{FF2B5EF4-FFF2-40B4-BE49-F238E27FC236}">
                <a16:creationId xmlns:a16="http://schemas.microsoft.com/office/drawing/2014/main" id="{FA6A0CDA-20B5-4CE8-BFDB-85F294F84489}"/>
              </a:ext>
            </a:extLst>
          </p:cNvPr>
          <p:cNvSpPr>
            <a:spLocks noGrp="1"/>
          </p:cNvSpPr>
          <p:nvPr>
            <p:ph sz="quarter" idx="13"/>
          </p:nvPr>
        </p:nvSpPr>
        <p:spPr/>
        <p:txBody>
          <a:bodyPr/>
          <a:lstStyle/>
          <a:p>
            <a:r>
              <a:rPr lang="id-ID" dirty="0">
                <a:latin typeface="Franklin Gothic Medium" panose="020B0603020102020204" pitchFamily="34" charset="0"/>
              </a:rPr>
              <a:t>Menambahkan variabel date dan jam logout</a:t>
            </a:r>
          </a:p>
          <a:p>
            <a:r>
              <a:rPr lang="id-ID" dirty="0">
                <a:latin typeface="Franklin Gothic Medium" panose="020B0603020102020204" pitchFamily="34" charset="0"/>
              </a:rPr>
              <a:t>Analisis pengguna berdasarkan jenis kelamin terhadap location type. Tujuan untuk mengetahui ketertarikan pengguna perempuan dan laki – laki mengunjungi tempat publik</a:t>
            </a:r>
          </a:p>
          <a:p>
            <a:r>
              <a:rPr lang="id-ID" dirty="0">
                <a:latin typeface="Franklin Gothic Medium" panose="020B0603020102020204" pitchFamily="34" charset="0"/>
              </a:rPr>
              <a:t>Analisis jumlah tempat publik berdasarkan location type</a:t>
            </a:r>
          </a:p>
          <a:p>
            <a:endParaRPr lang="id-ID" dirty="0">
              <a:latin typeface="Franklin Gothic Medium" panose="020B0603020102020204" pitchFamily="34" charset="0"/>
            </a:endParaRPr>
          </a:p>
          <a:p>
            <a:endParaRPr lang="id-ID" dirty="0">
              <a:latin typeface="Franklin Gothic Medium" panose="020B0603020102020204" pitchFamily="34" charset="0"/>
            </a:endParaRPr>
          </a:p>
        </p:txBody>
      </p:sp>
    </p:spTree>
    <p:extLst>
      <p:ext uri="{BB962C8B-B14F-4D97-AF65-F5344CB8AC3E}">
        <p14:creationId xmlns:p14="http://schemas.microsoft.com/office/powerpoint/2010/main" val="405716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B6D4-DE57-417C-9B82-247D97F477EB}"/>
              </a:ext>
            </a:extLst>
          </p:cNvPr>
          <p:cNvSpPr>
            <a:spLocks noGrp="1"/>
          </p:cNvSpPr>
          <p:nvPr>
            <p:ph type="title"/>
          </p:nvPr>
        </p:nvSpPr>
        <p:spPr>
          <a:xfrm>
            <a:off x="685800" y="331451"/>
            <a:ext cx="10396882" cy="679932"/>
          </a:xfrm>
        </p:spPr>
        <p:txBody>
          <a:bodyPr>
            <a:normAutofit fontScale="90000"/>
          </a:bodyPr>
          <a:lstStyle/>
          <a:p>
            <a:r>
              <a:rPr lang="id-ID" sz="4400" dirty="0"/>
              <a:t>Sampel data</a:t>
            </a:r>
          </a:p>
        </p:txBody>
      </p:sp>
      <p:sp>
        <p:nvSpPr>
          <p:cNvPr id="3" name="Content Placeholder 2">
            <a:extLst>
              <a:ext uri="{FF2B5EF4-FFF2-40B4-BE49-F238E27FC236}">
                <a16:creationId xmlns:a16="http://schemas.microsoft.com/office/drawing/2014/main" id="{D3B6475B-E4CA-4B13-ACBB-660E5E7947F6}"/>
              </a:ext>
            </a:extLst>
          </p:cNvPr>
          <p:cNvSpPr>
            <a:spLocks noGrp="1"/>
          </p:cNvSpPr>
          <p:nvPr>
            <p:ph sz="quarter" idx="13"/>
          </p:nvPr>
        </p:nvSpPr>
        <p:spPr>
          <a:xfrm>
            <a:off x="685800" y="886691"/>
            <a:ext cx="10394707" cy="4655127"/>
          </a:xfrm>
        </p:spPr>
        <p:txBody>
          <a:bodyPr>
            <a:normAutofit fontScale="70000" lnSpcReduction="20000"/>
          </a:bodyPr>
          <a:lstStyle/>
          <a:p>
            <a:pPr marL="0" indent="0">
              <a:buNone/>
            </a:pPr>
            <a:r>
              <a:rPr lang="id-ID" b="1" cap="none" dirty="0">
                <a:latin typeface="Adobe Kaiti Std R" panose="02020400000000000000" pitchFamily="18" charset="-128"/>
                <a:ea typeface="Adobe Kaiti Std R" panose="02020400000000000000" pitchFamily="18" charset="-128"/>
              </a:rPr>
              <a:t>Nama Lokasi</a:t>
            </a:r>
            <a:r>
              <a:rPr lang="id-ID" cap="none" dirty="0">
                <a:latin typeface="Adobe Kaiti Std R" panose="02020400000000000000" pitchFamily="18" charset="-128"/>
                <a:ea typeface="Adobe Kaiti Std R" panose="02020400000000000000" pitchFamily="18" charset="-128"/>
              </a:rPr>
              <a:t>	: Nama lokasi free Wifi HIGO yang dikunjungi pengguna</a:t>
            </a:r>
          </a:p>
          <a:p>
            <a:pPr marL="0" indent="0">
              <a:buNone/>
            </a:pPr>
            <a:r>
              <a:rPr lang="id-ID" b="1" cap="none" dirty="0">
                <a:latin typeface="Adobe Kaiti Std R" panose="02020400000000000000" pitchFamily="18" charset="-128"/>
                <a:ea typeface="Adobe Kaiti Std R" panose="02020400000000000000" pitchFamily="18" charset="-128"/>
              </a:rPr>
              <a:t>Hari</a:t>
            </a:r>
            <a:r>
              <a:rPr lang="id-ID" cap="none" dirty="0">
                <a:latin typeface="Adobe Kaiti Std R" panose="02020400000000000000" pitchFamily="18" charset="-128"/>
                <a:ea typeface="Adobe Kaiti Std R" panose="02020400000000000000" pitchFamily="18" charset="-128"/>
              </a:rPr>
              <a:t>		: Hari ketika pengguna menggunakan Wifi HIGO</a:t>
            </a:r>
          </a:p>
          <a:p>
            <a:pPr marL="0" indent="0">
              <a:buNone/>
            </a:pPr>
            <a:r>
              <a:rPr lang="id-ID" b="1" cap="none" dirty="0">
                <a:latin typeface="Adobe Kaiti Std R" panose="02020400000000000000" pitchFamily="18" charset="-128"/>
                <a:ea typeface="Adobe Kaiti Std R" panose="02020400000000000000" pitchFamily="18" charset="-128"/>
              </a:rPr>
              <a:t>Jam Login</a:t>
            </a:r>
            <a:r>
              <a:rPr lang="id-ID" cap="none" dirty="0">
                <a:latin typeface="Adobe Kaiti Std R" panose="02020400000000000000" pitchFamily="18" charset="-128"/>
                <a:ea typeface="Adobe Kaiti Std R" panose="02020400000000000000" pitchFamily="18" charset="-128"/>
              </a:rPr>
              <a:t>		: Waktu pengguna melakukan login di Wifi HiGO</a:t>
            </a:r>
          </a:p>
          <a:p>
            <a:pPr marL="0" indent="0">
              <a:buNone/>
            </a:pPr>
            <a:r>
              <a:rPr lang="id-ID" b="1" cap="none" dirty="0">
                <a:latin typeface="Adobe Kaiti Std R" panose="02020400000000000000" pitchFamily="18" charset="-128"/>
                <a:ea typeface="Adobe Kaiti Std R" panose="02020400000000000000" pitchFamily="18" charset="-128"/>
              </a:rPr>
              <a:t>Nama</a:t>
            </a:r>
            <a:r>
              <a:rPr lang="id-ID" cap="none" dirty="0">
                <a:latin typeface="Adobe Kaiti Std R" panose="02020400000000000000" pitchFamily="18" charset="-128"/>
                <a:ea typeface="Adobe Kaiti Std R" panose="02020400000000000000" pitchFamily="18" charset="-128"/>
              </a:rPr>
              <a:t> 		: Nama pengguna</a:t>
            </a:r>
          </a:p>
          <a:p>
            <a:pPr marL="0" indent="0">
              <a:buNone/>
            </a:pPr>
            <a:r>
              <a:rPr lang="id-ID" b="1" cap="none" dirty="0">
                <a:latin typeface="Adobe Kaiti Std R" panose="02020400000000000000" pitchFamily="18" charset="-128"/>
                <a:ea typeface="Adobe Kaiti Std R" panose="02020400000000000000" pitchFamily="18" charset="-128"/>
              </a:rPr>
              <a:t>Jenis Kelamin</a:t>
            </a:r>
            <a:r>
              <a:rPr lang="id-ID" cap="none" dirty="0">
                <a:latin typeface="Adobe Kaiti Std R" panose="02020400000000000000" pitchFamily="18" charset="-128"/>
                <a:ea typeface="Adobe Kaiti Std R" panose="02020400000000000000" pitchFamily="18" charset="-128"/>
              </a:rPr>
              <a:t>	: Jenis kelamin pengguna (Laki-laki &amp; Perempuan)</a:t>
            </a:r>
            <a:endParaRPr lang="id-ID" b="1" cap="none" dirty="0">
              <a:latin typeface="Adobe Kaiti Std R" panose="02020400000000000000" pitchFamily="18" charset="-128"/>
              <a:ea typeface="Adobe Kaiti Std R" panose="02020400000000000000" pitchFamily="18" charset="-128"/>
            </a:endParaRPr>
          </a:p>
          <a:p>
            <a:pPr marL="0" indent="0">
              <a:buNone/>
            </a:pPr>
            <a:r>
              <a:rPr lang="id-ID" b="1" cap="none" dirty="0">
                <a:latin typeface="Adobe Kaiti Std R" panose="02020400000000000000" pitchFamily="18" charset="-128"/>
                <a:ea typeface="Adobe Kaiti Std R" panose="02020400000000000000" pitchFamily="18" charset="-128"/>
              </a:rPr>
              <a:t>Email </a:t>
            </a:r>
            <a:r>
              <a:rPr lang="id-ID" cap="none" dirty="0">
                <a:latin typeface="Adobe Kaiti Std R" panose="02020400000000000000" pitchFamily="18" charset="-128"/>
                <a:ea typeface="Adobe Kaiti Std R" panose="02020400000000000000" pitchFamily="18" charset="-128"/>
              </a:rPr>
              <a:t>		: Email pengguna</a:t>
            </a:r>
          </a:p>
          <a:p>
            <a:pPr marL="0" indent="0">
              <a:buNone/>
            </a:pPr>
            <a:r>
              <a:rPr lang="id-ID" b="1" cap="none" dirty="0">
                <a:latin typeface="Adobe Kaiti Std R" panose="02020400000000000000" pitchFamily="18" charset="-128"/>
                <a:ea typeface="Adobe Kaiti Std R" panose="02020400000000000000" pitchFamily="18" charset="-128"/>
              </a:rPr>
              <a:t>No Telp</a:t>
            </a:r>
            <a:r>
              <a:rPr lang="id-ID" cap="none" dirty="0">
                <a:latin typeface="Adobe Kaiti Std R" panose="02020400000000000000" pitchFamily="18" charset="-128"/>
                <a:ea typeface="Adobe Kaiti Std R" panose="02020400000000000000" pitchFamily="18" charset="-128"/>
              </a:rPr>
              <a:t>		: Nomor telepon pengguna</a:t>
            </a:r>
          </a:p>
          <a:p>
            <a:pPr marL="0" indent="0">
              <a:buNone/>
            </a:pPr>
            <a:r>
              <a:rPr lang="id-ID" b="1" cap="none" dirty="0">
                <a:latin typeface="Adobe Kaiti Std R" panose="02020400000000000000" pitchFamily="18" charset="-128"/>
                <a:ea typeface="Adobe Kaiti Std R" panose="02020400000000000000" pitchFamily="18" charset="-128"/>
              </a:rPr>
              <a:t>Provider Seluler	</a:t>
            </a:r>
            <a:r>
              <a:rPr lang="id-ID" cap="none" dirty="0">
                <a:latin typeface="Adobe Kaiti Std R" panose="02020400000000000000" pitchFamily="18" charset="-128"/>
                <a:ea typeface="Adobe Kaiti Std R" panose="02020400000000000000" pitchFamily="18" charset="-128"/>
              </a:rPr>
              <a:t>: Provider seluler yang digunakan pengguna</a:t>
            </a:r>
          </a:p>
          <a:p>
            <a:pPr marL="0" indent="0">
              <a:buNone/>
            </a:pPr>
            <a:r>
              <a:rPr lang="id-ID" b="1" cap="none" dirty="0">
                <a:latin typeface="Adobe Kaiti Std R" panose="02020400000000000000" pitchFamily="18" charset="-128"/>
                <a:ea typeface="Adobe Kaiti Std R" panose="02020400000000000000" pitchFamily="18" charset="-128"/>
              </a:rPr>
              <a:t>Tahun Lahir</a:t>
            </a:r>
            <a:r>
              <a:rPr lang="id-ID" cap="none" dirty="0">
                <a:latin typeface="Adobe Kaiti Std R" panose="02020400000000000000" pitchFamily="18" charset="-128"/>
                <a:ea typeface="Adobe Kaiti Std R" panose="02020400000000000000" pitchFamily="18" charset="-128"/>
              </a:rPr>
              <a:t>	: Tahun kelahiran pengguna</a:t>
            </a:r>
          </a:p>
          <a:p>
            <a:pPr marL="0" indent="0">
              <a:buNone/>
            </a:pPr>
            <a:r>
              <a:rPr lang="id-ID" b="1" cap="none" dirty="0">
                <a:latin typeface="Adobe Kaiti Std R" panose="02020400000000000000" pitchFamily="18" charset="-128"/>
                <a:ea typeface="Adobe Kaiti Std R" panose="02020400000000000000" pitchFamily="18" charset="-128"/>
              </a:rPr>
              <a:t>Merek HP</a:t>
            </a:r>
            <a:r>
              <a:rPr lang="id-ID" cap="none" dirty="0">
                <a:latin typeface="Adobe Kaiti Std R" panose="02020400000000000000" pitchFamily="18" charset="-128"/>
                <a:ea typeface="Adobe Kaiti Std R" panose="02020400000000000000" pitchFamily="18" charset="-128"/>
              </a:rPr>
              <a:t>		: Merek HP yang digunakan oleh pengguna</a:t>
            </a:r>
          </a:p>
          <a:p>
            <a:pPr marL="0" indent="0">
              <a:buNone/>
            </a:pPr>
            <a:r>
              <a:rPr lang="id-ID" b="1" cap="none" dirty="0">
                <a:latin typeface="Adobe Kaiti Std R" panose="02020400000000000000" pitchFamily="18" charset="-128"/>
                <a:ea typeface="Adobe Kaiti Std R" panose="02020400000000000000" pitchFamily="18" charset="-128"/>
              </a:rPr>
              <a:t>Digital Interest</a:t>
            </a:r>
            <a:r>
              <a:rPr lang="id-ID" cap="none" dirty="0">
                <a:latin typeface="Adobe Kaiti Std R" panose="02020400000000000000" pitchFamily="18" charset="-128"/>
                <a:ea typeface="Adobe Kaiti Std R" panose="02020400000000000000" pitchFamily="18" charset="-128"/>
              </a:rPr>
              <a:t>	: Ketertarikan pengguna dalam menggunakan digital ketika menggunakan Wifi HIGO</a:t>
            </a:r>
          </a:p>
          <a:p>
            <a:pPr marL="0" indent="0">
              <a:buNone/>
            </a:pPr>
            <a:r>
              <a:rPr lang="id-ID" b="1" cap="none" dirty="0">
                <a:latin typeface="Adobe Kaiti Std R" panose="02020400000000000000" pitchFamily="18" charset="-128"/>
                <a:ea typeface="Adobe Kaiti Std R" panose="02020400000000000000" pitchFamily="18" charset="-128"/>
              </a:rPr>
              <a:t>Location Type</a:t>
            </a:r>
            <a:r>
              <a:rPr lang="id-ID" cap="none" dirty="0">
                <a:latin typeface="Adobe Kaiti Std R" panose="02020400000000000000" pitchFamily="18" charset="-128"/>
                <a:ea typeface="Adobe Kaiti Std R" panose="02020400000000000000" pitchFamily="18" charset="-128"/>
              </a:rPr>
              <a:t>	: Jenis lokasi Free Wifi HIGO yang dikunjungi pengguna</a:t>
            </a:r>
          </a:p>
          <a:p>
            <a:pPr marL="0" indent="0">
              <a:buNone/>
            </a:pPr>
            <a:r>
              <a:rPr lang="id-ID" b="1" cap="none" dirty="0">
                <a:latin typeface="Adobe Kaiti Std R" panose="02020400000000000000" pitchFamily="18" charset="-128"/>
                <a:ea typeface="Adobe Kaiti Std R" panose="02020400000000000000" pitchFamily="18" charset="-128"/>
              </a:rPr>
              <a:t>Durasi</a:t>
            </a:r>
            <a:r>
              <a:rPr lang="id-ID" cap="none" dirty="0">
                <a:latin typeface="Adobe Kaiti Std R" panose="02020400000000000000" pitchFamily="18" charset="-128"/>
                <a:ea typeface="Adobe Kaiti Std R" panose="02020400000000000000" pitchFamily="18" charset="-128"/>
              </a:rPr>
              <a:t>		: Durasi pengguna dalam menggunakan Wifi HIGO </a:t>
            </a:r>
          </a:p>
        </p:txBody>
      </p:sp>
    </p:spTree>
    <p:extLst>
      <p:ext uri="{BB962C8B-B14F-4D97-AF65-F5344CB8AC3E}">
        <p14:creationId xmlns:p14="http://schemas.microsoft.com/office/powerpoint/2010/main" val="229834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83216-F5D0-49E8-B85D-1809814126BE}"/>
              </a:ext>
            </a:extLst>
          </p:cNvPr>
          <p:cNvSpPr>
            <a:spLocks noGrp="1"/>
          </p:cNvSpPr>
          <p:nvPr>
            <p:ph type="title"/>
          </p:nvPr>
        </p:nvSpPr>
        <p:spPr>
          <a:xfrm>
            <a:off x="685800" y="0"/>
            <a:ext cx="10396882" cy="1151965"/>
          </a:xfrm>
        </p:spPr>
        <p:txBody>
          <a:bodyPr>
            <a:normAutofit/>
          </a:bodyPr>
          <a:lstStyle/>
          <a:p>
            <a:r>
              <a:rPr lang="id-ID" sz="4000" dirty="0"/>
              <a:t>Analisis data yang dilakukan</a:t>
            </a:r>
          </a:p>
        </p:txBody>
      </p:sp>
      <p:sp>
        <p:nvSpPr>
          <p:cNvPr id="3" name="Content Placeholder 2">
            <a:extLst>
              <a:ext uri="{FF2B5EF4-FFF2-40B4-BE49-F238E27FC236}">
                <a16:creationId xmlns:a16="http://schemas.microsoft.com/office/drawing/2014/main" id="{7D21F2B5-7B9C-449A-8398-8813CE6163AA}"/>
              </a:ext>
            </a:extLst>
          </p:cNvPr>
          <p:cNvSpPr>
            <a:spLocks noGrp="1"/>
          </p:cNvSpPr>
          <p:nvPr>
            <p:ph sz="quarter" idx="13"/>
          </p:nvPr>
        </p:nvSpPr>
        <p:spPr>
          <a:xfrm>
            <a:off x="685800" y="858982"/>
            <a:ext cx="10394707" cy="4696691"/>
          </a:xfrm>
        </p:spPr>
        <p:txBody>
          <a:bodyPr>
            <a:normAutofit fontScale="62500" lnSpcReduction="20000"/>
          </a:bodyPr>
          <a:lstStyle/>
          <a:p>
            <a:pPr marL="457200" indent="-457200">
              <a:buSzPct val="120000"/>
              <a:buFont typeface="+mj-lt"/>
              <a:buAutoNum type="arabicPeriod"/>
            </a:pPr>
            <a:r>
              <a:rPr lang="id-ID" dirty="0">
                <a:latin typeface="Franklin Gothic Medium" panose="020B0603020102020204" pitchFamily="34" charset="0"/>
              </a:rPr>
              <a:t>Top 9 Nama Tempat dengan pengguna terbanyak</a:t>
            </a:r>
          </a:p>
          <a:p>
            <a:pPr marL="457200" indent="-457200">
              <a:buSzPct val="120000"/>
              <a:buFont typeface="+mj-lt"/>
              <a:buAutoNum type="arabicPeriod"/>
            </a:pPr>
            <a:r>
              <a:rPr lang="id-ID" dirty="0">
                <a:latin typeface="Franklin Gothic Medium" panose="020B0603020102020204" pitchFamily="34" charset="0"/>
              </a:rPr>
              <a:t>Jumlah pengguna berdasarkan hari</a:t>
            </a:r>
          </a:p>
          <a:p>
            <a:pPr marL="457200" indent="-457200">
              <a:buSzPct val="120000"/>
              <a:buFont typeface="+mj-lt"/>
              <a:buAutoNum type="arabicPeriod"/>
            </a:pPr>
            <a:r>
              <a:rPr lang="id-ID" dirty="0">
                <a:latin typeface="Franklin Gothic Medium" panose="020B0603020102020204" pitchFamily="34" charset="0"/>
              </a:rPr>
              <a:t>Jumlah pengguna berdasarkan jenis kelamin</a:t>
            </a:r>
          </a:p>
          <a:p>
            <a:pPr marL="457200" indent="-457200">
              <a:buSzPct val="120000"/>
              <a:buFont typeface="+mj-lt"/>
              <a:buAutoNum type="arabicPeriod"/>
            </a:pPr>
            <a:r>
              <a:rPr lang="id-ID" dirty="0">
                <a:latin typeface="Franklin Gothic Medium" panose="020B0603020102020204" pitchFamily="34" charset="0"/>
              </a:rPr>
              <a:t>Jumlah pengguna berdasarkan kelompok usia</a:t>
            </a:r>
          </a:p>
          <a:p>
            <a:pPr marL="457200" indent="-457200">
              <a:buSzPct val="120000"/>
              <a:buFont typeface="+mj-lt"/>
              <a:buAutoNum type="arabicPeriod"/>
            </a:pPr>
            <a:r>
              <a:rPr lang="id-ID" dirty="0">
                <a:latin typeface="Franklin Gothic Medium" panose="020B0603020102020204" pitchFamily="34" charset="0"/>
              </a:rPr>
              <a:t>Jumlah pengguna berdasarkan provider seluler</a:t>
            </a:r>
          </a:p>
          <a:p>
            <a:pPr marL="457200" indent="-457200">
              <a:buSzPct val="120000"/>
              <a:buFont typeface="+mj-lt"/>
              <a:buAutoNum type="arabicPeriod"/>
            </a:pPr>
            <a:r>
              <a:rPr lang="id-ID" dirty="0">
                <a:latin typeface="Franklin Gothic Medium" panose="020B0603020102020204" pitchFamily="34" charset="0"/>
              </a:rPr>
              <a:t>Jumlah pengguna berdasarkan merk hp </a:t>
            </a:r>
          </a:p>
          <a:p>
            <a:pPr marL="457200" indent="-457200">
              <a:buSzPct val="120000"/>
              <a:buFont typeface="+mj-lt"/>
              <a:buAutoNum type="arabicPeriod"/>
            </a:pPr>
            <a:r>
              <a:rPr lang="id-ID" dirty="0">
                <a:latin typeface="Franklin Gothic Medium" panose="020B0603020102020204" pitchFamily="34" charset="0"/>
              </a:rPr>
              <a:t>Jumlah pengguna berdasarkan Digital Interest</a:t>
            </a:r>
          </a:p>
          <a:p>
            <a:pPr marL="457200" indent="-457200">
              <a:buSzPct val="120000"/>
              <a:buFont typeface="+mj-lt"/>
              <a:buAutoNum type="arabicPeriod"/>
            </a:pPr>
            <a:r>
              <a:rPr lang="id-ID" dirty="0">
                <a:latin typeface="Franklin Gothic Medium" panose="020B0603020102020204" pitchFamily="34" charset="0"/>
              </a:rPr>
              <a:t>Jumlah pengguna berdasarkan location type</a:t>
            </a:r>
          </a:p>
          <a:p>
            <a:pPr marL="457200" indent="-457200">
              <a:buSzPct val="120000"/>
              <a:buFont typeface="+mj-lt"/>
              <a:buAutoNum type="arabicPeriod"/>
            </a:pPr>
            <a:r>
              <a:rPr lang="id-ID" dirty="0">
                <a:latin typeface="Franklin Gothic Medium" panose="020B0603020102020204" pitchFamily="34" charset="0"/>
              </a:rPr>
              <a:t>Analisis durasi pengguna dalam menggunakan Wifi HIGO</a:t>
            </a:r>
          </a:p>
          <a:p>
            <a:pPr marL="457200" indent="-457200">
              <a:buSzPct val="120000"/>
              <a:buFont typeface="+mj-lt"/>
              <a:buAutoNum type="arabicPeriod"/>
            </a:pPr>
            <a:r>
              <a:rPr lang="id-ID" dirty="0">
                <a:latin typeface="Franklin Gothic Medium" panose="020B0603020102020204" pitchFamily="34" charset="0"/>
              </a:rPr>
              <a:t>Analisis interval jam dengan pengguna terbanyak berdasarkan hari</a:t>
            </a:r>
          </a:p>
          <a:p>
            <a:pPr marL="457200" indent="-457200">
              <a:buSzPct val="120000"/>
              <a:buFont typeface="+mj-lt"/>
              <a:buAutoNum type="arabicPeriod"/>
            </a:pPr>
            <a:r>
              <a:rPr lang="id-ID" dirty="0">
                <a:latin typeface="Franklin Gothic Medium" panose="020B0603020102020204" pitchFamily="34" charset="0"/>
              </a:rPr>
              <a:t>Analisis digital interest berdasarkan rata-rata durasi</a:t>
            </a:r>
          </a:p>
          <a:p>
            <a:pPr marL="457200" indent="-457200">
              <a:buSzPct val="120000"/>
              <a:buFont typeface="+mj-lt"/>
              <a:buAutoNum type="arabicPeriod"/>
            </a:pPr>
            <a:r>
              <a:rPr lang="id-ID" dirty="0">
                <a:latin typeface="Franklin Gothic Medium" panose="020B0603020102020204" pitchFamily="34" charset="0"/>
              </a:rPr>
              <a:t>Analisis jenis lokasi berdasarkan rata-rata durasi</a:t>
            </a:r>
          </a:p>
          <a:p>
            <a:pPr marL="457200" indent="-457200">
              <a:buSzPct val="120000"/>
              <a:buFont typeface="+mj-lt"/>
              <a:buAutoNum type="arabicPeriod"/>
            </a:pPr>
            <a:r>
              <a:rPr lang="id-ID" dirty="0">
                <a:latin typeface="Franklin Gothic Medium" panose="020B0603020102020204" pitchFamily="34" charset="0"/>
              </a:rPr>
              <a:t>Analisis kelompok usia pada setiap Digital Interest</a:t>
            </a:r>
          </a:p>
          <a:p>
            <a:pPr marL="457200" indent="-457200">
              <a:buSzPct val="120000"/>
              <a:buFont typeface="+mj-lt"/>
              <a:buAutoNum type="arabicPeriod"/>
            </a:pPr>
            <a:r>
              <a:rPr lang="id-ID" dirty="0">
                <a:latin typeface="Franklin Gothic Medium" panose="020B0603020102020204" pitchFamily="34" charset="0"/>
              </a:rPr>
              <a:t>Jumlah pengguna berdasarkan jenis kelamin pada setiap digital interest</a:t>
            </a:r>
          </a:p>
        </p:txBody>
      </p:sp>
    </p:spTree>
    <p:extLst>
      <p:ext uri="{BB962C8B-B14F-4D97-AF65-F5344CB8AC3E}">
        <p14:creationId xmlns:p14="http://schemas.microsoft.com/office/powerpoint/2010/main" val="1130492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07ED3-EEF9-4022-BEE4-E079C702BBC0}"/>
              </a:ext>
            </a:extLst>
          </p:cNvPr>
          <p:cNvSpPr>
            <a:spLocks noGrp="1"/>
          </p:cNvSpPr>
          <p:nvPr>
            <p:ph type="title"/>
          </p:nvPr>
        </p:nvSpPr>
        <p:spPr/>
        <p:txBody>
          <a:bodyPr>
            <a:noAutofit/>
          </a:bodyPr>
          <a:lstStyle/>
          <a:p>
            <a:r>
              <a:rPr lang="id-ID" sz="3200" dirty="0">
                <a:latin typeface="Franklin Gothic Medium" panose="020B0603020102020204" pitchFamily="34" charset="0"/>
              </a:rPr>
              <a:t>Top 9 Nama Tempat dengan pengguna terbanyak</a:t>
            </a:r>
            <a:endParaRPr lang="id-ID" sz="3200" dirty="0"/>
          </a:p>
        </p:txBody>
      </p:sp>
      <p:pic>
        <p:nvPicPr>
          <p:cNvPr id="1026" name="Picture 2">
            <a:extLst>
              <a:ext uri="{FF2B5EF4-FFF2-40B4-BE49-F238E27FC236}">
                <a16:creationId xmlns:a16="http://schemas.microsoft.com/office/drawing/2014/main" id="{B13DBD03-5DE3-480D-BF7C-E44B9DAFF928}"/>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5878870" y="1837765"/>
            <a:ext cx="5627329" cy="3311525"/>
          </a:xfrm>
          <a:prstGeom prst="rect">
            <a:avLst/>
          </a:prstGeom>
          <a:noFill/>
        </p:spPr>
      </p:pic>
      <p:sp>
        <p:nvSpPr>
          <p:cNvPr id="4" name="Content Placeholder 2">
            <a:extLst>
              <a:ext uri="{FF2B5EF4-FFF2-40B4-BE49-F238E27FC236}">
                <a16:creationId xmlns:a16="http://schemas.microsoft.com/office/drawing/2014/main" id="{B38270CE-AE0D-41F2-95F0-B6B41951F375}"/>
              </a:ext>
            </a:extLst>
          </p:cNvPr>
          <p:cNvSpPr txBox="1">
            <a:spLocks/>
          </p:cNvSpPr>
          <p:nvPr/>
        </p:nvSpPr>
        <p:spPr>
          <a:xfrm>
            <a:off x="262286" y="1676400"/>
            <a:ext cx="5473496" cy="3698185"/>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id-ID" cap="none" dirty="0">
                <a:latin typeface="Franklin Gothic Medium" panose="020B0603020102020204" pitchFamily="34" charset="0"/>
              </a:rPr>
              <a:t>Terdapat 9 tempat yang paling banyak dikunjungi oleh pengguna Wifi HIGO. Hal ini menandakan bahwa 9 tempat tersebut adalah tempat yang populer. Sehingga dapat dianalisis lebih lanjut tentang 9 tempat tersebut berdasarkan beberapa faktor seperti lokasi daerah, jumlah penduduk didaerah tersebut, dan sebagainya. Tujuannya untuk mengetahui karakteristik pengguna dalam mengunjungi tempat yang diinginkan dan dapat menentukan tempat baru yang sesuai karakteristik yang dianalisa</a:t>
            </a:r>
          </a:p>
        </p:txBody>
      </p:sp>
    </p:spTree>
    <p:extLst>
      <p:ext uri="{BB962C8B-B14F-4D97-AF65-F5344CB8AC3E}">
        <p14:creationId xmlns:p14="http://schemas.microsoft.com/office/powerpoint/2010/main" val="933232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8B519-2509-4442-BFE2-75B43E10D0B2}"/>
              </a:ext>
            </a:extLst>
          </p:cNvPr>
          <p:cNvSpPr>
            <a:spLocks noGrp="1"/>
          </p:cNvSpPr>
          <p:nvPr>
            <p:ph type="title"/>
          </p:nvPr>
        </p:nvSpPr>
        <p:spPr>
          <a:xfrm>
            <a:off x="685801" y="186297"/>
            <a:ext cx="10396882" cy="1151965"/>
          </a:xfrm>
        </p:spPr>
        <p:txBody>
          <a:bodyPr>
            <a:normAutofit/>
          </a:bodyPr>
          <a:lstStyle/>
          <a:p>
            <a:r>
              <a:rPr lang="id-ID" sz="3200" dirty="0">
                <a:latin typeface="Franklin Gothic Medium" panose="020B0603020102020204" pitchFamily="34" charset="0"/>
              </a:rPr>
              <a:t>Jumlah pengguna berdasarkan hari</a:t>
            </a:r>
          </a:p>
        </p:txBody>
      </p:sp>
      <p:sp>
        <p:nvSpPr>
          <p:cNvPr id="3" name="Content Placeholder 2">
            <a:extLst>
              <a:ext uri="{FF2B5EF4-FFF2-40B4-BE49-F238E27FC236}">
                <a16:creationId xmlns:a16="http://schemas.microsoft.com/office/drawing/2014/main" id="{86990472-D908-4E77-9FD9-0694A3647B44}"/>
              </a:ext>
            </a:extLst>
          </p:cNvPr>
          <p:cNvSpPr>
            <a:spLocks noGrp="1"/>
          </p:cNvSpPr>
          <p:nvPr>
            <p:ph sz="quarter" idx="13"/>
          </p:nvPr>
        </p:nvSpPr>
        <p:spPr>
          <a:xfrm>
            <a:off x="445467" y="1193110"/>
            <a:ext cx="5198441" cy="4181475"/>
          </a:xfrm>
        </p:spPr>
        <p:txBody>
          <a:bodyPr>
            <a:normAutofit fontScale="92500"/>
          </a:bodyPr>
          <a:lstStyle/>
          <a:p>
            <a:pPr marL="0" indent="0">
              <a:buNone/>
            </a:pPr>
            <a:r>
              <a:rPr lang="id-ID" cap="none" dirty="0">
                <a:latin typeface="Franklin Gothic Medium" panose="020B0603020102020204" pitchFamily="34" charset="0"/>
              </a:rPr>
              <a:t>Diketahui bahwa hari Sabtu dan Minggu memiliki jumlah pengguna terbanyak. Hal ini menjelaskan bahwa banyak orang yang mengunjungi tempat publik di hari weekend. Strategi yang dapat dibuat adalah dapat fokus dalam memberikan pelayanan ke tempat publik yang beroperasi aktif di weekend.</a:t>
            </a:r>
          </a:p>
          <a:p>
            <a:pPr marL="0" indent="0">
              <a:buNone/>
            </a:pPr>
            <a:r>
              <a:rPr lang="id-ID" cap="none" dirty="0">
                <a:latin typeface="Franklin Gothic Medium" panose="020B0603020102020204" pitchFamily="34" charset="0"/>
              </a:rPr>
              <a:t>Dengan rata-rata 833.14 pengguna per hari dan dengan tingkat kepercayaan 95%, jumlah pengguna per hari sekitar 800.54 hingga 865.75 pengguna.</a:t>
            </a:r>
          </a:p>
        </p:txBody>
      </p:sp>
      <p:pic>
        <p:nvPicPr>
          <p:cNvPr id="2050" name="Picture 2">
            <a:extLst>
              <a:ext uri="{FF2B5EF4-FFF2-40B4-BE49-F238E27FC236}">
                <a16:creationId xmlns:a16="http://schemas.microsoft.com/office/drawing/2014/main" id="{4BB6311D-EE93-4650-A853-82F348417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4242" y="1193110"/>
            <a:ext cx="5438775" cy="4181475"/>
          </a:xfrm>
          <a:prstGeom prst="rect">
            <a:avLst/>
          </a:prstGeom>
          <a:noFill/>
        </p:spPr>
      </p:pic>
    </p:spTree>
    <p:extLst>
      <p:ext uri="{BB962C8B-B14F-4D97-AF65-F5344CB8AC3E}">
        <p14:creationId xmlns:p14="http://schemas.microsoft.com/office/powerpoint/2010/main" val="1147722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0F146-1A69-4C20-8C71-C9046F827F09}"/>
              </a:ext>
            </a:extLst>
          </p:cNvPr>
          <p:cNvSpPr>
            <a:spLocks noGrp="1"/>
          </p:cNvSpPr>
          <p:nvPr>
            <p:ph type="title"/>
          </p:nvPr>
        </p:nvSpPr>
        <p:spPr/>
        <p:txBody>
          <a:bodyPr>
            <a:noAutofit/>
          </a:bodyPr>
          <a:lstStyle/>
          <a:p>
            <a:r>
              <a:rPr lang="fi-FI" sz="3200" dirty="0">
                <a:latin typeface="Franklin Gothic Medium" panose="020B0603020102020204" pitchFamily="34" charset="0"/>
              </a:rPr>
              <a:t>Jumlah pengguna berdasarkan jenis kelamin</a:t>
            </a:r>
            <a:endParaRPr lang="id-ID" sz="3200" dirty="0">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3A4995A4-1BE8-4BF9-81BC-B5B8B1C15A7C}"/>
              </a:ext>
            </a:extLst>
          </p:cNvPr>
          <p:cNvSpPr>
            <a:spLocks noGrp="1"/>
          </p:cNvSpPr>
          <p:nvPr>
            <p:ph sz="quarter" idx="13"/>
          </p:nvPr>
        </p:nvSpPr>
        <p:spPr>
          <a:xfrm>
            <a:off x="685801" y="2063396"/>
            <a:ext cx="4911436" cy="3311189"/>
          </a:xfrm>
        </p:spPr>
        <p:txBody>
          <a:bodyPr>
            <a:normAutofit lnSpcReduction="10000"/>
          </a:bodyPr>
          <a:lstStyle/>
          <a:p>
            <a:pPr marL="0" indent="0">
              <a:buNone/>
            </a:pPr>
            <a:r>
              <a:rPr lang="id-ID" cap="none" dirty="0">
                <a:latin typeface="Franklin Gothic Medium" panose="020B0603020102020204" pitchFamily="34" charset="0"/>
              </a:rPr>
              <a:t>Tujuan untuk mengetahui bagaimana ketertarikan pengguna mengunjungi tempat publik berdasarkan jenis kelamin. Diketahui bahwa pengguna Wifi HIGO di tempat publik lebih banyak Perempuan daripada Laki-laki. Hal ini dapat menjelaskan bahwa Perempuan lebih tertarik dalam mengunjungi tempat publik daripada Laki-laki.</a:t>
            </a:r>
          </a:p>
          <a:p>
            <a:pPr marL="0" indent="0">
              <a:buNone/>
            </a:pPr>
            <a:endParaRPr lang="id-ID" dirty="0"/>
          </a:p>
        </p:txBody>
      </p:sp>
      <p:pic>
        <p:nvPicPr>
          <p:cNvPr id="3074" name="Picture 2">
            <a:extLst>
              <a:ext uri="{FF2B5EF4-FFF2-40B4-BE49-F238E27FC236}">
                <a16:creationId xmlns:a16="http://schemas.microsoft.com/office/drawing/2014/main" id="{FF15E7C6-05CF-4FCA-9553-ECD827B938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964" r="12328"/>
          <a:stretch/>
        </p:blipFill>
        <p:spPr bwMode="auto">
          <a:xfrm>
            <a:off x="7232247" y="1538344"/>
            <a:ext cx="3989936" cy="3781311"/>
          </a:xfrm>
          <a:prstGeom prst="rect">
            <a:avLst/>
          </a:prstGeom>
          <a:noFill/>
        </p:spPr>
      </p:pic>
    </p:spTree>
    <p:extLst>
      <p:ext uri="{BB962C8B-B14F-4D97-AF65-F5344CB8AC3E}">
        <p14:creationId xmlns:p14="http://schemas.microsoft.com/office/powerpoint/2010/main" val="3020700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3EC-71A5-4BDE-8B3D-B9DC6EB17C41}"/>
              </a:ext>
            </a:extLst>
          </p:cNvPr>
          <p:cNvSpPr>
            <a:spLocks noGrp="1"/>
          </p:cNvSpPr>
          <p:nvPr>
            <p:ph type="title"/>
          </p:nvPr>
        </p:nvSpPr>
        <p:spPr/>
        <p:txBody>
          <a:bodyPr>
            <a:noAutofit/>
          </a:bodyPr>
          <a:lstStyle/>
          <a:p>
            <a:r>
              <a:rPr lang="id-ID" sz="3200" dirty="0">
                <a:latin typeface="Franklin Gothic Medium" panose="020B0603020102020204" pitchFamily="34" charset="0"/>
              </a:rPr>
              <a:t>Jumlah pengguna berdasarkan kelompok usia</a:t>
            </a:r>
          </a:p>
        </p:txBody>
      </p:sp>
      <p:pic>
        <p:nvPicPr>
          <p:cNvPr id="4098" name="Picture 2">
            <a:extLst>
              <a:ext uri="{FF2B5EF4-FFF2-40B4-BE49-F238E27FC236}">
                <a16:creationId xmlns:a16="http://schemas.microsoft.com/office/drawing/2014/main" id="{363867B0-A4AA-4CFF-AE3B-00A6BADFFBF8}"/>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538912" y="1837765"/>
            <a:ext cx="4967287" cy="3311525"/>
          </a:xfrm>
          <a:prstGeom prst="rect">
            <a:avLst/>
          </a:prstGeom>
          <a:noFill/>
        </p:spPr>
      </p:pic>
      <p:sp>
        <p:nvSpPr>
          <p:cNvPr id="4" name="Content Placeholder 2">
            <a:extLst>
              <a:ext uri="{FF2B5EF4-FFF2-40B4-BE49-F238E27FC236}">
                <a16:creationId xmlns:a16="http://schemas.microsoft.com/office/drawing/2014/main" id="{520636E5-0705-497E-A723-1DF8FE038D5D}"/>
              </a:ext>
            </a:extLst>
          </p:cNvPr>
          <p:cNvSpPr txBox="1">
            <a:spLocks/>
          </p:cNvSpPr>
          <p:nvPr/>
        </p:nvSpPr>
        <p:spPr>
          <a:xfrm>
            <a:off x="685801" y="1837766"/>
            <a:ext cx="4911436" cy="3536820"/>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lang="id-ID" cap="none" dirty="0">
                <a:latin typeface="Franklin Gothic Medium" panose="020B0603020102020204" pitchFamily="34" charset="0"/>
              </a:rPr>
              <a:t>Tujuan untuk mengetahui kelompok usia pengguna Wifi HIGO. Diketahui bahwa pengguna terbanyak pada kelompok usia 44-51 tahun. Hal ini menjelaskan orang dengan usia 44 sampai 51 tahun lebih tertarik mengunjungi tempat publik.</a:t>
            </a:r>
          </a:p>
          <a:p>
            <a:pPr marL="0" indent="0">
              <a:buFont typeface="Arial" panose="020B0604020202020204" pitchFamily="34" charset="0"/>
              <a:buNone/>
            </a:pPr>
            <a:r>
              <a:rPr lang="id-ID" cap="none" dirty="0">
                <a:latin typeface="Franklin Gothic Medium" panose="020B0603020102020204" pitchFamily="34" charset="0"/>
              </a:rPr>
              <a:t>Dengan rata-rata usia pengguna adalah 33.6 Tahun dan dengan selang kepercayaan 95%, usia pengguna sekitar 33.33 hingga 33.86 Tahun</a:t>
            </a:r>
          </a:p>
        </p:txBody>
      </p:sp>
    </p:spTree>
    <p:extLst>
      <p:ext uri="{BB962C8B-B14F-4D97-AF65-F5344CB8AC3E}">
        <p14:creationId xmlns:p14="http://schemas.microsoft.com/office/powerpoint/2010/main" val="132338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DECB-1971-4364-8C9B-15340DB757C9}"/>
              </a:ext>
            </a:extLst>
          </p:cNvPr>
          <p:cNvSpPr>
            <a:spLocks noGrp="1"/>
          </p:cNvSpPr>
          <p:nvPr>
            <p:ph type="title"/>
          </p:nvPr>
        </p:nvSpPr>
        <p:spPr/>
        <p:txBody>
          <a:bodyPr>
            <a:noAutofit/>
          </a:bodyPr>
          <a:lstStyle/>
          <a:p>
            <a:r>
              <a:rPr lang="id-ID" sz="3200" dirty="0">
                <a:latin typeface="Franklin Gothic Medium" panose="020B0603020102020204" pitchFamily="34" charset="0"/>
              </a:rPr>
              <a:t>Jumlah pengguna berdasarkan provider seluler</a:t>
            </a:r>
          </a:p>
        </p:txBody>
      </p:sp>
      <p:pic>
        <p:nvPicPr>
          <p:cNvPr id="5122" name="Picture 2">
            <a:extLst>
              <a:ext uri="{FF2B5EF4-FFF2-40B4-BE49-F238E27FC236}">
                <a16:creationId xmlns:a16="http://schemas.microsoft.com/office/drawing/2014/main" id="{8F4ED95C-C45C-4C59-98C5-EBC91FCBCF5A}"/>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854718" y="1653292"/>
            <a:ext cx="4651481" cy="3791544"/>
          </a:xfrm>
          <a:prstGeom prst="rect">
            <a:avLst/>
          </a:prstGeom>
          <a:noFill/>
        </p:spPr>
      </p:pic>
      <p:sp>
        <p:nvSpPr>
          <p:cNvPr id="4" name="Content Placeholder 2">
            <a:extLst>
              <a:ext uri="{FF2B5EF4-FFF2-40B4-BE49-F238E27FC236}">
                <a16:creationId xmlns:a16="http://schemas.microsoft.com/office/drawing/2014/main" id="{852BC1E8-836A-403C-82F0-E42183022D3B}"/>
              </a:ext>
            </a:extLst>
          </p:cNvPr>
          <p:cNvSpPr txBox="1">
            <a:spLocks/>
          </p:cNvSpPr>
          <p:nvPr/>
        </p:nvSpPr>
        <p:spPr>
          <a:xfrm>
            <a:off x="685801" y="2063396"/>
            <a:ext cx="4911436" cy="3311189"/>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lang="id-ID" cap="none" dirty="0">
                <a:latin typeface="Franklin Gothic Medium" panose="020B0603020102020204" pitchFamily="34" charset="0"/>
              </a:rPr>
              <a:t>Diketahui bahwa pengguna Wifi HIGO di tempat publik lebih menggunakan provider Smartfren. Hal ini dapat disebabkan beberapa faktor seperti sinyal Smartfren yang kurang bagus dilokasi, harga paket internet yang mahal, atau sebagainya. Sehingga pengguna lebih memilih menggunakan Wifi HIGO. </a:t>
            </a:r>
            <a:endParaRPr lang="id-ID" dirty="0"/>
          </a:p>
        </p:txBody>
      </p:sp>
    </p:spTree>
    <p:extLst>
      <p:ext uri="{BB962C8B-B14F-4D97-AF65-F5344CB8AC3E}">
        <p14:creationId xmlns:p14="http://schemas.microsoft.com/office/powerpoint/2010/main" val="801116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500</TotalTime>
  <Words>1698</Words>
  <Application>Microsoft Office PowerPoint</Application>
  <PresentationFormat>Widescreen</PresentationFormat>
  <Paragraphs>101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Adobe Kaiti Std R</vt:lpstr>
      <vt:lpstr>Arial</vt:lpstr>
      <vt:lpstr>Franklin Gothic Medium</vt:lpstr>
      <vt:lpstr>Impact</vt:lpstr>
      <vt:lpstr>Main Event</vt:lpstr>
      <vt:lpstr>Data Scientist – HIGO Challenge Test</vt:lpstr>
      <vt:lpstr>Requirement</vt:lpstr>
      <vt:lpstr>Sampel data</vt:lpstr>
      <vt:lpstr>Analisis data yang dilakukan</vt:lpstr>
      <vt:lpstr>Top 9 Nama Tempat dengan pengguna terbanyak</vt:lpstr>
      <vt:lpstr>Jumlah pengguna berdasarkan hari</vt:lpstr>
      <vt:lpstr>Jumlah pengguna berdasarkan jenis kelamin</vt:lpstr>
      <vt:lpstr>Jumlah pengguna berdasarkan kelompok usia</vt:lpstr>
      <vt:lpstr>Jumlah pengguna berdasarkan provider seluler</vt:lpstr>
      <vt:lpstr>Jumlah pengguna berdasarkan merk hp</vt:lpstr>
      <vt:lpstr>Jumlah pengguna berdasarkan Digital Interest</vt:lpstr>
      <vt:lpstr>Jumlah pengguna berdasarkan location type</vt:lpstr>
      <vt:lpstr>Analisis durasi pengguna dalam menggunakan Wifi HIGO</vt:lpstr>
      <vt:lpstr>Analisis interval jam dengan pengguna terbanyak</vt:lpstr>
      <vt:lpstr>Analisis interval jam dengan pengguna terbanyak berdasarkan hari</vt:lpstr>
      <vt:lpstr>Analisis digital interest berdasarkan rata-rata durasi</vt:lpstr>
      <vt:lpstr>Analisis jenis lokasi berdasarkan rata-rata durasi</vt:lpstr>
      <vt:lpstr>Analisis kelompok usia pada setiap Digital Interest</vt:lpstr>
      <vt:lpstr>Jumlah pengguna yang tertarik dengan social connection berdasarkan kelompok usia</vt:lpstr>
      <vt:lpstr>Jumlah pengguna yang tertarik dengan hiburan berdasarkan kelompok usia</vt:lpstr>
      <vt:lpstr>Jumlah pengguna yang tertarik dengan game berdasarkan kelompok usia</vt:lpstr>
      <vt:lpstr>Jumlah pengguna yang tertarik dengan work stuff berdasarkan kelompok usia</vt:lpstr>
      <vt:lpstr>Jumlah pengguna yang tertarik dengan social media berdasarkan kelompok usia</vt:lpstr>
      <vt:lpstr>Jumlah pengguna berdasarkan jenis kelamin pada setiap digital interest</vt:lpstr>
      <vt:lpstr>Saran untuk pembuatan sampel data dan analisis lebih lanjut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Scientist – HIGO Challenge Test</dc:title>
  <dc:creator>HP</dc:creator>
  <cp:lastModifiedBy>HP</cp:lastModifiedBy>
  <cp:revision>4</cp:revision>
  <dcterms:created xsi:type="dcterms:W3CDTF">2021-10-16T08:09:41Z</dcterms:created>
  <dcterms:modified xsi:type="dcterms:W3CDTF">2021-10-17T06:43:19Z</dcterms:modified>
</cp:coreProperties>
</file>