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67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7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487462"/>
            <a:ext cx="7477601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7545"/>
              </a:lnSpc>
            </a:pPr>
            <a:r>
              <a:rPr lang="en-US" sz="6036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American House Pricing: Reproducing from Python to R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989909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2000" dirty="0">
                <a:ea typeface="Instrument Sans" pitchFamily="34" charset="-122"/>
                <a:cs typeface="Instrument Sans" pitchFamily="34" charset="-120"/>
              </a:rPr>
              <a:t>We will explore the dynamic American real estate market and </a:t>
            </a:r>
            <a:r>
              <a:rPr lang="en-US" sz="2000" dirty="0" smtClean="0">
                <a:ea typeface="Instrument Sans" pitchFamily="34" charset="-122"/>
                <a:cs typeface="Instrument Sans" pitchFamily="34" charset="-120"/>
              </a:rPr>
              <a:t>try to provide house </a:t>
            </a:r>
            <a:r>
              <a:rPr lang="en-US" sz="2000" dirty="0">
                <a:ea typeface="Instrument Sans" pitchFamily="34" charset="-122"/>
                <a:cs typeface="Instrument Sans" pitchFamily="34" charset="-120"/>
              </a:rPr>
              <a:t>price predictions using R programming language. By leveraging R's advanced analytical capabilities, we aim to obtain valuable insights and identify factors affecting house prices.</a:t>
            </a:r>
          </a:p>
          <a:p>
            <a:pPr>
              <a:lnSpc>
                <a:spcPts val="2799"/>
              </a:lnSpc>
            </a:pPr>
            <a:endParaRPr lang="en-US" sz="2000" dirty="0">
              <a:ea typeface="Instrument Sans" pitchFamily="34" charset="-122"/>
              <a:cs typeface="Instrument Sans" pitchFamily="34" charset="-12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ea typeface="Instrument Sans" pitchFamily="34" charset="-122"/>
                <a:cs typeface="Instrument Sans" pitchFamily="34" charset="-120"/>
              </a:rPr>
              <a:t>Oybek</a:t>
            </a:r>
            <a:r>
              <a:rPr lang="en-US" sz="2000" dirty="0"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000" dirty="0" err="1">
                <a:ea typeface="Instrument Sans" pitchFamily="34" charset="-122"/>
                <a:cs typeface="Instrument Sans" pitchFamily="34" charset="-120"/>
              </a:rPr>
              <a:t>Ismatov</a:t>
            </a:r>
            <a:r>
              <a:rPr lang="en-US" sz="2000" dirty="0">
                <a:ea typeface="Instrument Sans" pitchFamily="34" charset="-122"/>
                <a:cs typeface="Instrument Sans" pitchFamily="34" charset="-120"/>
              </a:rPr>
              <a:t> - 436651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ea typeface="Instrument Sans" pitchFamily="34" charset="-122"/>
                <a:cs typeface="Instrument Sans" pitchFamily="34" charset="-120"/>
              </a:rPr>
              <a:t>Gadir</a:t>
            </a:r>
            <a:r>
              <a:rPr lang="en-US" sz="2000" dirty="0"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000" dirty="0" err="1">
                <a:ea typeface="Instrument Sans" pitchFamily="34" charset="-122"/>
                <a:cs typeface="Instrument Sans" pitchFamily="34" charset="-120"/>
              </a:rPr>
              <a:t>Gasimov</a:t>
            </a:r>
            <a:r>
              <a:rPr lang="en-US" sz="2000" dirty="0">
                <a:ea typeface="Instrument Sans" pitchFamily="34" charset="-122"/>
                <a:cs typeface="Instrument Sans" pitchFamily="34" charset="-120"/>
              </a:rPr>
              <a:t> - 436852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ea typeface="Instrument Sans" pitchFamily="34" charset="-122"/>
                <a:cs typeface="Instrument Sans" pitchFamily="34" charset="-120"/>
              </a:rPr>
              <a:t>Fuad</a:t>
            </a:r>
            <a:r>
              <a:rPr lang="en-US" sz="2000" dirty="0">
                <a:ea typeface="Instrument Sans" pitchFamily="34" charset="-122"/>
                <a:cs typeface="Instrument Sans" pitchFamily="34" charset="-120"/>
              </a:rPr>
              <a:t> Shabanov - 428246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000" dirty="0">
              <a:ea typeface="Instrument Sans" pitchFamily="34" charset="-122"/>
              <a:cs typeface="Instrument Sans" pitchFamily="34" charset="-12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833199" y="703349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2954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99191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193137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C9CACE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76180" y="3234809"/>
            <a:ext cx="1290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269456"/>
            <a:ext cx="356925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Why We Chose the Subject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4805245" y="3749873"/>
            <a:ext cx="4227670" cy="28795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Economic Indicator</a:t>
            </a:r>
            <a:endParaRPr lang="en-US" sz="2000" dirty="0" smtClean="0">
              <a:ea typeface="Instrument Sans" pitchFamily="34" charset="-122"/>
              <a:cs typeface="Instrument Sans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Instrument Sans" pitchFamily="34" charset="-122"/>
                <a:cs typeface="Instrument Sans" pitchFamily="34" charset="-120"/>
              </a:rPr>
              <a:t>Investment </a:t>
            </a:r>
            <a:r>
              <a:rPr lang="en-US" sz="2000" dirty="0" smtClean="0">
                <a:ea typeface="Instrument Sans" pitchFamily="34" charset="-122"/>
                <a:cs typeface="Instrument Sans" pitchFamily="34" charset="-120"/>
              </a:rPr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Instrument Sans" pitchFamily="34" charset="-122"/>
                <a:cs typeface="Instrument Sans" pitchFamily="34" charset="-120"/>
              </a:rPr>
              <a:t>Wealth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Instrument Sans" pitchFamily="34" charset="-122"/>
                <a:cs typeface="Instrument Sans" pitchFamily="34" charset="-120"/>
              </a:rPr>
              <a:t>Consumer Spending</a:t>
            </a:r>
            <a:endParaRPr lang="en-US" sz="2000" dirty="0">
              <a:ea typeface="Instrument Sans" pitchFamily="34" charset="-122"/>
              <a:cs typeface="Instrument Sans" pitchFamily="34" charset="-120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9255085" y="3193137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C9CACE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12129" y="3234809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32694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Reproducing </a:t>
            </a: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to R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597867" y="3749873"/>
            <a:ext cx="4199333" cy="26509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Language </a:t>
            </a:r>
            <a:r>
              <a:rPr lang="en-US" sz="2000" dirty="0" smtClean="0"/>
              <a:t>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Learning Opportunity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Validation of </a:t>
            </a:r>
            <a:r>
              <a:rPr lang="en-US" sz="2000" dirty="0" smtClean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Tool Diversity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16706"/>
            <a:ext cx="89512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Problem Statement and Approach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Problem Statement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035862"/>
            <a:ext cx="5329759" cy="21652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Our previous year's machine learning project focused on predicting American house prices using Python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ensure the project's relevance, we plan to update the data and methodology using the R programming language</a:t>
            </a:r>
          </a:p>
        </p:txBody>
      </p:sp>
      <p:sp>
        <p:nvSpPr>
          <p:cNvPr id="7" name="Text 4"/>
          <p:cNvSpPr/>
          <p:nvPr/>
        </p:nvSpPr>
        <p:spPr>
          <a:xfrm>
            <a:off x="7593806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Approach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4035862"/>
            <a:ext cx="5144732" cy="20075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will load the new dataset into R and apply the same preprocessing steps used in Python to ensure consistency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Model training, cross-validation, and evaluation will be conducted using R packages to assess the model's robustness on unseen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9144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242423"/>
            <a:ext cx="61013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Tools and Technologies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270052"/>
            <a:ext cx="4542115" cy="3210758"/>
          </a:xfrm>
          <a:prstGeom prst="roundRect">
            <a:avLst>
              <a:gd name="adj" fmla="val 3680"/>
            </a:avLst>
          </a:prstGeom>
          <a:noFill/>
          <a:ln w="7620">
            <a:solidFill>
              <a:srgbClr val="C9CACE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62990" y="3348812"/>
            <a:ext cx="34185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 Programming Language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1062990" y="3980259"/>
            <a:ext cx="408253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 offers extensive support for statistical analysis, data manipulation, visualization, and machine learning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Its rich ecosystem of packages makes it a preferred choice for data scientists and analysts.</a:t>
            </a:r>
          </a:p>
        </p:txBody>
      </p:sp>
      <p:sp>
        <p:nvSpPr>
          <p:cNvPr id="9" name="Shape 5"/>
          <p:cNvSpPr/>
          <p:nvPr/>
        </p:nvSpPr>
        <p:spPr>
          <a:xfrm>
            <a:off x="5597485" y="3326249"/>
            <a:ext cx="4746665" cy="3210758"/>
          </a:xfrm>
          <a:prstGeom prst="roundRect">
            <a:avLst>
              <a:gd name="adj" fmla="val 3680"/>
            </a:avLst>
          </a:prstGeom>
          <a:noFill/>
          <a:ln w="7620">
            <a:solidFill>
              <a:srgbClr val="C9CACE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605105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Specific R Packages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597485" y="3647090"/>
            <a:ext cx="4639591" cy="19370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Manipulation: We'll utilize the </a:t>
            </a:r>
            <a:r>
              <a:rPr lang="en-US" sz="2000" dirty="0" smtClean="0"/>
              <a:t>tidy verse </a:t>
            </a:r>
            <a:r>
              <a:rPr lang="en-US" sz="2000" dirty="0"/>
              <a:t>package for efficient data manipulation and transformation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Visualization: </a:t>
            </a:r>
            <a:r>
              <a:rPr lang="en-US" sz="2000" dirty="0" smtClean="0"/>
              <a:t>ggplot2 </a:t>
            </a:r>
            <a:r>
              <a:rPr lang="en-US" sz="2000" dirty="0"/>
              <a:t>will be used for creating insightful visualizations to explore trends and patterns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Machine Learning: caret package will facilitate model training, tuning, and evaluation with ease.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78302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20563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124438" y="2692122"/>
            <a:ext cx="6356271" cy="5513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42"/>
              </a:lnSpc>
              <a:buNone/>
            </a:pPr>
            <a:r>
              <a:rPr lang="en-US" sz="3473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Team Member Responsibilities</a:t>
            </a:r>
            <a:endParaRPr lang="en-US" sz="3473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438" y="3508177"/>
            <a:ext cx="882253" cy="141160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271367" y="3684627"/>
            <a:ext cx="2205633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1"/>
              </a:lnSpc>
              <a:buNone/>
            </a:pPr>
            <a:r>
              <a:rPr lang="en-US" sz="1737" b="1" dirty="0" err="1" smtClean="0">
                <a:latin typeface="Instrument Sans" pitchFamily="34" charset="0"/>
                <a:ea typeface="Instrument Sans" pitchFamily="34" charset="-122"/>
              </a:rPr>
              <a:t>Oybek</a:t>
            </a:r>
            <a:r>
              <a:rPr lang="en-US" sz="1737" b="1" dirty="0" smtClean="0">
                <a:latin typeface="Instrument Sans" pitchFamily="34" charset="0"/>
                <a:ea typeface="Instrument Sans" pitchFamily="34" charset="-122"/>
              </a:rPr>
              <a:t> </a:t>
            </a:r>
            <a:r>
              <a:rPr lang="en-US" sz="1737" b="1" dirty="0" err="1" smtClean="0">
                <a:latin typeface="Instrument Sans" pitchFamily="34" charset="0"/>
                <a:ea typeface="Instrument Sans" pitchFamily="34" charset="-122"/>
              </a:rPr>
              <a:t>Ismatov</a:t>
            </a:r>
            <a:endParaRPr lang="en-US" sz="1737" dirty="0"/>
          </a:p>
        </p:txBody>
      </p:sp>
      <p:sp>
        <p:nvSpPr>
          <p:cNvPr id="8" name="Text 3"/>
          <p:cNvSpPr/>
          <p:nvPr/>
        </p:nvSpPr>
        <p:spPr>
          <a:xfrm>
            <a:off x="4271367" y="4066222"/>
            <a:ext cx="7234476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50" indent="-285750">
              <a:lnSpc>
                <a:spcPts val="2223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a typeface="Instrument Sans" pitchFamily="34" charset="-122"/>
                <a:cs typeface="Instrument Sans" pitchFamily="34" charset="-120"/>
              </a:rPr>
              <a:t>Role: Responsible for data preprocessing and cleaning in R.</a:t>
            </a:r>
          </a:p>
          <a:p>
            <a:pPr marL="285750" indent="-285750">
              <a:lnSpc>
                <a:spcPts val="2223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a typeface="Instrument Sans" pitchFamily="34" charset="-122"/>
                <a:cs typeface="Instrument Sans" pitchFamily="34" charset="-120"/>
              </a:rPr>
              <a:t>Responsibilities: Loading the new dataset, applying preprocessing steps, ensuring data quality and consistency.</a:t>
            </a:r>
          </a:p>
          <a:p>
            <a:pPr>
              <a:lnSpc>
                <a:spcPts val="2223"/>
              </a:lnSpc>
            </a:pPr>
            <a:endParaRPr lang="en-US" sz="1600" dirty="0">
              <a:ea typeface="Instrument Sans" pitchFamily="34" charset="-122"/>
              <a:cs typeface="Instrument Sans" pitchFamily="34" charset="-120"/>
            </a:endParaRPr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438" y="4919782"/>
            <a:ext cx="882253" cy="141160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271367" y="5096232"/>
            <a:ext cx="2205633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1"/>
              </a:lnSpc>
              <a:buNone/>
            </a:pPr>
            <a:r>
              <a:rPr lang="en-US" sz="1737" b="1" dirty="0" err="1" smtClean="0">
                <a:latin typeface="Instrument Sans" pitchFamily="34" charset="0"/>
                <a:ea typeface="Instrument Sans" pitchFamily="34" charset="-122"/>
              </a:rPr>
              <a:t>Gadir</a:t>
            </a:r>
            <a:r>
              <a:rPr lang="en-US" sz="1737" b="1" dirty="0" smtClean="0">
                <a:latin typeface="Instrument Sans" pitchFamily="34" charset="0"/>
                <a:ea typeface="Instrument Sans" pitchFamily="34" charset="-122"/>
              </a:rPr>
              <a:t> </a:t>
            </a:r>
            <a:r>
              <a:rPr lang="en-US" sz="1737" b="1" dirty="0" err="1" smtClean="0">
                <a:latin typeface="Instrument Sans" pitchFamily="34" charset="0"/>
                <a:ea typeface="Instrument Sans" pitchFamily="34" charset="-122"/>
              </a:rPr>
              <a:t>Gasimov</a:t>
            </a:r>
            <a:endParaRPr lang="en-US" sz="1737" dirty="0"/>
          </a:p>
        </p:txBody>
      </p:sp>
      <p:sp>
        <p:nvSpPr>
          <p:cNvPr id="11" name="Text 5"/>
          <p:cNvSpPr/>
          <p:nvPr/>
        </p:nvSpPr>
        <p:spPr>
          <a:xfrm>
            <a:off x="4271367" y="5477828"/>
            <a:ext cx="7234476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50" indent="-285750">
              <a:lnSpc>
                <a:spcPts val="2223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a typeface="Instrument Sans" pitchFamily="34" charset="-122"/>
                <a:cs typeface="Instrument Sans" pitchFamily="34" charset="-120"/>
              </a:rPr>
              <a:t>Role: Leads model training and evaluation.</a:t>
            </a:r>
          </a:p>
          <a:p>
            <a:pPr marL="285750" indent="-285750">
              <a:lnSpc>
                <a:spcPts val="2223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a typeface="Instrument Sans" pitchFamily="34" charset="-122"/>
                <a:cs typeface="Instrument Sans" pitchFamily="34" charset="-120"/>
              </a:rPr>
              <a:t>Responsibilities: Utilizing R packages for model training, cross-validation, and assessing model performance</a:t>
            </a:r>
          </a:p>
          <a:p>
            <a:pPr marL="0" indent="0" algn="l">
              <a:lnSpc>
                <a:spcPts val="2223"/>
              </a:lnSpc>
              <a:buNone/>
            </a:pPr>
            <a:endParaRPr lang="en-US" sz="1389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438" y="6331387"/>
            <a:ext cx="882253" cy="1411605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4271367" y="6507837"/>
            <a:ext cx="2205633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71"/>
              </a:lnSpc>
            </a:pPr>
            <a:r>
              <a:rPr lang="en-US" sz="1737" b="1" dirty="0" err="1">
                <a:latin typeface="Instrument Sans" pitchFamily="34" charset="0"/>
                <a:ea typeface="Instrument Sans" pitchFamily="34" charset="-122"/>
              </a:rPr>
              <a:t>Fuad</a:t>
            </a:r>
            <a:r>
              <a:rPr lang="en-US" sz="1737" b="1" dirty="0">
                <a:latin typeface="Instrument Sans" pitchFamily="34" charset="0"/>
                <a:ea typeface="Instrument Sans" pitchFamily="34" charset="-122"/>
              </a:rPr>
              <a:t> Shabanov</a:t>
            </a:r>
          </a:p>
        </p:txBody>
      </p:sp>
      <p:sp>
        <p:nvSpPr>
          <p:cNvPr id="14" name="Text 7"/>
          <p:cNvSpPr/>
          <p:nvPr/>
        </p:nvSpPr>
        <p:spPr>
          <a:xfrm>
            <a:off x="4271367" y="6889433"/>
            <a:ext cx="7234476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23"/>
              </a:lnSpc>
            </a:pPr>
            <a:r>
              <a:rPr lang="en-US" sz="1600" dirty="0">
                <a:ea typeface="Instrument Sans" pitchFamily="34" charset="-122"/>
                <a:cs typeface="Instrument Sans" pitchFamily="34" charset="-120"/>
              </a:rPr>
              <a:t>Role: Focuses on project coordination and documentation.</a:t>
            </a:r>
          </a:p>
          <a:p>
            <a:pPr>
              <a:lnSpc>
                <a:spcPts val="2223"/>
              </a:lnSpc>
            </a:pPr>
            <a:r>
              <a:rPr lang="en-US" sz="1600" dirty="0">
                <a:ea typeface="Instrument Sans" pitchFamily="34" charset="-122"/>
                <a:cs typeface="Instrument Sans" pitchFamily="34" charset="-120"/>
              </a:rPr>
              <a:t>Responsibilities: Facilitating communication among team members, documenting project progress, and findings</a:t>
            </a:r>
            <a:r>
              <a:rPr lang="en-US" dirty="0"/>
              <a:t>.</a:t>
            </a:r>
          </a:p>
          <a:p>
            <a:pPr marL="0" indent="0" algn="l">
              <a:lnSpc>
                <a:spcPts val="2223"/>
              </a:lnSpc>
              <a:buNone/>
            </a:pPr>
            <a:endParaRPr lang="en-US" sz="1389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123229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7293054" y="2259925"/>
            <a:ext cx="44410" cy="4737259"/>
          </a:xfrm>
          <a:prstGeom prst="roundRect">
            <a:avLst>
              <a:gd name="adj" fmla="val 225151"/>
            </a:avLst>
          </a:prstGeom>
          <a:solidFill>
            <a:srgbClr val="C9CACE"/>
          </a:solidFill>
          <a:ln/>
        </p:spPr>
      </p:sp>
      <p:sp>
        <p:nvSpPr>
          <p:cNvPr id="8" name="Shape 4"/>
          <p:cNvSpPr/>
          <p:nvPr/>
        </p:nvSpPr>
        <p:spPr>
          <a:xfrm>
            <a:off x="6287631" y="266122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9CACE"/>
          </a:solidFill>
          <a:ln/>
        </p:spPr>
      </p:sp>
      <p:sp>
        <p:nvSpPr>
          <p:cNvPr id="9" name="Shape 5"/>
          <p:cNvSpPr/>
          <p:nvPr/>
        </p:nvSpPr>
        <p:spPr>
          <a:xfrm>
            <a:off x="7065228" y="2433518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C9CACE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250609" y="2475190"/>
            <a:ext cx="1290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3315653" y="24820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Recap of Key Points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2037993" y="2962513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dirty="0"/>
              <a:t>Summarize the rationale behind the project, our approach, the tools we'll use, and team member responsibilities.</a:t>
            </a:r>
          </a:p>
        </p:txBody>
      </p:sp>
      <p:sp>
        <p:nvSpPr>
          <p:cNvPr id="13" name="Shape 9"/>
          <p:cNvSpPr/>
          <p:nvPr/>
        </p:nvSpPr>
        <p:spPr>
          <a:xfrm>
            <a:off x="7565172" y="377207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9CACE"/>
          </a:solidFill>
          <a:ln/>
        </p:spPr>
      </p:sp>
      <p:sp>
        <p:nvSpPr>
          <p:cNvPr id="14" name="Shape 10"/>
          <p:cNvSpPr/>
          <p:nvPr/>
        </p:nvSpPr>
        <p:spPr>
          <a:xfrm>
            <a:off x="7065228" y="3544372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C9CACE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7222272" y="3586043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8537258" y="35929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Next Steps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8537258" y="4073366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dirty="0"/>
              <a:t>Outline the project timeline, including data conversion, model training, evaluation, and documentation.</a:t>
            </a:r>
          </a:p>
          <a:p>
            <a:r>
              <a:rPr lang="en-US" dirty="0"/>
              <a:t>Emphasize the importance of collaboration and effective communication among team members</a:t>
            </a:r>
          </a:p>
        </p:txBody>
      </p:sp>
      <p:sp>
        <p:nvSpPr>
          <p:cNvPr id="18" name="Shape 14"/>
          <p:cNvSpPr/>
          <p:nvPr/>
        </p:nvSpPr>
        <p:spPr>
          <a:xfrm>
            <a:off x="6287631" y="522976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9CACE"/>
          </a:solidFill>
          <a:ln/>
        </p:spPr>
      </p:sp>
      <p:sp>
        <p:nvSpPr>
          <p:cNvPr id="19" name="Shape 15"/>
          <p:cNvSpPr/>
          <p:nvPr/>
        </p:nvSpPr>
        <p:spPr>
          <a:xfrm>
            <a:off x="7065228" y="5002054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C9CACE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7218700" y="5043726"/>
            <a:ext cx="193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7"/>
          <p:cNvSpPr/>
          <p:nvPr/>
        </p:nvSpPr>
        <p:spPr>
          <a:xfrm>
            <a:off x="3315653" y="505063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Open for Questions</a:t>
            </a:r>
            <a:endParaRPr lang="en-US" sz="2187" dirty="0"/>
          </a:p>
        </p:txBody>
      </p:sp>
      <p:sp>
        <p:nvSpPr>
          <p:cNvPr id="22" name="Text 18"/>
          <p:cNvSpPr/>
          <p:nvPr/>
        </p:nvSpPr>
        <p:spPr>
          <a:xfrm>
            <a:off x="2037993" y="5531048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We welcome any questions or feedback from the audience to help us refine and strengthen our project.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418</Words>
  <Application>Microsoft Office PowerPoint</Application>
  <PresentationFormat>Custom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Instrument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Oybek</cp:lastModifiedBy>
  <cp:revision>8</cp:revision>
  <dcterms:created xsi:type="dcterms:W3CDTF">2024-04-28T18:12:00Z</dcterms:created>
  <dcterms:modified xsi:type="dcterms:W3CDTF">2024-04-29T17:56:28Z</dcterms:modified>
</cp:coreProperties>
</file>