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E4FA2"/>
    <a:srgbClr val="66C2A5"/>
    <a:srgbClr val="ABDDA4"/>
    <a:srgbClr val="FDAE61"/>
    <a:srgbClr val="F46D43"/>
    <a:srgbClr val="D53E4F"/>
    <a:srgbClr val="9E0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34D9E-86F7-463E-BC83-05787370B213}" v="3" dt="2020-02-21T17:56:09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FE8E-2855-4D82-8603-3B9B07F83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60AD-C8D5-4485-91D9-7E47A52D0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41F9-A960-41D4-96F1-9897CC31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EA3-BD58-45FC-B5D8-039FAD9A732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FBCE3-F42F-40D7-B0A7-6CA78FE1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FA1CF-5945-471C-87E7-028F76E7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A0CB-917E-4FE2-B68D-2CE3612F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74F6-9383-4567-8D82-7C5DBAD6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CC0B5-A718-46EB-A703-D5A1D30CD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2A70-A77B-4B3D-B896-13E5CDD8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EA3-BD58-45FC-B5D8-039FAD9A732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8802-96A4-4FC7-8555-411B6626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6338-0D9F-496E-BCE7-9AB650CC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A0CB-917E-4FE2-B68D-2CE3612F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34A3E-C6B6-4635-ACE1-B2FEE1CC0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B1CBF-B1A8-4B43-AA38-1F9017B8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C4091-4640-4251-A27B-F031B834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EA3-BD58-45FC-B5D8-039FAD9A732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33CA9-A1A6-4866-93CF-D5150ABF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DE0D-2660-4EF6-9C9E-A408CAF2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A0CB-917E-4FE2-B68D-2CE3612F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4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AA20-3106-4D5B-A5D9-86D756CC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085F-1764-461B-B5BA-C3717270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4F1C-8DED-4378-9BC4-D39F29F3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EA3-BD58-45FC-B5D8-039FAD9A732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B809-792B-4EFC-918A-595AE8A6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5F5C-6CBB-4EBF-9B12-E7E267AF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A0CB-917E-4FE2-B68D-2CE3612F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7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8A7E-A17A-49F0-9EAE-1B1A2042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7C0B5-2A36-4C2E-915F-C492812E7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B0972-EF41-40BF-A1F6-CC4EC447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EA3-BD58-45FC-B5D8-039FAD9A732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2501-E6A5-482D-8665-A706182E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B0AA-09ED-4BA9-8311-0BFC37C4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A0CB-917E-4FE2-B68D-2CE3612F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9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CF3C-3286-4D95-BA22-B0AD7C9A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05A5-C9C2-4C8A-A1AB-8748BA2BF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759BB-33AF-4A3C-B813-E8DA722D2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0AEE-8A67-4CBB-96B7-85C71322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EA3-BD58-45FC-B5D8-039FAD9A732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A4619-4082-49D4-8497-8FAEA7B1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8EE7E-21C2-4CA6-A656-3A02A8FE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A0CB-917E-4FE2-B68D-2CE3612F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0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CE4-E2D0-4745-A923-108CC511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46843-789B-4222-ADDE-5B27EC5D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28032-EB12-4AF2-B64D-6F190735E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6A2FE-A518-4DAC-8CB3-6D01C0BA1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DE013-A989-480C-9BCC-0E7B1034D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45582-EBEA-4B2A-AE3A-74E08A9D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EA3-BD58-45FC-B5D8-039FAD9A732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F4BEA-09CF-4E2B-AC2B-CDAD4031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B756F-3D44-4CC6-A866-0BB4447F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A0CB-917E-4FE2-B68D-2CE3612F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DE24-6A39-49EB-BB15-609E1E0A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76EBE-0A2C-46A5-B003-D8BD777F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EA3-BD58-45FC-B5D8-039FAD9A732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4B8D1-1EDB-4CF0-A4B6-A5ADF8C4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FACE4-9287-48BF-96C7-88334EDC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A0CB-917E-4FE2-B68D-2CE3612F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4913B-43B4-4A73-B3A7-187EA665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EA3-BD58-45FC-B5D8-039FAD9A732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2DBF3-6208-4C32-9BC7-551D04EE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6ED83-91AF-4637-AB15-20AFA56E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A0CB-917E-4FE2-B68D-2CE3612F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070D-EE24-4853-A910-D7759139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A2BB-3946-40F0-8AB5-DE1CF2C6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C62E0-BFA8-4352-9985-E945A5148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0F50E-B22B-4E7C-8DC8-FEAB5DB9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EA3-BD58-45FC-B5D8-039FAD9A732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709AE-CA4E-4B10-AD1E-F7F96CD0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3857F-EA59-46D8-AD1E-10C70A17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A0CB-917E-4FE2-B68D-2CE3612F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4B8B-B614-4167-AD7B-64EFA973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AE972-8B25-40EF-9E20-7AB204E94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82101-656D-4AE2-B185-A1995AA3D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43B5E-1DD0-440A-B426-DBB30275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EA3-BD58-45FC-B5D8-039FAD9A732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1347A-0BC5-4CDB-A86E-4E78DB58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0A9C3-116C-4C8F-91D4-AFC54D55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A0CB-917E-4FE2-B68D-2CE3612F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B3855-E8EA-484B-B286-45444B9C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80060-45F6-4293-AEBD-167EE6BF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ADDCF-9D48-4B93-B16A-6DC70EC0B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47EA3-BD58-45FC-B5D8-039FAD9A732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0055-3438-4620-ACF0-F8D46A187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C2FB-2489-4640-A05D-F94C6E567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FA0CB-917E-4FE2-B68D-2CE3612F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0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964F6C-1D07-4D35-B6B1-0BAA8143365E}"/>
              </a:ext>
            </a:extLst>
          </p:cNvPr>
          <p:cNvSpPr/>
          <p:nvPr/>
        </p:nvSpPr>
        <p:spPr>
          <a:xfrm>
            <a:off x="337953" y="688448"/>
            <a:ext cx="32802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ALVSI   = Visible albedo of glacier</a:t>
            </a:r>
          </a:p>
          <a:p>
            <a:r>
              <a:rPr lang="en-US" sz="1400" b="1" dirty="0"/>
              <a:t>ALIRI    = Infrared albedo of glacier</a:t>
            </a:r>
          </a:p>
          <a:p>
            <a:r>
              <a:rPr lang="en-CA" sz="1400" b="1" dirty="0"/>
              <a:t>Case 0 = 0.95(ALVSI), 0.73(ALIRI) </a:t>
            </a:r>
          </a:p>
          <a:p>
            <a:r>
              <a:rPr lang="en-CA" sz="1400" b="1" dirty="0"/>
              <a:t>Case 1 = 0.85(ALVSI), 0.56(ALIRI) </a:t>
            </a:r>
          </a:p>
          <a:p>
            <a:r>
              <a:rPr lang="en-CA" sz="1400" b="1" dirty="0"/>
              <a:t>Case 2 = 0.75(ALVSI), 0.50(ALIRI) </a:t>
            </a:r>
          </a:p>
          <a:p>
            <a:r>
              <a:rPr lang="en-CA" sz="1400" b="1" dirty="0"/>
              <a:t>Case 3 = 0.65(ALVSI), 0.43(ALIRI) </a:t>
            </a:r>
          </a:p>
          <a:p>
            <a:r>
              <a:rPr lang="en-CA" sz="1400" b="1" dirty="0"/>
              <a:t>Case 4 = 0.55(ALVSI), 0.36(ALIRI) </a:t>
            </a:r>
            <a:endParaRPr lang="en-US" sz="1400" b="1" dirty="0"/>
          </a:p>
          <a:p>
            <a:r>
              <a:rPr lang="en-CA" sz="1400" b="1" dirty="0"/>
              <a:t>Case 5 = 0.35(ALVSI), 0.23(ALIRI) </a:t>
            </a:r>
            <a:endParaRPr lang="en-US" sz="1400" b="1" dirty="0"/>
          </a:p>
          <a:p>
            <a:r>
              <a:rPr lang="en-CA" sz="1400" b="1" dirty="0"/>
              <a:t>Case 6 = Replaced glacier with barrenland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E371EE-8B4E-4AE7-9D8D-25D6A3BBA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954" y="2719773"/>
            <a:ext cx="5486397" cy="38925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BA15DC-1FE7-4A13-8ED5-FE8097F97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8342" y="4425700"/>
            <a:ext cx="3366966" cy="21291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F705B1-A2AE-4DD6-8662-B6D05C13D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6642" y="969754"/>
            <a:ext cx="2137997" cy="24688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0EE8F1-1893-4F61-A532-37AB0E98F8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2137" y="969755"/>
            <a:ext cx="2186719" cy="24688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A2879C-7E34-4A5A-B275-FB735A96DBE9}"/>
                  </a:ext>
                </a:extLst>
              </p:cNvPr>
              <p:cNvSpPr txBox="1"/>
              <p:nvPr/>
            </p:nvSpPr>
            <p:spPr>
              <a:xfrm>
                <a:off x="7094845" y="3774750"/>
                <a:ext cx="4473331" cy="414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% contribution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𝑉𝑐𝑎𝑠𝑒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𝑉𝑐𝑎𝑠𝑒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6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𝑉𝑐𝑎𝑠𝑒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 6</m:t>
                            </m:r>
                          </m:den>
                        </m:f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A2879C-7E34-4A5A-B275-FB735A96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45" y="3774750"/>
                <a:ext cx="4473331" cy="414537"/>
              </a:xfrm>
              <a:prstGeom prst="rect">
                <a:avLst/>
              </a:prstGeom>
              <a:blipFill>
                <a:blip r:embed="rId6"/>
                <a:stretch>
                  <a:fillRect l="-3270" t="-1471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A1B561F-609E-4E74-A9A8-62F480C6FDA3}"/>
              </a:ext>
            </a:extLst>
          </p:cNvPr>
          <p:cNvSpPr/>
          <p:nvPr/>
        </p:nvSpPr>
        <p:spPr>
          <a:xfrm>
            <a:off x="3630546" y="786514"/>
            <a:ext cx="228517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CA" sz="1400" b="1" dirty="0"/>
              <a:t>Snow depth limit = 2500mm</a:t>
            </a:r>
          </a:p>
          <a:p>
            <a:r>
              <a:rPr lang="en-CA" sz="1400" b="1" dirty="0"/>
              <a:t>Snow density limit = 650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97A8A-087D-45AB-91C2-12163C6CECAE}"/>
              </a:ext>
            </a:extLst>
          </p:cNvPr>
          <p:cNvSpPr/>
          <p:nvPr/>
        </p:nvSpPr>
        <p:spPr>
          <a:xfrm>
            <a:off x="1583159" y="151058"/>
            <a:ext cx="891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Updated MESH code with new parameterization of snow depth limit and snow density limit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290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050BDC-1B6A-4E04-B0C8-C313C797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90" y="847725"/>
            <a:ext cx="3086536" cy="2343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C2B73-451C-468C-A0B9-49DD39F03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41" y="885019"/>
            <a:ext cx="3086536" cy="2306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39F2D4-ECB8-4C67-A021-F09C8BF081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3"/>
          <a:stretch/>
        </p:blipFill>
        <p:spPr>
          <a:xfrm>
            <a:off x="9743894" y="1504951"/>
            <a:ext cx="1218343" cy="819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81BBDC-C65A-4CAC-9538-C6BE8C50E5A6}"/>
              </a:ext>
            </a:extLst>
          </p:cNvPr>
          <p:cNvSpPr/>
          <p:nvPr/>
        </p:nvSpPr>
        <p:spPr>
          <a:xfrm>
            <a:off x="1230734" y="324505"/>
            <a:ext cx="4304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Glacier fraction based on Randolph Glacier Inventory 6.0</a:t>
            </a:r>
          </a:p>
          <a:p>
            <a:r>
              <a:rPr lang="en-CA" sz="1400" dirty="0"/>
              <a:t>Shape file and grid intersection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4DEF3-A8B9-40B9-9B2B-D05DB9F84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15" y="4305300"/>
            <a:ext cx="3161085" cy="2381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05E42B-EDE1-4865-B161-C715F8C04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313" y="4686300"/>
            <a:ext cx="794201" cy="17243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FDA847-ADCD-4926-B75D-41ED22185F32}"/>
              </a:ext>
            </a:extLst>
          </p:cNvPr>
          <p:cNvSpPr/>
          <p:nvPr/>
        </p:nvSpPr>
        <p:spPr>
          <a:xfrm>
            <a:off x="1116434" y="3598016"/>
            <a:ext cx="34413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Glacier fraction based on land cover data</a:t>
            </a:r>
          </a:p>
          <a:p>
            <a:r>
              <a:rPr lang="en-CA" sz="1400" dirty="0"/>
              <a:t>This fraction used in the previous MESH runs</a:t>
            </a:r>
          </a:p>
          <a:p>
            <a:r>
              <a:rPr lang="en-CA" sz="1400" dirty="0"/>
              <a:t>Total Glacier area = 120 km</a:t>
            </a:r>
            <a:r>
              <a:rPr lang="en-CA" sz="1400" baseline="30000" dirty="0"/>
              <a:t>2</a:t>
            </a:r>
            <a:endParaRPr lang="en-US" sz="1400" baseline="30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1114B-AD4D-4992-850C-5A243D308E78}"/>
              </a:ext>
            </a:extLst>
          </p:cNvPr>
          <p:cNvSpPr/>
          <p:nvPr/>
        </p:nvSpPr>
        <p:spPr>
          <a:xfrm>
            <a:off x="6522980" y="324505"/>
            <a:ext cx="4304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Glacier fraction based on Randolph Glacier Inventory 6.0</a:t>
            </a:r>
          </a:p>
          <a:p>
            <a:r>
              <a:rPr lang="en-CA" sz="1400" dirty="0"/>
              <a:t>Gridded fraction estimation using QGIS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9DB794-0EB3-4DDC-B54E-F3BEC97BD7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315" y="4305300"/>
            <a:ext cx="3123811" cy="2372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304A3D-BCD8-4765-A075-D042FF8C4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9781" y="4686300"/>
            <a:ext cx="704516" cy="15965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C88F1E-4717-4F62-8F1D-D6523DFBE54C}"/>
              </a:ext>
            </a:extLst>
          </p:cNvPr>
          <p:cNvSpPr/>
          <p:nvPr/>
        </p:nvSpPr>
        <p:spPr>
          <a:xfrm>
            <a:off x="6973322" y="3590263"/>
            <a:ext cx="312630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Glacier fraction based on Randolph 6.0</a:t>
            </a:r>
          </a:p>
          <a:p>
            <a:r>
              <a:rPr lang="en-CA" sz="1400" dirty="0"/>
              <a:t>This fraction used in the new MESH runs</a:t>
            </a:r>
          </a:p>
          <a:p>
            <a:r>
              <a:rPr lang="en-CA" sz="1400" dirty="0"/>
              <a:t>Total Glacier area = 45 km</a:t>
            </a:r>
            <a:r>
              <a:rPr lang="en-CA" sz="1400" baseline="30000" dirty="0"/>
              <a:t>2</a:t>
            </a:r>
            <a:endParaRPr lang="en-US" sz="1400" baseline="30000" dirty="0"/>
          </a:p>
        </p:txBody>
      </p:sp>
    </p:spTree>
    <p:extLst>
      <p:ext uri="{BB962C8B-B14F-4D97-AF65-F5344CB8AC3E}">
        <p14:creationId xmlns:p14="http://schemas.microsoft.com/office/powerpoint/2010/main" val="171098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8C85B84F9A264BAC6F0627929DB641" ma:contentTypeVersion="8" ma:contentTypeDescription="Create a new document." ma:contentTypeScope="" ma:versionID="0d3469022910d5e9b7227083baa367c7">
  <xsd:schema xmlns:xsd="http://www.w3.org/2001/XMLSchema" xmlns:xs="http://www.w3.org/2001/XMLSchema" xmlns:p="http://schemas.microsoft.com/office/2006/metadata/properties" xmlns:ns3="3f3f8dd5-f854-4a82-af3b-1712c9531ae6" targetNamespace="http://schemas.microsoft.com/office/2006/metadata/properties" ma:root="true" ma:fieldsID="649e8ff4422559d8358bf7e1b1d76141" ns3:_="">
    <xsd:import namespace="3f3f8dd5-f854-4a82-af3b-1712c9531a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3f8dd5-f854-4a82-af3b-1712c9531a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F82E62-0467-4AB4-A186-684F74DB8A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A501AB-3BE4-4AAB-9332-BC9CA13A1E75}">
  <ds:schemaRefs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3f3f8dd5-f854-4a82-af3b-1712c9531ae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E1E7700-376E-4772-95FE-5607696F35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3f8dd5-f854-4a82-af3b-1712c9531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8091</TotalTime>
  <Words>182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Yassin, Fuad</dc:creator>
  <cp:lastModifiedBy>Yassin, Fuad</cp:lastModifiedBy>
  <cp:revision>41</cp:revision>
  <dcterms:created xsi:type="dcterms:W3CDTF">2020-02-21T16:58:16Z</dcterms:created>
  <dcterms:modified xsi:type="dcterms:W3CDTF">2020-10-30T09:27:10Z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0x010100058C85B84F9A264BAC6F0627929DB641</vt:lpwstr>
  </property>
</Properties>
</file>