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348" r:id="rId2"/>
    <p:sldId id="256" r:id="rId3"/>
    <p:sldId id="257" r:id="rId4"/>
    <p:sldId id="258" r:id="rId5"/>
    <p:sldId id="326" r:id="rId6"/>
    <p:sldId id="259" r:id="rId7"/>
    <p:sldId id="260" r:id="rId8"/>
    <p:sldId id="327" r:id="rId9"/>
    <p:sldId id="328" r:id="rId10"/>
    <p:sldId id="329" r:id="rId11"/>
    <p:sldId id="331" r:id="rId12"/>
    <p:sldId id="330" r:id="rId13"/>
    <p:sldId id="261" r:id="rId14"/>
    <p:sldId id="262" r:id="rId15"/>
    <p:sldId id="263" r:id="rId16"/>
    <p:sldId id="264" r:id="rId17"/>
    <p:sldId id="265" r:id="rId18"/>
    <p:sldId id="272" r:id="rId19"/>
    <p:sldId id="273" r:id="rId20"/>
    <p:sldId id="307" r:id="rId21"/>
    <p:sldId id="308" r:id="rId22"/>
    <p:sldId id="310" r:id="rId23"/>
    <p:sldId id="309" r:id="rId24"/>
    <p:sldId id="274" r:id="rId25"/>
    <p:sldId id="275" r:id="rId26"/>
    <p:sldId id="271" r:id="rId27"/>
    <p:sldId id="276" r:id="rId28"/>
    <p:sldId id="277" r:id="rId29"/>
    <p:sldId id="278" r:id="rId30"/>
    <p:sldId id="279" r:id="rId31"/>
    <p:sldId id="280" r:id="rId32"/>
    <p:sldId id="332" r:id="rId33"/>
    <p:sldId id="333" r:id="rId34"/>
    <p:sldId id="334" r:id="rId35"/>
    <p:sldId id="335" r:id="rId36"/>
    <p:sldId id="336" r:id="rId37"/>
    <p:sldId id="337" r:id="rId38"/>
    <p:sldId id="281" r:id="rId39"/>
    <p:sldId id="287" r:id="rId40"/>
    <p:sldId id="282" r:id="rId41"/>
    <p:sldId id="283" r:id="rId42"/>
    <p:sldId id="284" r:id="rId43"/>
    <p:sldId id="285" r:id="rId44"/>
    <p:sldId id="289" r:id="rId45"/>
    <p:sldId id="291" r:id="rId46"/>
    <p:sldId id="292" r:id="rId47"/>
    <p:sldId id="293" r:id="rId48"/>
    <p:sldId id="295" r:id="rId49"/>
    <p:sldId id="286" r:id="rId50"/>
    <p:sldId id="288" r:id="rId51"/>
    <p:sldId id="290" r:id="rId52"/>
    <p:sldId id="297" r:id="rId53"/>
    <p:sldId id="294" r:id="rId54"/>
    <p:sldId id="338" r:id="rId55"/>
    <p:sldId id="345" r:id="rId56"/>
    <p:sldId id="344" r:id="rId57"/>
    <p:sldId id="296" r:id="rId58"/>
    <p:sldId id="298" r:id="rId59"/>
    <p:sldId id="299" r:id="rId60"/>
    <p:sldId id="300" r:id="rId61"/>
    <p:sldId id="301" r:id="rId62"/>
    <p:sldId id="302" r:id="rId63"/>
    <p:sldId id="304" r:id="rId64"/>
    <p:sldId id="303" r:id="rId65"/>
    <p:sldId id="305" r:id="rId66"/>
    <p:sldId id="311" r:id="rId67"/>
    <p:sldId id="306" r:id="rId68"/>
    <p:sldId id="339" r:id="rId69"/>
    <p:sldId id="346" r:id="rId70"/>
    <p:sldId id="347" r:id="rId71"/>
    <p:sldId id="312" r:id="rId72"/>
    <p:sldId id="340" r:id="rId73"/>
    <p:sldId id="313" r:id="rId74"/>
    <p:sldId id="314" r:id="rId75"/>
    <p:sldId id="315" r:id="rId76"/>
    <p:sldId id="316" r:id="rId77"/>
    <p:sldId id="317" r:id="rId78"/>
    <p:sldId id="318" r:id="rId79"/>
    <p:sldId id="320" r:id="rId80"/>
    <p:sldId id="321" r:id="rId81"/>
    <p:sldId id="319" r:id="rId82"/>
    <p:sldId id="322" r:id="rId83"/>
    <p:sldId id="323" r:id="rId84"/>
    <p:sldId id="342" r:id="rId85"/>
    <p:sldId id="343" r:id="rId86"/>
    <p:sldId id="341" r:id="rId87"/>
    <p:sldId id="324" r:id="rId88"/>
    <p:sldId id="325"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85791" autoAdjust="0"/>
  </p:normalViewPr>
  <p:slideViewPr>
    <p:cSldViewPr>
      <p:cViewPr varScale="1">
        <p:scale>
          <a:sx n="64" d="100"/>
          <a:sy n="64" d="100"/>
        </p:scale>
        <p:origin x="714"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89632-99AF-4371-A1DD-809107D2CC21}" type="datetimeFigureOut">
              <a:rPr lang="zh-CN" altLang="en-US" smtClean="0"/>
              <a:t>2015/7/15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75A87-EC5F-4A03-9C62-532F2C4B8474}" type="slidenum">
              <a:rPr lang="zh-CN" altLang="en-US" smtClean="0"/>
              <a:t>‹#›</a:t>
            </a:fld>
            <a:endParaRPr lang="zh-CN" altLang="en-US"/>
          </a:p>
        </p:txBody>
      </p:sp>
    </p:spTree>
    <p:extLst>
      <p:ext uri="{BB962C8B-B14F-4D97-AF65-F5344CB8AC3E}">
        <p14:creationId xmlns:p14="http://schemas.microsoft.com/office/powerpoint/2010/main" val="2072119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t.tjkx.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谓产品生命周期是指产品从“摇篮到坟墓”的整个生命周期各阶段的总和，包括产品从自然界中获得最初资源、能源，经过开采、冶炼、加工、再加工等生产过程形成最终产品，又经过产品储存、批发、使用等过程，直至产品报废或处置，从而构成了一个物质转化的生命周期。</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4</a:t>
            </a:fld>
            <a:endParaRPr lang="zh-CN" altLang="en-US"/>
          </a:p>
        </p:txBody>
      </p:sp>
    </p:spTree>
    <p:extLst>
      <p:ext uri="{BB962C8B-B14F-4D97-AF65-F5344CB8AC3E}">
        <p14:creationId xmlns:p14="http://schemas.microsoft.com/office/powerpoint/2010/main" val="265814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commissioner of the LCI/LCA study and their reasons for carrying out the study </a:t>
            </a:r>
          </a:p>
          <a:p>
            <a:r>
              <a:rPr lang="en-US" altLang="zh-CN" sz="1200" b="0" i="0" u="none" strike="noStrike" kern="1200" baseline="0" dirty="0" smtClean="0">
                <a:solidFill>
                  <a:schemeClr val="tx1"/>
                </a:solidFill>
                <a:latin typeface="+mn-lt"/>
                <a:ea typeface="+mn-ea"/>
                <a:cs typeface="+mn-cs"/>
              </a:rPr>
              <a:t>other intended audience </a:t>
            </a:r>
          </a:p>
          <a:p>
            <a:r>
              <a:rPr lang="en-US" altLang="zh-CN" sz="1200" b="0" i="0" u="none" strike="noStrike" kern="1200" baseline="0" dirty="0" smtClean="0">
                <a:solidFill>
                  <a:schemeClr val="tx1"/>
                </a:solidFill>
                <a:latin typeface="+mn-lt"/>
                <a:ea typeface="+mn-ea"/>
                <a:cs typeface="+mn-cs"/>
              </a:rPr>
              <a:t>other intended application: different goal definition means different level of complexity and quality requirement </a:t>
            </a:r>
          </a:p>
          <a:p>
            <a:r>
              <a:rPr lang="en-US" altLang="zh-CN" sz="1200" b="0" i="0" u="none" strike="noStrike" kern="1200" baseline="0" dirty="0" smtClean="0">
                <a:solidFill>
                  <a:schemeClr val="tx1"/>
                </a:solidFill>
                <a:latin typeface="+mn-lt"/>
                <a:ea typeface="+mn-ea"/>
                <a:cs typeface="+mn-cs"/>
              </a:rPr>
              <a:t>compulsory review: whether the results are intended to be used in comparative assertions intended to be disclosed to the public </a:t>
            </a: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29</a:t>
            </a:fld>
            <a:endParaRPr lang="zh-CN" altLang="en-US"/>
          </a:p>
        </p:txBody>
      </p:sp>
    </p:spTree>
    <p:extLst>
      <p:ext uri="{BB962C8B-B14F-4D97-AF65-F5344CB8AC3E}">
        <p14:creationId xmlns:p14="http://schemas.microsoft.com/office/powerpoint/2010/main" val="3427593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最简单的理解，</a:t>
            </a:r>
            <a:r>
              <a:rPr lang="en-US" altLang="zh-CN" sz="1200" b="0" i="0" u="none" strike="noStrike" kern="1200" baseline="0" dirty="0" smtClean="0">
                <a:solidFill>
                  <a:schemeClr val="tx1"/>
                </a:solidFill>
                <a:latin typeface="+mn-lt"/>
                <a:ea typeface="+mn-ea"/>
                <a:cs typeface="+mn-cs"/>
              </a:rPr>
              <a:t>RF</a:t>
            </a:r>
            <a:r>
              <a:rPr lang="zh-CN" altLang="en-US" sz="1200" b="0" i="0" u="none" strike="noStrike" kern="1200" baseline="0" dirty="0" smtClean="0">
                <a:solidFill>
                  <a:schemeClr val="tx1"/>
                </a:solidFill>
                <a:latin typeface="+mn-lt"/>
                <a:ea typeface="+mn-ea"/>
                <a:cs typeface="+mn-cs"/>
              </a:rPr>
              <a:t>就是</a:t>
            </a:r>
            <a:r>
              <a:rPr lang="en-US" altLang="zh-CN" sz="1200" b="0" i="0" u="none" strike="noStrike" kern="1200" baseline="0" dirty="0" smtClean="0">
                <a:solidFill>
                  <a:schemeClr val="tx1"/>
                </a:solidFill>
                <a:latin typeface="+mn-lt"/>
                <a:ea typeface="+mn-ea"/>
                <a:cs typeface="+mn-cs"/>
              </a:rPr>
              <a:t>FU</a:t>
            </a:r>
            <a:r>
              <a:rPr lang="zh-CN" altLang="en-US" sz="1200" b="0" i="0" u="none" strike="noStrike" kern="1200" baseline="0" dirty="0" smtClean="0">
                <a:solidFill>
                  <a:schemeClr val="tx1"/>
                </a:solidFill>
                <a:latin typeface="+mn-lt"/>
                <a:ea typeface="+mn-ea"/>
                <a:cs typeface="+mn-cs"/>
              </a:rPr>
              <a:t>中的那个数量 </a:t>
            </a: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31</a:t>
            </a:fld>
            <a:endParaRPr lang="zh-CN" altLang="en-US"/>
          </a:p>
        </p:txBody>
      </p:sp>
    </p:spTree>
    <p:extLst>
      <p:ext uri="{BB962C8B-B14F-4D97-AF65-F5344CB8AC3E}">
        <p14:creationId xmlns:p14="http://schemas.microsoft.com/office/powerpoint/2010/main" val="138840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以爆米花为基础发明了一种能代替保护运输途中易碎品的泡沫聚苯乙烯的新型</a:t>
            </a:r>
            <a:r>
              <a:rPr lang="zh-CN" altLang="en-US" dirty="0" smtClean="0">
                <a:effectLst/>
                <a:hlinkClick r:id="rId3"/>
              </a:rPr>
              <a:t>包装</a:t>
            </a:r>
            <a:r>
              <a:rPr lang="zh-CN" altLang="en-US" dirty="0" smtClean="0">
                <a:effectLst/>
              </a:rPr>
              <a:t>材料。一粒玉米粒被制成爆米花，体积会膨胀</a:t>
            </a:r>
            <a:r>
              <a:rPr lang="en-US" altLang="zh-CN" dirty="0" smtClean="0">
                <a:effectLst/>
              </a:rPr>
              <a:t>25</a:t>
            </a:r>
            <a:r>
              <a:rPr lang="zh-CN" altLang="en-US" dirty="0" smtClean="0">
                <a:effectLst/>
              </a:rPr>
              <a:t>～</a:t>
            </a:r>
            <a:r>
              <a:rPr lang="en-US" altLang="zh-CN" dirty="0" smtClean="0">
                <a:effectLst/>
              </a:rPr>
              <a:t>30</a:t>
            </a:r>
            <a:r>
              <a:rPr lang="zh-CN" altLang="en-US" dirty="0" smtClean="0">
                <a:effectLst/>
              </a:rPr>
              <a:t>倍。用作包装的爆米花制成后经过筛选，保留爆成球状且大小相同的爆米花。这些爆米花将用塑胶菲林包装，形成席梦斯垫，同时防止爆米花受潮和生虫。与泡沫聚苯乙烯相比，其优势在于增加容量。爆米花还有一个优点：收货者可以不花任何成本，循环再用，或用作牲畜饲料，又或者用作有机堆肥。 </a:t>
            </a:r>
            <a:br>
              <a:rPr lang="zh-CN" altLang="en-US" dirty="0" smtClean="0">
                <a:effectLst/>
              </a:rPr>
            </a:br>
            <a:r>
              <a:rPr lang="zh-CN" altLang="en-US" dirty="0" smtClean="0">
                <a:effectLst/>
              </a:rPr>
              <a:t/>
            </a:r>
            <a:br>
              <a:rPr lang="zh-CN" altLang="en-US" dirty="0" smtClean="0">
                <a:effectLst/>
              </a:rPr>
            </a:b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33</a:t>
            </a:fld>
            <a:endParaRPr lang="zh-CN" altLang="en-US"/>
          </a:p>
        </p:txBody>
      </p:sp>
    </p:spTree>
    <p:extLst>
      <p:ext uri="{BB962C8B-B14F-4D97-AF65-F5344CB8AC3E}">
        <p14:creationId xmlns:p14="http://schemas.microsoft.com/office/powerpoint/2010/main" val="2759260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36</a:t>
            </a:fld>
            <a:endParaRPr lang="zh-CN" altLang="en-US"/>
          </a:p>
        </p:txBody>
      </p:sp>
    </p:spTree>
    <p:extLst>
      <p:ext uri="{BB962C8B-B14F-4D97-AF65-F5344CB8AC3E}">
        <p14:creationId xmlns:p14="http://schemas.microsoft.com/office/powerpoint/2010/main" val="365688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第一节课结束</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37</a:t>
            </a:fld>
            <a:endParaRPr lang="zh-CN" altLang="en-US"/>
          </a:p>
        </p:txBody>
      </p:sp>
    </p:spTree>
    <p:extLst>
      <p:ext uri="{BB962C8B-B14F-4D97-AF65-F5344CB8AC3E}">
        <p14:creationId xmlns:p14="http://schemas.microsoft.com/office/powerpoint/2010/main" val="2028625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看麦当劳的例子理解系统边界界定的重要性</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38</a:t>
            </a:fld>
            <a:endParaRPr lang="zh-CN" altLang="en-US"/>
          </a:p>
        </p:txBody>
      </p:sp>
    </p:spTree>
    <p:extLst>
      <p:ext uri="{BB962C8B-B14F-4D97-AF65-F5344CB8AC3E}">
        <p14:creationId xmlns:p14="http://schemas.microsoft.com/office/powerpoint/2010/main" val="787532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快餐厅不存在洗盘子，食物摘选等过程；</a:t>
            </a:r>
            <a:endParaRPr lang="en-US" altLang="zh-CN" dirty="0" smtClean="0"/>
          </a:p>
          <a:p>
            <a:r>
              <a:rPr lang="en-US" altLang="zh-CN" dirty="0" smtClean="0"/>
              <a:t>2.</a:t>
            </a:r>
            <a:r>
              <a:rPr lang="en-US" altLang="zh-CN" baseline="0" dirty="0" smtClean="0"/>
              <a:t> </a:t>
            </a:r>
            <a:r>
              <a:rPr lang="zh-CN" altLang="en-US" baseline="0" dirty="0" smtClean="0"/>
              <a:t>没有考虑传统餐厅产生的厨余垃圾降解带来的环境效益。</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40</a:t>
            </a:fld>
            <a:endParaRPr lang="zh-CN" altLang="en-US"/>
          </a:p>
        </p:txBody>
      </p:sp>
    </p:spTree>
    <p:extLst>
      <p:ext uri="{BB962C8B-B14F-4D97-AF65-F5344CB8AC3E}">
        <p14:creationId xmlns:p14="http://schemas.microsoft.com/office/powerpoint/2010/main" val="1943475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一种是纸盒包装的快餐，另一种是可以带走的类似于高档餐厅用刀叉食用的食物。</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41</a:t>
            </a:fld>
            <a:endParaRPr lang="zh-CN" altLang="en-US"/>
          </a:p>
        </p:txBody>
      </p:sp>
    </p:spTree>
    <p:extLst>
      <p:ext uri="{BB962C8B-B14F-4D97-AF65-F5344CB8AC3E}">
        <p14:creationId xmlns:p14="http://schemas.microsoft.com/office/powerpoint/2010/main" val="2658504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只要集中在烹饪和供热上。</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43</a:t>
            </a:fld>
            <a:endParaRPr lang="zh-CN" altLang="en-US"/>
          </a:p>
        </p:txBody>
      </p:sp>
    </p:spTree>
    <p:extLst>
      <p:ext uri="{BB962C8B-B14F-4D97-AF65-F5344CB8AC3E}">
        <p14:creationId xmlns:p14="http://schemas.microsoft.com/office/powerpoint/2010/main" val="3690878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国际标准组织</a:t>
            </a:r>
            <a:r>
              <a:rPr lang="en-US" altLang="zh-CN" dirty="0" smtClean="0"/>
              <a:t>ISO</a:t>
            </a:r>
            <a:r>
              <a:rPr lang="zh-CN" altLang="en-US" dirty="0" smtClean="0"/>
              <a:t>、环境毒理学与化学学会</a:t>
            </a:r>
            <a:r>
              <a:rPr lang="en-US" altLang="zh-CN" dirty="0" smtClean="0"/>
              <a:t>SETAC</a:t>
            </a:r>
            <a:r>
              <a:rPr lang="zh-CN" altLang="en-US" dirty="0" smtClean="0"/>
              <a:t>和美国环境保护局</a:t>
            </a:r>
            <a:r>
              <a:rPr lang="en-US" altLang="zh-CN" dirty="0" smtClean="0"/>
              <a:t>EPA</a:t>
            </a:r>
            <a:r>
              <a:rPr lang="zh-CN" altLang="en-US" dirty="0" smtClean="0"/>
              <a:t>都倾向于把影响评价定为一个“三步走”的模型，这三步是：分类、特征化和量化。</a:t>
            </a: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58</a:t>
            </a:fld>
            <a:endParaRPr lang="zh-CN" altLang="en-US"/>
          </a:p>
        </p:txBody>
      </p:sp>
    </p:spTree>
    <p:extLst>
      <p:ext uri="{BB962C8B-B14F-4D97-AF65-F5344CB8AC3E}">
        <p14:creationId xmlns:p14="http://schemas.microsoft.com/office/powerpoint/2010/main" val="225946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a:t>
            </a:fld>
            <a:endParaRPr lang="zh-CN" altLang="en-US"/>
          </a:p>
        </p:txBody>
      </p:sp>
    </p:spTree>
    <p:extLst>
      <p:ext uri="{BB962C8B-B14F-4D97-AF65-F5344CB8AC3E}">
        <p14:creationId xmlns:p14="http://schemas.microsoft.com/office/powerpoint/2010/main" val="97071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59</a:t>
            </a:fld>
            <a:endParaRPr lang="zh-CN" altLang="en-US"/>
          </a:p>
        </p:txBody>
      </p:sp>
    </p:spTree>
    <p:extLst>
      <p:ext uri="{BB962C8B-B14F-4D97-AF65-F5344CB8AC3E}">
        <p14:creationId xmlns:p14="http://schemas.microsoft.com/office/powerpoint/2010/main" val="721394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中点举例</a:t>
            </a:r>
            <a:r>
              <a:rPr lang="en-US" altLang="zh-CN" sz="1200" b="0" i="0" u="none" strike="noStrike" kern="1200" baseline="0" dirty="0" smtClean="0">
                <a:solidFill>
                  <a:schemeClr val="tx1"/>
                </a:solidFill>
                <a:latin typeface="+mn-lt"/>
                <a:ea typeface="+mn-ea"/>
                <a:cs typeface="+mn-cs"/>
              </a:rPr>
              <a:t>: CML 92</a:t>
            </a:r>
            <a:r>
              <a:rPr lang="zh-CN" altLang="en-US" sz="1200" b="0" i="0" u="none" strike="noStrike" kern="1200" baseline="0" dirty="0" smtClean="0">
                <a:solidFill>
                  <a:schemeClr val="tx1"/>
                </a:solidFill>
                <a:latin typeface="+mn-lt"/>
                <a:ea typeface="+mn-ea"/>
                <a:cs typeface="+mn-cs"/>
              </a:rPr>
              <a:t>方法是典型的中点方法的例子。影响种类指数的选择与清单结果紧密结合。例如，全球变暖和臭氧层空洞的影响种类是基于</a:t>
            </a:r>
            <a:r>
              <a:rPr lang="en-US" altLang="zh-CN" sz="1200" b="0" i="0" u="none" strike="noStrike" kern="1200" baseline="0" dirty="0" smtClean="0">
                <a:solidFill>
                  <a:schemeClr val="tx1"/>
                </a:solidFill>
                <a:latin typeface="+mn-lt"/>
                <a:ea typeface="+mn-ea"/>
                <a:cs typeface="+mn-cs"/>
              </a:rPr>
              <a:t>IPCC</a:t>
            </a:r>
            <a:r>
              <a:rPr lang="zh-CN" altLang="en-US" sz="1200" b="0" i="0" u="none" strike="noStrike" kern="1200" baseline="0" dirty="0" smtClean="0">
                <a:solidFill>
                  <a:schemeClr val="tx1"/>
                </a:solidFill>
                <a:latin typeface="+mn-lt"/>
                <a:ea typeface="+mn-ea"/>
                <a:cs typeface="+mn-cs"/>
              </a:rPr>
              <a:t>等价因子。酸化的影响种类是基于每千克排放物质含有的质子</a:t>
            </a:r>
            <a:r>
              <a:rPr lang="en-US" altLang="zh-CN" sz="1200" b="0" i="0" u="none" strike="noStrike" kern="1200" baseline="0" dirty="0" smtClean="0">
                <a:solidFill>
                  <a:schemeClr val="tx1"/>
                </a:solidFill>
                <a:latin typeface="+mn-lt"/>
                <a:ea typeface="+mn-ea"/>
                <a:cs typeface="+mn-cs"/>
              </a:rPr>
              <a:t>H+</a:t>
            </a:r>
            <a:r>
              <a:rPr lang="zh-CN" altLang="en-US" sz="1200" b="0" i="0" u="none" strike="noStrike" kern="1200" baseline="0" dirty="0" smtClean="0">
                <a:solidFill>
                  <a:schemeClr val="tx1"/>
                </a:solidFill>
                <a:latin typeface="+mn-lt"/>
                <a:ea typeface="+mn-ea"/>
                <a:cs typeface="+mn-cs"/>
              </a:rPr>
              <a:t>的数量。这类影响种类指数常常是很抽象的单位。例如，全球变暖的单位是</a:t>
            </a:r>
            <a:r>
              <a:rPr lang="en-US" altLang="zh-CN" sz="1200" b="0" i="0" u="none" strike="noStrike" kern="1200" baseline="0" dirty="0" smtClean="0">
                <a:solidFill>
                  <a:schemeClr val="tx1"/>
                </a:solidFill>
                <a:latin typeface="+mn-lt"/>
                <a:ea typeface="+mn-ea"/>
                <a:cs typeface="+mn-cs"/>
              </a:rPr>
              <a:t>CO2</a:t>
            </a:r>
            <a:r>
              <a:rPr lang="zh-CN" altLang="en-US" sz="1200" b="0" i="0" u="none" strike="noStrike" kern="1200" baseline="0" dirty="0" smtClean="0">
                <a:solidFill>
                  <a:schemeClr val="tx1"/>
                </a:solidFill>
                <a:latin typeface="+mn-lt"/>
                <a:ea typeface="+mn-ea"/>
                <a:cs typeface="+mn-cs"/>
              </a:rPr>
              <a:t>当量（</a:t>
            </a:r>
            <a:r>
              <a:rPr lang="en-US" altLang="zh-CN" sz="1200" b="0" i="0" u="none" strike="noStrike" kern="1200" baseline="0" dirty="0" smtClean="0">
                <a:solidFill>
                  <a:schemeClr val="tx1"/>
                </a:solidFill>
                <a:latin typeface="+mn-lt"/>
                <a:ea typeface="+mn-ea"/>
                <a:cs typeface="+mn-cs"/>
              </a:rPr>
              <a:t>kg)</a:t>
            </a:r>
            <a:r>
              <a:rPr lang="zh-CN" altLang="en-US" sz="1200" b="0" i="0" u="none" strike="noStrike" kern="1200" baseline="0" dirty="0" smtClean="0">
                <a:solidFill>
                  <a:schemeClr val="tx1"/>
                </a:solidFill>
                <a:latin typeface="+mn-lt"/>
                <a:ea typeface="+mn-ea"/>
                <a:cs typeface="+mn-cs"/>
              </a:rPr>
              <a:t>，酸化的单位是</a:t>
            </a:r>
            <a:r>
              <a:rPr lang="en-US" altLang="zh-CN" sz="1200" b="0" i="0" u="none" strike="noStrike" kern="1200" baseline="0" dirty="0" smtClean="0">
                <a:solidFill>
                  <a:schemeClr val="tx1"/>
                </a:solidFill>
                <a:latin typeface="+mn-lt"/>
                <a:ea typeface="+mn-ea"/>
                <a:cs typeface="+mn-cs"/>
              </a:rPr>
              <a:t>SO2</a:t>
            </a:r>
            <a:r>
              <a:rPr lang="zh-CN" altLang="en-US" sz="1200" b="0" i="0" u="none" strike="noStrike" kern="1200" baseline="0" dirty="0" smtClean="0">
                <a:solidFill>
                  <a:schemeClr val="tx1"/>
                </a:solidFill>
                <a:latin typeface="+mn-lt"/>
                <a:ea typeface="+mn-ea"/>
                <a:cs typeface="+mn-cs"/>
              </a:rPr>
              <a:t>当量（</a:t>
            </a:r>
            <a:r>
              <a:rPr lang="en-US" altLang="zh-CN" sz="1200" b="0" i="0" u="none" strike="noStrike" kern="1200" baseline="0" dirty="0" smtClean="0">
                <a:solidFill>
                  <a:schemeClr val="tx1"/>
                </a:solidFill>
                <a:latin typeface="+mn-lt"/>
                <a:ea typeface="+mn-ea"/>
                <a:cs typeface="+mn-cs"/>
              </a:rPr>
              <a:t>kg)</a:t>
            </a:r>
            <a:r>
              <a:rPr lang="zh-CN" altLang="en-US"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 终点举例</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如生态指标</a:t>
            </a:r>
            <a:r>
              <a:rPr lang="en-US" altLang="zh-CN" sz="1200" b="0" i="0" u="none" strike="noStrike" kern="1200" baseline="0" dirty="0" smtClean="0">
                <a:solidFill>
                  <a:schemeClr val="tx1"/>
                </a:solidFill>
                <a:latin typeface="+mn-lt"/>
                <a:ea typeface="+mn-ea"/>
                <a:cs typeface="+mn-cs"/>
              </a:rPr>
              <a:t>99</a:t>
            </a:r>
            <a:r>
              <a:rPr lang="zh-CN" altLang="en-US" sz="1200" b="0" i="0" u="none" strike="noStrike" kern="1200" baseline="0" dirty="0" smtClean="0">
                <a:solidFill>
                  <a:schemeClr val="tx1"/>
                </a:solidFill>
                <a:latin typeface="+mn-lt"/>
                <a:ea typeface="+mn-ea"/>
                <a:cs typeface="+mn-cs"/>
              </a:rPr>
              <a:t>等方法中，气候变化的指标用残疾调整生命年（</a:t>
            </a:r>
            <a:r>
              <a:rPr lang="en-US" altLang="zh-CN" sz="1200" b="0" i="0" u="none" strike="noStrike" kern="1200" baseline="0" dirty="0" smtClean="0">
                <a:solidFill>
                  <a:schemeClr val="tx1"/>
                </a:solidFill>
                <a:latin typeface="+mn-lt"/>
                <a:ea typeface="+mn-ea"/>
                <a:cs typeface="+mn-cs"/>
              </a:rPr>
              <a:t>DALY</a:t>
            </a:r>
            <a:r>
              <a:rPr lang="zh-CN" altLang="en-US" sz="1200" b="0" i="0" u="none" strike="noStrike" kern="1200" baseline="0" dirty="0" smtClean="0">
                <a:solidFill>
                  <a:schemeClr val="tx1"/>
                </a:solidFill>
                <a:latin typeface="+mn-lt"/>
                <a:ea typeface="+mn-ea"/>
                <a:cs typeface="+mn-cs"/>
              </a:rPr>
              <a:t>）表示。这是世界卫生组织和世界银行用来评估健康统计数字的单</a:t>
            </a:r>
          </a:p>
          <a:p>
            <a:r>
              <a:rPr lang="zh-CN" altLang="en-US" sz="1200" b="0" i="0" u="none" strike="noStrike" kern="1200" baseline="0" dirty="0" smtClean="0">
                <a:solidFill>
                  <a:schemeClr val="tx1"/>
                </a:solidFill>
                <a:latin typeface="+mn-lt"/>
                <a:ea typeface="+mn-ea"/>
                <a:cs typeface="+mn-cs"/>
              </a:rPr>
              <a:t>位。酸化的影响种类指数由特定时间段内某区域生物多样性降低的百分比来表示。这些指数都很难计算，因为需要考虑完整的环境模型，并且需要</a:t>
            </a:r>
          </a:p>
          <a:p>
            <a:r>
              <a:rPr lang="zh-CN" altLang="en-US" sz="1200" b="0" i="0" u="none" strike="noStrike" kern="1200" baseline="0" dirty="0" smtClean="0">
                <a:solidFill>
                  <a:schemeClr val="tx1"/>
                </a:solidFill>
                <a:latin typeface="+mn-lt"/>
                <a:ea typeface="+mn-ea"/>
                <a:cs typeface="+mn-cs"/>
              </a:rPr>
              <a:t>制定许多假设。因此不确定性增加。然而，这些指数的意思很容易理解和评估。</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62</a:t>
            </a:fld>
            <a:endParaRPr lang="zh-CN" altLang="en-US"/>
          </a:p>
        </p:txBody>
      </p:sp>
    </p:spTree>
    <p:extLst>
      <p:ext uri="{BB962C8B-B14F-4D97-AF65-F5344CB8AC3E}">
        <p14:creationId xmlns:p14="http://schemas.microsoft.com/office/powerpoint/2010/main" val="4189370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63</a:t>
            </a:fld>
            <a:endParaRPr lang="zh-CN" altLang="en-US"/>
          </a:p>
        </p:txBody>
      </p:sp>
    </p:spTree>
    <p:extLst>
      <p:ext uri="{BB962C8B-B14F-4D97-AF65-F5344CB8AC3E}">
        <p14:creationId xmlns:p14="http://schemas.microsoft.com/office/powerpoint/2010/main" val="3696668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latin typeface="+mn-lt"/>
                <a:ea typeface="+mn-ea"/>
                <a:cs typeface="+mn-cs"/>
              </a:rPr>
              <a:t>SimaPro</a:t>
            </a:r>
            <a:r>
              <a:rPr lang="zh-CN" altLang="en-US" sz="1200" kern="1200" dirty="0" smtClean="0">
                <a:solidFill>
                  <a:schemeClr val="tx1"/>
                </a:solidFill>
                <a:latin typeface="+mn-lt"/>
                <a:ea typeface="+mn-ea"/>
                <a:cs typeface="+mn-cs"/>
              </a:rPr>
              <a:t>开发者、</a:t>
            </a:r>
            <a:r>
              <a:rPr lang="en-US" altLang="zh-CN" sz="1200" kern="1200" dirty="0" smtClean="0">
                <a:solidFill>
                  <a:schemeClr val="tx1"/>
                </a:solidFill>
                <a:latin typeface="+mn-lt"/>
                <a:ea typeface="+mn-ea"/>
                <a:cs typeface="+mn-cs"/>
              </a:rPr>
              <a:t>CML</a:t>
            </a:r>
            <a:r>
              <a:rPr lang="zh-CN" altLang="en-US" sz="1200" kern="1200" dirty="0" smtClean="0">
                <a:solidFill>
                  <a:schemeClr val="tx1"/>
                </a:solidFill>
                <a:latin typeface="+mn-lt"/>
                <a:ea typeface="+mn-ea"/>
                <a:cs typeface="+mn-cs"/>
              </a:rPr>
              <a:t>莱顿大学与飞利浦研究中心共同开发，后升级为</a:t>
            </a:r>
            <a:r>
              <a:rPr lang="en-US" altLang="zh-CN" sz="1200" kern="1200" dirty="0" smtClean="0">
                <a:solidFill>
                  <a:schemeClr val="tx1"/>
                </a:solidFill>
                <a:latin typeface="+mn-lt"/>
                <a:ea typeface="+mn-ea"/>
                <a:cs typeface="+mn-cs"/>
              </a:rPr>
              <a:t>EI99</a:t>
            </a:r>
            <a:r>
              <a:rPr lang="zh-CN" altLang="en-US" sz="1200" kern="1200" dirty="0" smtClean="0">
                <a:solidFill>
                  <a:schemeClr val="tx1"/>
                </a:solidFill>
                <a:latin typeface="+mn-lt"/>
                <a:ea typeface="+mn-ea"/>
                <a:cs typeface="+mn-cs"/>
              </a:rPr>
              <a:t>，最新名称为</a:t>
            </a:r>
            <a:r>
              <a:rPr lang="en-US" altLang="zh-CN" sz="1200" kern="1200" dirty="0" err="1" smtClean="0">
                <a:solidFill>
                  <a:schemeClr val="tx1"/>
                </a:solidFill>
                <a:latin typeface="+mn-lt"/>
                <a:ea typeface="+mn-ea"/>
                <a:cs typeface="+mn-cs"/>
              </a:rPr>
              <a:t>ReCiPe</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65</a:t>
            </a:fld>
            <a:endParaRPr lang="zh-CN" altLang="en-US"/>
          </a:p>
        </p:txBody>
      </p:sp>
    </p:spTree>
    <p:extLst>
      <p:ext uri="{BB962C8B-B14F-4D97-AF65-F5344CB8AC3E}">
        <p14:creationId xmlns:p14="http://schemas.microsoft.com/office/powerpoint/2010/main" val="1205838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baseline="0" dirty="0" smtClean="0"/>
              <a:t>在</a:t>
            </a:r>
            <a:r>
              <a:rPr lang="en-US" altLang="zh-CN" sz="1200" b="0" i="0" u="none" strike="noStrike" kern="1200" baseline="0" dirty="0" err="1" smtClean="0">
                <a:solidFill>
                  <a:schemeClr val="tx1"/>
                </a:solidFill>
                <a:latin typeface="+mn-lt"/>
                <a:ea typeface="+mn-ea"/>
                <a:cs typeface="+mn-cs"/>
              </a:rPr>
              <a:t>ReCiPe</a:t>
            </a:r>
            <a:r>
              <a:rPr lang="zh-CN" altLang="en-US" sz="1200" b="0" i="0" u="none" strike="noStrike" kern="1200" baseline="0" dirty="0" smtClean="0">
                <a:solidFill>
                  <a:schemeClr val="tx1"/>
                </a:solidFill>
                <a:latin typeface="+mn-lt"/>
                <a:ea typeface="+mn-ea"/>
                <a:cs typeface="+mn-cs"/>
              </a:rPr>
              <a:t>中，我们计算了</a:t>
            </a:r>
            <a:r>
              <a:rPr lang="en-US" altLang="zh-CN" sz="1200" b="0" i="0" u="none" strike="noStrike" kern="1200" baseline="0" dirty="0" smtClean="0">
                <a:solidFill>
                  <a:schemeClr val="tx1"/>
                </a:solidFill>
                <a:latin typeface="+mn-lt"/>
                <a:ea typeface="+mn-ea"/>
                <a:cs typeface="+mn-cs"/>
              </a:rPr>
              <a:t>18</a:t>
            </a:r>
            <a:r>
              <a:rPr lang="zh-CN" altLang="en-US" sz="1200" b="0" i="0" u="none" strike="noStrike" kern="1200" baseline="0" dirty="0" smtClean="0">
                <a:solidFill>
                  <a:schemeClr val="tx1"/>
                </a:solidFill>
                <a:latin typeface="+mn-lt"/>
                <a:ea typeface="+mn-ea"/>
                <a:cs typeface="+mn-cs"/>
              </a:rPr>
              <a:t>个中间点指数，也计算了</a:t>
            </a:r>
            <a:r>
              <a:rPr lang="en-US" altLang="zh-CN" sz="1200" b="0" i="0" u="none" strike="noStrike" kern="1200" baseline="0" dirty="0" smtClean="0">
                <a:solidFill>
                  <a:schemeClr val="tx1"/>
                </a:solidFill>
                <a:latin typeface="+mn-lt"/>
                <a:ea typeface="+mn-ea"/>
                <a:cs typeface="+mn-cs"/>
              </a:rPr>
              <a:t>21</a:t>
            </a:r>
            <a:r>
              <a:rPr lang="zh-CN" altLang="en-US" sz="1200" b="0" i="0" u="none" strike="noStrike" kern="1200" baseline="0" dirty="0" smtClean="0">
                <a:solidFill>
                  <a:schemeClr val="tx1"/>
                </a:solidFill>
                <a:latin typeface="+mn-lt"/>
                <a:ea typeface="+mn-ea"/>
                <a:cs typeface="+mn-cs"/>
              </a:rPr>
              <a:t>个不确定终点</a:t>
            </a:r>
            <a:r>
              <a:rPr lang="zh-CN" altLang="en-US" sz="1200" b="0" i="0" u="none" strike="noStrike" baseline="0" dirty="0" smtClean="0"/>
              <a:t>指数。</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67</a:t>
            </a:fld>
            <a:endParaRPr lang="zh-CN" altLang="en-US"/>
          </a:p>
        </p:txBody>
      </p:sp>
    </p:spTree>
    <p:extLst>
      <p:ext uri="{BB962C8B-B14F-4D97-AF65-F5344CB8AC3E}">
        <p14:creationId xmlns:p14="http://schemas.microsoft.com/office/powerpoint/2010/main" val="44283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讲一下计算过程。</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68</a:t>
            </a:fld>
            <a:endParaRPr lang="zh-CN" altLang="en-US"/>
          </a:p>
        </p:txBody>
      </p:sp>
    </p:spTree>
    <p:extLst>
      <p:ext uri="{BB962C8B-B14F-4D97-AF65-F5344CB8AC3E}">
        <p14:creationId xmlns:p14="http://schemas.microsoft.com/office/powerpoint/2010/main" val="709119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选择的归一化基准量一般可为特定范围内（如全球、区域或局地）的排放总量或资源消耗总量；特定范围内的人均（或类似均值）排放或资源消耗总量</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71</a:t>
            </a:fld>
            <a:endParaRPr lang="zh-CN" altLang="en-US"/>
          </a:p>
        </p:txBody>
      </p:sp>
    </p:spTree>
    <p:extLst>
      <p:ext uri="{BB962C8B-B14F-4D97-AF65-F5344CB8AC3E}">
        <p14:creationId xmlns:p14="http://schemas.microsoft.com/office/powerpoint/2010/main" val="224444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数据标准化是为了说明潜在影响的相对大小，因此，即使两种不同类型环境影响潜值通过标准化得出相同影响潜值，但并不意味着二者的潜在环境影响同样严重。因而需要对影响类型的严重性进行排序，即赋予不同影响类型于不同权重，然后才能进行比较。这一过程称为加权</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b="0" i="0" u="none" strike="noStrike" kern="1200" baseline="0" dirty="0" smtClean="0">
                <a:solidFill>
                  <a:schemeClr val="tx1"/>
                </a:solidFill>
                <a:latin typeface="+mn-lt"/>
                <a:ea typeface="+mn-ea"/>
                <a:cs typeface="+mn-cs"/>
              </a:rPr>
              <a:t>权重因子</a:t>
            </a:r>
            <a:r>
              <a:rPr lang="en-US" altLang="zh-CN" sz="1200" b="0" i="0" u="none" strike="noStrike" kern="1200" baseline="0" dirty="0" smtClean="0">
                <a:solidFill>
                  <a:schemeClr val="tx1"/>
                </a:solidFill>
                <a:latin typeface="+mn-lt"/>
                <a:ea typeface="+mn-ea"/>
                <a:cs typeface="+mn-cs"/>
              </a:rPr>
              <a:t>w</a:t>
            </a:r>
            <a:r>
              <a:rPr lang="zh-CN" altLang="en-US" sz="1200" b="0" i="0" u="none" strike="noStrike" kern="1200" baseline="0" dirty="0" smtClean="0">
                <a:solidFill>
                  <a:schemeClr val="tx1"/>
                </a:solidFill>
                <a:latin typeface="+mn-lt"/>
                <a:ea typeface="+mn-ea"/>
                <a:cs typeface="+mn-cs"/>
              </a:rPr>
              <a:t>：受主观价值影响，常采用专家调查，或依据政策目标 </a:t>
            </a: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73</a:t>
            </a:fld>
            <a:endParaRPr lang="zh-CN" altLang="en-US"/>
          </a:p>
        </p:txBody>
      </p:sp>
    </p:spTree>
    <p:extLst>
      <p:ext uri="{BB962C8B-B14F-4D97-AF65-F5344CB8AC3E}">
        <p14:creationId xmlns:p14="http://schemas.microsoft.com/office/powerpoint/2010/main" val="1984552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75</a:t>
            </a:fld>
            <a:endParaRPr lang="zh-CN" altLang="en-US"/>
          </a:p>
        </p:txBody>
      </p:sp>
    </p:spTree>
    <p:extLst>
      <p:ext uri="{BB962C8B-B14F-4D97-AF65-F5344CB8AC3E}">
        <p14:creationId xmlns:p14="http://schemas.microsoft.com/office/powerpoint/2010/main" val="110550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生命周期评价（</a:t>
            </a:r>
            <a:r>
              <a:rPr lang="en-US" altLang="zh-CN" sz="1200" kern="1200" dirty="0" smtClean="0">
                <a:solidFill>
                  <a:schemeClr val="tx1"/>
                </a:solidFill>
                <a:effectLst/>
                <a:latin typeface="+mn-lt"/>
                <a:ea typeface="+mn-ea"/>
                <a:cs typeface="+mn-cs"/>
              </a:rPr>
              <a:t>Life Cycle Assessment, LCA</a:t>
            </a:r>
            <a:r>
              <a:rPr lang="zh-CN" altLang="zh-CN" sz="1200" kern="1200" dirty="0" smtClean="0">
                <a:solidFill>
                  <a:schemeClr val="tx1"/>
                </a:solidFill>
                <a:effectLst/>
                <a:latin typeface="+mn-lt"/>
                <a:ea typeface="+mn-ea"/>
                <a:cs typeface="+mn-cs"/>
              </a:rPr>
              <a:t>）是对产品、工艺或活动“摇篮到坟墓”即从资源开采到最终处理的整个生命周期环境影响的一种评价方法（</a:t>
            </a:r>
            <a:r>
              <a:rPr lang="en-US" altLang="zh-CN" sz="1200" kern="1200" dirty="0" err="1" smtClean="0">
                <a:solidFill>
                  <a:schemeClr val="tx1"/>
                </a:solidFill>
                <a:effectLst/>
                <a:latin typeface="+mn-lt"/>
                <a:ea typeface="+mn-ea"/>
                <a:cs typeface="+mn-cs"/>
              </a:rPr>
              <a:t>Azapagic</a:t>
            </a:r>
            <a:r>
              <a:rPr lang="en-US" altLang="zh-CN" sz="1200" kern="1200" dirty="0" smtClean="0">
                <a:solidFill>
                  <a:schemeClr val="tx1"/>
                </a:solidFill>
                <a:effectLst/>
                <a:latin typeface="+mn-lt"/>
                <a:ea typeface="+mn-ea"/>
                <a:cs typeface="+mn-cs"/>
              </a:rPr>
              <a:t>, 1999</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7</a:t>
            </a:fld>
            <a:endParaRPr lang="zh-CN" altLang="en-US"/>
          </a:p>
        </p:txBody>
      </p:sp>
    </p:spTree>
    <p:extLst>
      <p:ext uri="{BB962C8B-B14F-4D97-AF65-F5344CB8AC3E}">
        <p14:creationId xmlns:p14="http://schemas.microsoft.com/office/powerpoint/2010/main" val="3188835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10</a:t>
            </a:fld>
            <a:endParaRPr lang="zh-CN" altLang="en-US"/>
          </a:p>
        </p:txBody>
      </p:sp>
    </p:spTree>
    <p:extLst>
      <p:ext uri="{BB962C8B-B14F-4D97-AF65-F5344CB8AC3E}">
        <p14:creationId xmlns:p14="http://schemas.microsoft.com/office/powerpoint/2010/main" val="179629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环境毒理学和化学学会（</a:t>
            </a:r>
            <a:r>
              <a:rPr lang="en-US" altLang="zh-CN" dirty="0" smtClean="0"/>
              <a:t>SETAC</a:t>
            </a:r>
            <a:r>
              <a:rPr lang="zh-CN" altLang="zh-CN" dirty="0" smtClean="0"/>
              <a:t>）</a:t>
            </a:r>
            <a:r>
              <a:rPr lang="zh-CN" altLang="en-US" dirty="0" smtClean="0"/>
              <a:t>定义为：“生命周期评价是一个评价与产品、工艺或活动相关的环境负荷的过程，它通过识别和量化能源与材料使用和环境排放，评价这些能源与材料使用和环境排放的影响，并评估和实施影响环境改善的机会。该评价涉及产品、工艺或活动的整个生命周期，包括原材料提取和加工，生产、运输和分配，使用、再使用和维护，再循环以及最终处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国际标准化组织（</a:t>
            </a:r>
            <a:r>
              <a:rPr lang="en-US" altLang="zh-CN" sz="1200" kern="1200" dirty="0" smtClean="0">
                <a:solidFill>
                  <a:schemeClr val="tx1"/>
                </a:solidFill>
                <a:effectLst/>
                <a:latin typeface="+mn-lt"/>
                <a:ea typeface="+mn-ea"/>
                <a:cs typeface="+mn-cs"/>
              </a:rPr>
              <a:t>ISO</a:t>
            </a:r>
            <a:r>
              <a:rPr lang="zh-CN" altLang="zh-CN" sz="1200" kern="1200" dirty="0" smtClean="0">
                <a:solidFill>
                  <a:schemeClr val="tx1"/>
                </a:solidFill>
                <a:effectLst/>
                <a:latin typeface="+mn-lt"/>
                <a:ea typeface="+mn-ea"/>
                <a:cs typeface="+mn-cs"/>
              </a:rPr>
              <a:t>）认为生命周期评价是对一个产品系统的生命周期中输入、输出及其潜在环境影响的汇编和评价，这里的产品系统是指具有特定功能的、与物质和能量相关的操作过程单元的集合，在</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标准中，“产品”既可以指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一般制造业的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产品系统， 也可以指</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服务业提供的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服务系统；寿命周期是指产品系统中连续的和相互联系的阶段，它从原材料的获得或者自然资源的产生一直到最终产品的废弃为止。</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13</a:t>
            </a:fld>
            <a:endParaRPr lang="zh-CN" altLang="en-US"/>
          </a:p>
        </p:txBody>
      </p:sp>
    </p:spTree>
    <p:extLst>
      <p:ext uri="{BB962C8B-B14F-4D97-AF65-F5344CB8AC3E}">
        <p14:creationId xmlns:p14="http://schemas.microsoft.com/office/powerpoint/2010/main" val="411753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生命周期评价最初是在物质和能量流分析的基础上发展而来的。</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60</a:t>
            </a:r>
            <a:r>
              <a:rPr lang="zh-CN" altLang="zh-CN" sz="1200" kern="1200" dirty="0" smtClean="0">
                <a:solidFill>
                  <a:schemeClr val="tx1"/>
                </a:solidFill>
                <a:effectLst/>
                <a:latin typeface="+mn-lt"/>
                <a:ea typeface="+mn-ea"/>
                <a:cs typeface="+mn-cs"/>
              </a:rPr>
              <a:t>年代末至</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年代初美国开展了一系列针对包装品的分析、评价，当时称为资源与环境状况分析（</a:t>
            </a:r>
            <a:r>
              <a:rPr lang="en-US" altLang="zh-CN" sz="1200" kern="1200" dirty="0" smtClean="0">
                <a:solidFill>
                  <a:schemeClr val="tx1"/>
                </a:solidFill>
                <a:effectLst/>
                <a:latin typeface="+mn-lt"/>
                <a:ea typeface="+mn-ea"/>
                <a:cs typeface="+mn-cs"/>
              </a:rPr>
              <a:t>REPA</a:t>
            </a:r>
            <a:r>
              <a:rPr lang="zh-CN" altLang="zh-CN" sz="1200" kern="1200" dirty="0" smtClean="0">
                <a:solidFill>
                  <a:schemeClr val="tx1"/>
                </a:solidFill>
                <a:effectLst/>
                <a:latin typeface="+mn-lt"/>
                <a:ea typeface="+mn-ea"/>
                <a:cs typeface="+mn-cs"/>
              </a:rPr>
              <a:t>）。世界上第一个生命周期评价的案例就是</a:t>
            </a:r>
            <a:r>
              <a:rPr lang="en-US" altLang="zh-CN" sz="1200" kern="1200" dirty="0" smtClean="0">
                <a:solidFill>
                  <a:schemeClr val="tx1"/>
                </a:solidFill>
                <a:effectLst/>
                <a:latin typeface="+mn-lt"/>
                <a:ea typeface="+mn-ea"/>
                <a:cs typeface="+mn-cs"/>
              </a:rPr>
              <a:t>1969</a:t>
            </a:r>
            <a:r>
              <a:rPr lang="zh-CN" altLang="zh-CN" sz="1200" kern="1200" dirty="0" smtClean="0">
                <a:solidFill>
                  <a:schemeClr val="tx1"/>
                </a:solidFill>
                <a:effectLst/>
                <a:latin typeface="+mn-lt"/>
                <a:ea typeface="+mn-ea"/>
                <a:cs typeface="+mn-cs"/>
              </a:rPr>
              <a:t>年美国中西部资源研究所受可口可乐公司委托对不同饮料容器从最初原材料采掘到最终废弃物处理全过程的资源消耗和环境排放所进行的定量分析和比较研究。</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世纪</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年代中期，政府开始积极支持并参与生命周期评价的研究。</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1984</a:t>
            </a:r>
            <a:r>
              <a:rPr lang="zh-CN" altLang="zh-CN" sz="1200" kern="1200" dirty="0" smtClean="0">
                <a:solidFill>
                  <a:schemeClr val="tx1"/>
                </a:solidFill>
                <a:effectLst/>
                <a:latin typeface="+mn-lt"/>
                <a:ea typeface="+mn-ea"/>
                <a:cs typeface="+mn-cs"/>
              </a:rPr>
              <a:t>年，受</a:t>
            </a:r>
            <a:r>
              <a:rPr lang="en-US" altLang="zh-CN" sz="1200" kern="1200" dirty="0" smtClean="0">
                <a:solidFill>
                  <a:schemeClr val="tx1"/>
                </a:solidFill>
                <a:effectLst/>
                <a:latin typeface="+mn-lt"/>
                <a:ea typeface="+mn-ea"/>
                <a:cs typeface="+mn-cs"/>
              </a:rPr>
              <a:t>REPA</a:t>
            </a:r>
            <a:r>
              <a:rPr lang="zh-CN" altLang="zh-CN" sz="1200" kern="1200" dirty="0" smtClean="0">
                <a:solidFill>
                  <a:schemeClr val="tx1"/>
                </a:solidFill>
                <a:effectLst/>
                <a:latin typeface="+mn-lt"/>
                <a:ea typeface="+mn-ea"/>
                <a:cs typeface="+mn-cs"/>
              </a:rPr>
              <a:t>方法的启发，“瑞士联邦材料测试与研究实验室”为瑞士环境部开展了一项有关包装材料的研究。该研究首次采用了健康标准评估系统，即后来所发展的临界体积方法，并引起了国际学术界的广泛关注，为后来的许多研究所采用。</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1990</a:t>
            </a:r>
            <a:r>
              <a:rPr lang="zh-CN" altLang="zh-CN" sz="1200" kern="1200" dirty="0" smtClean="0">
                <a:solidFill>
                  <a:schemeClr val="tx1"/>
                </a:solidFill>
                <a:effectLst/>
                <a:latin typeface="+mn-lt"/>
                <a:ea typeface="+mn-ea"/>
                <a:cs typeface="+mn-cs"/>
              </a:rPr>
              <a:t>年，首届国际环境毒理和化学（</a:t>
            </a:r>
            <a:r>
              <a:rPr lang="en-US" altLang="zh-CN" sz="1200" kern="1200" dirty="0" smtClean="0">
                <a:solidFill>
                  <a:schemeClr val="tx1"/>
                </a:solidFill>
                <a:effectLst/>
                <a:latin typeface="+mn-lt"/>
                <a:ea typeface="+mn-ea"/>
                <a:cs typeface="+mn-cs"/>
              </a:rPr>
              <a:t>SETAC</a:t>
            </a:r>
            <a:r>
              <a:rPr lang="zh-CN" altLang="zh-CN" sz="1200" kern="1200" dirty="0" smtClean="0">
                <a:solidFill>
                  <a:schemeClr val="tx1"/>
                </a:solidFill>
                <a:effectLst/>
                <a:latin typeface="+mn-lt"/>
                <a:ea typeface="+mn-ea"/>
                <a:cs typeface="+mn-cs"/>
              </a:rPr>
              <a:t>）会议在美国的佛蒙特州召开，与会者就生命周期评价的概念和理论框架取得了广泛的一致，并最终确定使用</a:t>
            </a:r>
            <a:r>
              <a:rPr lang="en-US" altLang="zh-CN" sz="1200" kern="1200" dirty="0" smtClean="0">
                <a:solidFill>
                  <a:schemeClr val="tx1"/>
                </a:solidFill>
                <a:effectLst/>
                <a:latin typeface="+mn-lt"/>
                <a:ea typeface="+mn-ea"/>
                <a:cs typeface="+mn-cs"/>
              </a:rPr>
              <a:t>Life Cycle Assessment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LCA </a:t>
            </a:r>
            <a:r>
              <a:rPr lang="zh-CN" altLang="zh-CN" sz="1200" kern="1200" dirty="0" smtClean="0">
                <a:solidFill>
                  <a:schemeClr val="tx1"/>
                </a:solidFill>
                <a:effectLst/>
                <a:latin typeface="+mn-lt"/>
                <a:ea typeface="+mn-ea"/>
                <a:cs typeface="+mn-cs"/>
              </a:rPr>
              <a:t>）这个术语，从而统一了国际上的</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研究，主要的作用就是介绍生命周期评估的概念。在随后一系列的</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研讨会中，</a:t>
            </a:r>
            <a:r>
              <a:rPr lang="en-US" altLang="zh-CN" sz="1200" kern="1200" dirty="0" smtClean="0">
                <a:solidFill>
                  <a:schemeClr val="tx1"/>
                </a:solidFill>
                <a:effectLst/>
                <a:latin typeface="+mn-lt"/>
                <a:ea typeface="+mn-ea"/>
                <a:cs typeface="+mn-cs"/>
              </a:rPr>
              <a:t>SETAC</a:t>
            </a:r>
            <a:r>
              <a:rPr lang="zh-CN" altLang="zh-CN" sz="1200" kern="1200" dirty="0" smtClean="0">
                <a:solidFill>
                  <a:schemeClr val="tx1"/>
                </a:solidFill>
                <a:effectLst/>
                <a:latin typeface="+mn-lt"/>
                <a:ea typeface="+mn-ea"/>
                <a:cs typeface="+mn-cs"/>
              </a:rPr>
              <a:t>讨论了</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的理论框架和具体内容，并在</a:t>
            </a:r>
            <a:r>
              <a:rPr lang="en-US" altLang="zh-CN" sz="1200" kern="1200" dirty="0" smtClean="0">
                <a:solidFill>
                  <a:schemeClr val="tx1"/>
                </a:solidFill>
                <a:effectLst/>
                <a:latin typeface="+mn-lt"/>
                <a:ea typeface="+mn-ea"/>
                <a:cs typeface="+mn-cs"/>
              </a:rPr>
              <a:t>1993</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月发布了第一个</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的指导性文件《</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指南：操作规则》。这个文件给除了</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方法的定义和理论框架以及具体的实施细则和建议，描述了</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的应用前景，并总结了当时</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的研究状况。</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1997</a:t>
            </a:r>
            <a:r>
              <a:rPr lang="zh-CN" altLang="zh-CN" sz="1200" kern="1200" dirty="0" smtClean="0">
                <a:solidFill>
                  <a:schemeClr val="tx1"/>
                </a:solidFill>
                <a:effectLst/>
                <a:latin typeface="+mn-lt"/>
                <a:ea typeface="+mn-ea"/>
                <a:cs typeface="+mn-cs"/>
              </a:rPr>
              <a:t>年颁布了</a:t>
            </a:r>
            <a:r>
              <a:rPr lang="en-US" altLang="zh-CN" sz="1200" kern="1200" dirty="0" smtClean="0">
                <a:solidFill>
                  <a:schemeClr val="tx1"/>
                </a:solidFill>
                <a:effectLst/>
                <a:latin typeface="+mn-lt"/>
                <a:ea typeface="+mn-ea"/>
                <a:cs typeface="+mn-cs"/>
              </a:rPr>
              <a:t>ISO14040</a:t>
            </a:r>
            <a:r>
              <a:rPr lang="zh-CN" altLang="zh-CN" sz="1200" kern="1200" dirty="0" smtClean="0">
                <a:solidFill>
                  <a:schemeClr val="tx1"/>
                </a:solidFill>
                <a:effectLst/>
                <a:latin typeface="+mn-lt"/>
                <a:ea typeface="+mn-ea"/>
                <a:cs typeface="+mn-cs"/>
              </a:rPr>
              <a:t>标准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环境管理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生命周期评价的原则与框架</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，随之相应的</a:t>
            </a:r>
            <a:r>
              <a:rPr lang="en-US" altLang="zh-CN" sz="1200" kern="1200" dirty="0" smtClean="0">
                <a:solidFill>
                  <a:schemeClr val="tx1"/>
                </a:solidFill>
                <a:effectLst/>
                <a:latin typeface="+mn-lt"/>
                <a:ea typeface="+mn-ea"/>
                <a:cs typeface="+mn-cs"/>
              </a:rPr>
              <a:t>ISO14041</a:t>
            </a:r>
            <a:r>
              <a:rPr lang="zh-CN" altLang="zh-CN" sz="1200" kern="1200" dirty="0" smtClean="0">
                <a:solidFill>
                  <a:schemeClr val="tx1"/>
                </a:solidFill>
                <a:effectLst/>
                <a:latin typeface="+mn-lt"/>
                <a:ea typeface="+mn-ea"/>
                <a:cs typeface="+mn-cs"/>
              </a:rPr>
              <a:t>（清单分析）、</a:t>
            </a:r>
            <a:r>
              <a:rPr lang="en-US" altLang="zh-CN" sz="1200" kern="1200" dirty="0" smtClean="0">
                <a:solidFill>
                  <a:schemeClr val="tx1"/>
                </a:solidFill>
                <a:effectLst/>
                <a:latin typeface="+mn-lt"/>
                <a:ea typeface="+mn-ea"/>
                <a:cs typeface="+mn-cs"/>
              </a:rPr>
              <a:t>ISO14042</a:t>
            </a:r>
            <a:r>
              <a:rPr lang="zh-CN" altLang="zh-CN" sz="1200" kern="1200" dirty="0" smtClean="0">
                <a:solidFill>
                  <a:schemeClr val="tx1"/>
                </a:solidFill>
                <a:effectLst/>
                <a:latin typeface="+mn-lt"/>
                <a:ea typeface="+mn-ea"/>
                <a:cs typeface="+mn-cs"/>
              </a:rPr>
              <a:t>（影响评价）及</a:t>
            </a:r>
            <a:r>
              <a:rPr lang="en-US" altLang="zh-CN" sz="1200" kern="1200" dirty="0" smtClean="0">
                <a:solidFill>
                  <a:schemeClr val="tx1"/>
                </a:solidFill>
                <a:effectLst/>
                <a:latin typeface="+mn-lt"/>
                <a:ea typeface="+mn-ea"/>
                <a:cs typeface="+mn-cs"/>
              </a:rPr>
              <a:t>ISO14043</a:t>
            </a:r>
            <a:r>
              <a:rPr lang="zh-CN" altLang="zh-CN" sz="1200" kern="1200" dirty="0" smtClean="0">
                <a:solidFill>
                  <a:schemeClr val="tx1"/>
                </a:solidFill>
                <a:effectLst/>
                <a:latin typeface="+mn-lt"/>
                <a:ea typeface="+mn-ea"/>
                <a:cs typeface="+mn-cs"/>
              </a:rPr>
              <a:t>（影响说明解释）标准也随之颁布。</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中国等同采用上述国际标准，于</a:t>
            </a:r>
            <a:r>
              <a:rPr lang="en-US" altLang="zh-CN" sz="1200" kern="1200" dirty="0" smtClean="0">
                <a:solidFill>
                  <a:schemeClr val="tx1"/>
                </a:solidFill>
                <a:effectLst/>
                <a:latin typeface="+mn-lt"/>
                <a:ea typeface="+mn-ea"/>
                <a:cs typeface="+mn-cs"/>
              </a:rPr>
              <a:t>1999</a:t>
            </a:r>
            <a:r>
              <a:rPr lang="zh-CN" altLang="zh-CN" sz="1200" kern="1200" dirty="0" smtClean="0">
                <a:solidFill>
                  <a:schemeClr val="tx1"/>
                </a:solidFill>
                <a:effectLst/>
                <a:latin typeface="+mn-lt"/>
                <a:ea typeface="+mn-ea"/>
                <a:cs typeface="+mn-cs"/>
              </a:rPr>
              <a:t>年至</a:t>
            </a:r>
            <a:r>
              <a:rPr lang="en-US" altLang="zh-CN" sz="1200" kern="1200" dirty="0" smtClean="0">
                <a:solidFill>
                  <a:schemeClr val="tx1"/>
                </a:solidFill>
                <a:effectLst/>
                <a:latin typeface="+mn-lt"/>
                <a:ea typeface="+mn-ea"/>
                <a:cs typeface="+mn-cs"/>
              </a:rPr>
              <a:t>2002</a:t>
            </a:r>
            <a:r>
              <a:rPr lang="zh-CN" altLang="zh-CN" sz="1200" kern="1200" dirty="0" smtClean="0">
                <a:solidFill>
                  <a:schemeClr val="tx1"/>
                </a:solidFill>
                <a:effectLst/>
                <a:latin typeface="+mn-lt"/>
                <a:ea typeface="+mn-ea"/>
                <a:cs typeface="+mn-cs"/>
              </a:rPr>
              <a:t>年由国家质量技术监督局相继发布了生命周期评价的四个国家标准。</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14</a:t>
            </a:fld>
            <a:endParaRPr lang="zh-CN" altLang="en-US"/>
          </a:p>
        </p:txBody>
      </p:sp>
    </p:spTree>
    <p:extLst>
      <p:ext uri="{BB962C8B-B14F-4D97-AF65-F5344CB8AC3E}">
        <p14:creationId xmlns:p14="http://schemas.microsoft.com/office/powerpoint/2010/main" val="116793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John Reap</a:t>
            </a:r>
            <a:r>
              <a:rPr lang="zh-CN" altLang="zh-CN" sz="1200" kern="1200" dirty="0" smtClean="0">
                <a:solidFill>
                  <a:schemeClr val="tx1"/>
                </a:solidFill>
                <a:effectLst/>
                <a:latin typeface="+mn-lt"/>
                <a:ea typeface="+mn-ea"/>
                <a:cs typeface="+mn-cs"/>
              </a:rPr>
              <a:t>等提出了生命周期评价存在的</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个问题，并对每个问题的严重性程度以及解决程度给予了相应的分值（分别以</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表示）。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不能将</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当作是一种测量产品环境影响的“标尺”，过分强调和依赖</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得出的量化的环境</a:t>
            </a:r>
            <a:r>
              <a:rPr lang="zh-CN" altLang="en-US" sz="1200" kern="1200" dirty="0" smtClean="0">
                <a:solidFill>
                  <a:schemeClr val="tx1"/>
                </a:solidFill>
                <a:effectLst/>
                <a:latin typeface="+mn-lt"/>
                <a:ea typeface="+mn-ea"/>
                <a:cs typeface="+mn-cs"/>
              </a:rPr>
              <a:t>数值</a:t>
            </a:r>
            <a:r>
              <a:rPr lang="zh-CN" altLang="zh-CN" sz="1200" kern="1200" dirty="0" smtClean="0">
                <a:solidFill>
                  <a:schemeClr val="tx1"/>
                </a:solidFill>
                <a:effectLst/>
                <a:latin typeface="+mn-lt"/>
                <a:ea typeface="+mn-ea"/>
                <a:cs typeface="+mn-cs"/>
              </a:rPr>
              <a:t>，而应该把</a:t>
            </a:r>
            <a:r>
              <a:rPr lang="en-US" altLang="zh-CN" sz="1200" kern="1200" dirty="0" smtClean="0">
                <a:solidFill>
                  <a:schemeClr val="tx1"/>
                </a:solidFill>
                <a:effectLst/>
                <a:latin typeface="+mn-lt"/>
                <a:ea typeface="+mn-ea"/>
                <a:cs typeface="+mn-cs"/>
              </a:rPr>
              <a:t>LCA</a:t>
            </a:r>
            <a:r>
              <a:rPr lang="zh-CN" altLang="zh-CN" sz="1200" kern="1200" dirty="0" smtClean="0">
                <a:solidFill>
                  <a:schemeClr val="tx1"/>
                </a:solidFill>
                <a:effectLst/>
                <a:latin typeface="+mn-lt"/>
                <a:ea typeface="+mn-ea"/>
                <a:cs typeface="+mn-cs"/>
              </a:rPr>
              <a:t>当作是一种提供环境决策信息的工具。</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生命周期评价已成为评价产品、系统以及人类活动的环境负荷和影响的公认工具，它是</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世纪最有生命力和发展前途的环境管理工具。</a:t>
            </a:r>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24</a:t>
            </a:fld>
            <a:endParaRPr lang="zh-CN" altLang="en-US"/>
          </a:p>
        </p:txBody>
      </p:sp>
    </p:spTree>
    <p:extLst>
      <p:ext uri="{BB962C8B-B14F-4D97-AF65-F5344CB8AC3E}">
        <p14:creationId xmlns:p14="http://schemas.microsoft.com/office/powerpoint/2010/main" val="2920794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例：若决定放弃太阳能，而只选择水能。减少太阳能产业的投资比重，扩大水电产业的比重，对经济环境等的影响。</a:t>
            </a:r>
          </a:p>
          <a:p>
            <a:r>
              <a:rPr lang="zh-CN" altLang="en-US" sz="1200" kern="1200" dirty="0" smtClean="0">
                <a:solidFill>
                  <a:schemeClr val="tx1"/>
                </a:solidFill>
                <a:latin typeface="+mn-lt"/>
                <a:ea typeface="+mn-ea"/>
                <a:cs typeface="+mn-cs"/>
              </a:rPr>
              <a:t>较复杂，需要经济学背景。</a:t>
            </a:r>
          </a:p>
          <a:p>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77275A87-EC5F-4A03-9C62-532F2C4B8474}" type="slidenum">
              <a:rPr lang="zh-CN" altLang="en-US" smtClean="0"/>
              <a:t>25</a:t>
            </a:fld>
            <a:endParaRPr lang="zh-CN" altLang="en-US"/>
          </a:p>
        </p:txBody>
      </p:sp>
    </p:spTree>
    <p:extLst>
      <p:ext uri="{BB962C8B-B14F-4D97-AF65-F5344CB8AC3E}">
        <p14:creationId xmlns:p14="http://schemas.microsoft.com/office/powerpoint/2010/main" val="322969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275A87-EC5F-4A03-9C62-532F2C4B8474}" type="slidenum">
              <a:rPr lang="zh-CN" altLang="en-US" smtClean="0"/>
              <a:t>27</a:t>
            </a:fld>
            <a:endParaRPr lang="zh-CN" altLang="en-US"/>
          </a:p>
        </p:txBody>
      </p:sp>
    </p:spTree>
    <p:extLst>
      <p:ext uri="{BB962C8B-B14F-4D97-AF65-F5344CB8AC3E}">
        <p14:creationId xmlns:p14="http://schemas.microsoft.com/office/powerpoint/2010/main" val="2270252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
          <p:cNvGrpSpPr>
            <a:grpSpLocks/>
          </p:cNvGrpSpPr>
          <p:nvPr/>
        </p:nvGrpSpPr>
        <p:grpSpPr bwMode="auto">
          <a:xfrm>
            <a:off x="323850" y="2492375"/>
            <a:ext cx="158750" cy="1098550"/>
            <a:chOff x="720" y="336"/>
            <a:chExt cx="624" cy="432"/>
          </a:xfrm>
        </p:grpSpPr>
        <p:sp>
          <p:nvSpPr>
            <p:cNvPr id="5" name="Rectangle 4"/>
            <p:cNvSpPr>
              <a:spLocks noChangeArrowheads="1"/>
            </p:cNvSpPr>
            <p:nvPr/>
          </p:nvSpPr>
          <p:spPr bwMode="auto">
            <a:xfrm>
              <a:off x="720" y="336"/>
              <a:ext cx="387"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ahoma" pitchFamily="34" charset="0"/>
                <a:ea typeface="黑体" pitchFamily="2" charset="-122"/>
              </a:endParaRPr>
            </a:p>
          </p:txBody>
        </p:sp>
        <p:sp>
          <p:nvSpPr>
            <p:cNvPr id="6" name="Rectangle 5"/>
            <p:cNvSpPr>
              <a:spLocks noChangeArrowheads="1"/>
            </p:cNvSpPr>
            <p:nvPr/>
          </p:nvSpPr>
          <p:spPr bwMode="auto">
            <a:xfrm>
              <a:off x="1057" y="336"/>
              <a:ext cx="287"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ahoma" pitchFamily="34" charset="0"/>
                <a:ea typeface="黑体" pitchFamily="2" charset="-122"/>
              </a:endParaRPr>
            </a:p>
          </p:txBody>
        </p:sp>
      </p:grpSp>
      <p:grpSp>
        <p:nvGrpSpPr>
          <p:cNvPr id="7" name="Group 6"/>
          <p:cNvGrpSpPr>
            <a:grpSpLocks/>
          </p:cNvGrpSpPr>
          <p:nvPr/>
        </p:nvGrpSpPr>
        <p:grpSpPr bwMode="auto">
          <a:xfrm>
            <a:off x="468313" y="2852738"/>
            <a:ext cx="161925" cy="965200"/>
            <a:chOff x="912" y="2640"/>
            <a:chExt cx="672" cy="432"/>
          </a:xfrm>
        </p:grpSpPr>
        <p:sp>
          <p:nvSpPr>
            <p:cNvPr id="8" name="Rectangle 7"/>
            <p:cNvSpPr>
              <a:spLocks noChangeArrowheads="1"/>
            </p:cNvSpPr>
            <p:nvPr/>
          </p:nvSpPr>
          <p:spPr bwMode="auto">
            <a:xfrm>
              <a:off x="912" y="2640"/>
              <a:ext cx="382"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ahoma" pitchFamily="34" charset="0"/>
                <a:ea typeface="黑体" pitchFamily="2" charset="-122"/>
              </a:endParaRPr>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ahoma" pitchFamily="34" charset="0"/>
                <a:ea typeface="黑体" pitchFamily="2" charset="-122"/>
              </a:endParaRPr>
            </a:p>
          </p:txBody>
        </p:sp>
      </p:grpSp>
      <p:sp>
        <p:nvSpPr>
          <p:cNvPr id="10" name="Rectangle 9"/>
          <p:cNvSpPr>
            <a:spLocks noChangeArrowheads="1"/>
          </p:cNvSpPr>
          <p:nvPr/>
        </p:nvSpPr>
        <p:spPr bwMode="auto">
          <a:xfrm>
            <a:off x="0" y="3284538"/>
            <a:ext cx="9144000" cy="71437"/>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ahoma" pitchFamily="34" charset="0"/>
              <a:ea typeface="黑体" pitchFamily="2" charset="-122"/>
            </a:endParaRPr>
          </a:p>
        </p:txBody>
      </p:sp>
      <p:pic>
        <p:nvPicPr>
          <p:cNvPr id="11" name="Picture 20" descr="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9239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p:cNvSpPr>
            <a:spLocks noChangeArrowheads="1"/>
          </p:cNvSpPr>
          <p:nvPr/>
        </p:nvSpPr>
        <p:spPr bwMode="auto">
          <a:xfrm>
            <a:off x="4643438" y="476250"/>
            <a:ext cx="396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a:solidFill>
                  <a:srgbClr val="0000CC"/>
                </a:solidFill>
                <a:latin typeface="Times New Roman" pitchFamily="18" charset="0"/>
                <a:ea typeface="黑体" pitchFamily="2" charset="-122"/>
              </a:rPr>
              <a:t>Nanjing University</a:t>
            </a:r>
          </a:p>
        </p:txBody>
      </p:sp>
      <p:pic>
        <p:nvPicPr>
          <p:cNvPr id="13" name="Picture 22" descr="校名"/>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333375"/>
            <a:ext cx="244951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Rectangle 12"/>
          <p:cNvSpPr>
            <a:spLocks noGrp="1" noChangeArrowheads="1"/>
          </p:cNvSpPr>
          <p:nvPr>
            <p:ph type="ctrTitle"/>
          </p:nvPr>
        </p:nvSpPr>
        <p:spPr>
          <a:xfrm>
            <a:off x="700088" y="1628775"/>
            <a:ext cx="8062912" cy="1584325"/>
          </a:xfrm>
        </p:spPr>
        <p:txBody>
          <a:bodyPr/>
          <a:lstStyle>
            <a:lvl1pPr algn="ctr">
              <a:defRPr sz="4400"/>
            </a:lvl1pPr>
          </a:lstStyle>
          <a:p>
            <a:r>
              <a:rPr lang="zh-CN" altLang="en-US" smtClean="0"/>
              <a:t>单击此处编辑母版标题样式</a:t>
            </a:r>
            <a:endParaRPr lang="zh-CN" altLang="en-US"/>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a:lvl1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4414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08963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274638"/>
            <a:ext cx="2071688" cy="6075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1963" y="274638"/>
            <a:ext cx="6062662" cy="6075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0212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3085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5186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640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125538"/>
            <a:ext cx="40640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7099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796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3476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08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22843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4948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461963" y="274638"/>
            <a:ext cx="82137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10"/>
          <p:cNvSpPr>
            <a:spLocks noGrp="1" noChangeArrowheads="1"/>
          </p:cNvSpPr>
          <p:nvPr>
            <p:ph type="body" idx="1"/>
          </p:nvPr>
        </p:nvSpPr>
        <p:spPr bwMode="auto">
          <a:xfrm>
            <a:off x="468313" y="1125538"/>
            <a:ext cx="8280400"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p:txBody>
      </p:sp>
      <p:sp>
        <p:nvSpPr>
          <p:cNvPr id="1028" name="Text Box 18"/>
          <p:cNvSpPr txBox="1">
            <a:spLocks noChangeArrowheads="1"/>
          </p:cNvSpPr>
          <p:nvPr/>
        </p:nvSpPr>
        <p:spPr bwMode="auto">
          <a:xfrm>
            <a:off x="196850" y="6437313"/>
            <a:ext cx="8751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dist" eaLnBrk="1" hangingPunct="1">
              <a:defRPr/>
            </a:pPr>
            <a:r>
              <a:rPr lang="zh-CN" altLang="en-US" sz="1000" b="1" smtClean="0">
                <a:solidFill>
                  <a:srgbClr val="0000CC"/>
                </a:solidFill>
                <a:latin typeface="Times New Roman" pitchFamily="18" charset="0"/>
                <a:ea typeface="黑体" pitchFamily="2" charset="-122"/>
              </a:rPr>
              <a:t>南京大学环境学院                                                                                                                   南京大学</a:t>
            </a:r>
            <a:r>
              <a:rPr lang="en-US" altLang="zh-CN" sz="1000" b="1" smtClean="0">
                <a:solidFill>
                  <a:srgbClr val="0000CC"/>
                </a:solidFill>
                <a:latin typeface="Times New Roman" pitchFamily="18" charset="0"/>
                <a:ea typeface="黑体" pitchFamily="2" charset="-122"/>
              </a:rPr>
              <a:t>-</a:t>
            </a:r>
            <a:r>
              <a:rPr lang="zh-CN" altLang="en-US" sz="1000" b="1" smtClean="0">
                <a:solidFill>
                  <a:srgbClr val="0000CC"/>
                </a:solidFill>
                <a:latin typeface="Times New Roman" pitchFamily="18" charset="0"/>
                <a:ea typeface="黑体" pitchFamily="2" charset="-122"/>
              </a:rPr>
              <a:t>江苏省环境保护厅环境管理与政策研究中心</a:t>
            </a:r>
          </a:p>
          <a:p>
            <a:pPr algn="dist" eaLnBrk="1" hangingPunct="1">
              <a:defRPr/>
            </a:pPr>
            <a:r>
              <a:rPr lang="en-US" altLang="zh-CN" sz="1000" b="1" smtClean="0">
                <a:solidFill>
                  <a:srgbClr val="0000CC"/>
                </a:solidFill>
                <a:latin typeface="Times New Roman" pitchFamily="18" charset="0"/>
                <a:ea typeface="黑体" pitchFamily="2" charset="-122"/>
              </a:rPr>
              <a:t>School of the Environment, Nanjing University                                                                  Center for Environmental Management &amp; Policy, NJU-JSEPB</a:t>
            </a:r>
          </a:p>
        </p:txBody>
      </p:sp>
      <p:sp>
        <p:nvSpPr>
          <p:cNvPr id="1029" name="Line 19"/>
          <p:cNvSpPr>
            <a:spLocks noChangeShapeType="1"/>
          </p:cNvSpPr>
          <p:nvPr/>
        </p:nvSpPr>
        <p:spPr bwMode="auto">
          <a:xfrm>
            <a:off x="0" y="6388100"/>
            <a:ext cx="91440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Line 20"/>
          <p:cNvSpPr>
            <a:spLocks noChangeShapeType="1"/>
          </p:cNvSpPr>
          <p:nvPr/>
        </p:nvSpPr>
        <p:spPr bwMode="auto">
          <a:xfrm>
            <a:off x="0" y="1125538"/>
            <a:ext cx="9144000" cy="0"/>
          </a:xfrm>
          <a:prstGeom prst="line">
            <a:avLst/>
          </a:prstGeom>
          <a:noFill/>
          <a:ln w="1905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Line 21"/>
          <p:cNvSpPr>
            <a:spLocks noChangeShapeType="1"/>
          </p:cNvSpPr>
          <p:nvPr/>
        </p:nvSpPr>
        <p:spPr bwMode="auto">
          <a:xfrm>
            <a:off x="468313" y="620713"/>
            <a:ext cx="0" cy="18002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422852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b="1">
          <a:solidFill>
            <a:schemeClr val="folHlink"/>
          </a:solidFill>
          <a:latin typeface="+mj-lt"/>
          <a:ea typeface="+mj-ea"/>
          <a:cs typeface="+mj-cs"/>
        </a:defRPr>
      </a:lvl1pPr>
      <a:lvl2pPr algn="l" rtl="0" eaLnBrk="0" fontAlgn="base" hangingPunct="0">
        <a:spcBef>
          <a:spcPct val="0"/>
        </a:spcBef>
        <a:spcAft>
          <a:spcPct val="0"/>
        </a:spcAft>
        <a:defRPr sz="4000" b="1">
          <a:solidFill>
            <a:schemeClr val="folHlink"/>
          </a:solidFill>
          <a:latin typeface="Tahoma" pitchFamily="34" charset="0"/>
          <a:ea typeface="黑体" pitchFamily="2" charset="-122"/>
        </a:defRPr>
      </a:lvl2pPr>
      <a:lvl3pPr algn="l" rtl="0" eaLnBrk="0" fontAlgn="base" hangingPunct="0">
        <a:spcBef>
          <a:spcPct val="0"/>
        </a:spcBef>
        <a:spcAft>
          <a:spcPct val="0"/>
        </a:spcAft>
        <a:defRPr sz="4000" b="1">
          <a:solidFill>
            <a:schemeClr val="folHlink"/>
          </a:solidFill>
          <a:latin typeface="Tahoma" pitchFamily="34" charset="0"/>
          <a:ea typeface="黑体" pitchFamily="2" charset="-122"/>
        </a:defRPr>
      </a:lvl3pPr>
      <a:lvl4pPr algn="l" rtl="0" eaLnBrk="0" fontAlgn="base" hangingPunct="0">
        <a:spcBef>
          <a:spcPct val="0"/>
        </a:spcBef>
        <a:spcAft>
          <a:spcPct val="0"/>
        </a:spcAft>
        <a:defRPr sz="4000" b="1">
          <a:solidFill>
            <a:schemeClr val="folHlink"/>
          </a:solidFill>
          <a:latin typeface="Tahoma" pitchFamily="34" charset="0"/>
          <a:ea typeface="黑体" pitchFamily="2" charset="-122"/>
        </a:defRPr>
      </a:lvl4pPr>
      <a:lvl5pPr algn="l" rtl="0" eaLnBrk="0" fontAlgn="base" hangingPunct="0">
        <a:spcBef>
          <a:spcPct val="0"/>
        </a:spcBef>
        <a:spcAft>
          <a:spcPct val="0"/>
        </a:spcAft>
        <a:defRPr sz="4000" b="1">
          <a:solidFill>
            <a:schemeClr val="folHlink"/>
          </a:solidFill>
          <a:latin typeface="Tahoma" pitchFamily="34" charset="0"/>
          <a:ea typeface="黑体" pitchFamily="2" charset="-122"/>
        </a:defRPr>
      </a:lvl5pPr>
      <a:lvl6pPr marL="457200" algn="l" rtl="0" eaLnBrk="1" fontAlgn="base" hangingPunct="1">
        <a:spcBef>
          <a:spcPct val="0"/>
        </a:spcBef>
        <a:spcAft>
          <a:spcPct val="0"/>
        </a:spcAft>
        <a:defRPr sz="4000" b="1">
          <a:solidFill>
            <a:schemeClr val="folHlink"/>
          </a:solidFill>
          <a:latin typeface="Tahoma" pitchFamily="34" charset="0"/>
          <a:ea typeface="黑体" pitchFamily="2" charset="-122"/>
        </a:defRPr>
      </a:lvl6pPr>
      <a:lvl7pPr marL="914400" algn="l" rtl="0" eaLnBrk="1" fontAlgn="base" hangingPunct="1">
        <a:spcBef>
          <a:spcPct val="0"/>
        </a:spcBef>
        <a:spcAft>
          <a:spcPct val="0"/>
        </a:spcAft>
        <a:defRPr sz="4000" b="1">
          <a:solidFill>
            <a:schemeClr val="folHlink"/>
          </a:solidFill>
          <a:latin typeface="Tahoma" pitchFamily="34" charset="0"/>
          <a:ea typeface="黑体" pitchFamily="2" charset="-122"/>
        </a:defRPr>
      </a:lvl7pPr>
      <a:lvl8pPr marL="1371600" algn="l" rtl="0" eaLnBrk="1" fontAlgn="base" hangingPunct="1">
        <a:spcBef>
          <a:spcPct val="0"/>
        </a:spcBef>
        <a:spcAft>
          <a:spcPct val="0"/>
        </a:spcAft>
        <a:defRPr sz="4000" b="1">
          <a:solidFill>
            <a:schemeClr val="folHlink"/>
          </a:solidFill>
          <a:latin typeface="Tahoma" pitchFamily="34" charset="0"/>
          <a:ea typeface="黑体" pitchFamily="2" charset="-122"/>
        </a:defRPr>
      </a:lvl8pPr>
      <a:lvl9pPr marL="1828800" algn="l" rtl="0" eaLnBrk="1" fontAlgn="base" hangingPunct="1">
        <a:spcBef>
          <a:spcPct val="0"/>
        </a:spcBef>
        <a:spcAft>
          <a:spcPct val="0"/>
        </a:spcAft>
        <a:defRPr sz="4000" b="1">
          <a:solidFill>
            <a:schemeClr val="folHlink"/>
          </a:solidFill>
          <a:latin typeface="Tahoma" pitchFamily="34" charset="0"/>
          <a:ea typeface="黑体" pitchFamily="2" charset="-122"/>
        </a:defRPr>
      </a:lvl9pPr>
    </p:titleStyle>
    <p:bodyStyle>
      <a:lvl1pPr marL="342900" indent="-342900" algn="l" rtl="0" eaLnBrk="0" fontAlgn="base" hangingPunct="0">
        <a:lnSpc>
          <a:spcPct val="150000"/>
        </a:lnSpc>
        <a:spcBef>
          <a:spcPct val="0"/>
        </a:spcBef>
        <a:spcAft>
          <a:spcPct val="0"/>
        </a:spcAft>
        <a:buClr>
          <a:schemeClr val="folHlink"/>
        </a:buClr>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lr>
          <a:schemeClr val="folHlink"/>
        </a:buClr>
        <a:buFont typeface="Wingdings"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
        <a:defRPr sz="2400">
          <a:solidFill>
            <a:schemeClr val="tx1"/>
          </a:solidFill>
          <a:latin typeface="+mn-lt"/>
          <a:ea typeface="华文新魏" pitchFamily="2" charset="-122"/>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4pPr>
      <a:lvl5pPr marL="2057400" indent="-228600" algn="l" rtl="0" eaLnBrk="0" fontAlgn="base" hangingPunct="0">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5pPr>
      <a:lvl6pPr marL="25146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6pPr>
      <a:lvl7pPr marL="29718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7pPr>
      <a:lvl8pPr marL="34290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8pPr>
      <a:lvl9pPr marL="38862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jpe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jpeg"/><Relationship Id="rId2" Type="http://schemas.openxmlformats.org/officeDocument/2006/relationships/image" Target="../media/image12.png"/><Relationship Id="rId16"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培训内容</a:t>
            </a:r>
            <a:endParaRPr lang="zh-CN" altLang="en-US" dirty="0"/>
          </a:p>
        </p:txBody>
      </p:sp>
      <p:sp>
        <p:nvSpPr>
          <p:cNvPr id="3" name="内容占位符 2"/>
          <p:cNvSpPr>
            <a:spLocks noGrp="1"/>
          </p:cNvSpPr>
          <p:nvPr>
            <p:ph idx="1"/>
          </p:nvPr>
        </p:nvSpPr>
        <p:spPr/>
        <p:txBody>
          <a:bodyPr/>
          <a:lstStyle/>
          <a:p>
            <a:r>
              <a:rPr lang="zh-CN" altLang="en-US" dirty="0" smtClean="0"/>
              <a:t>生命周期评价方法</a:t>
            </a:r>
            <a:endParaRPr lang="en-US" altLang="zh-CN" dirty="0" smtClean="0"/>
          </a:p>
          <a:p>
            <a:r>
              <a:rPr lang="zh-CN" altLang="en-US" dirty="0" smtClean="0"/>
              <a:t>生命周期评价软件</a:t>
            </a:r>
            <a:r>
              <a:rPr lang="en-US" altLang="zh-CN" dirty="0" smtClean="0"/>
              <a:t>-</a:t>
            </a:r>
            <a:r>
              <a:rPr lang="en-US" altLang="zh-CN" dirty="0" err="1" smtClean="0"/>
              <a:t>GaBi</a:t>
            </a:r>
            <a:endParaRPr lang="en-US" altLang="zh-CN" dirty="0" smtClean="0"/>
          </a:p>
          <a:p>
            <a:r>
              <a:rPr lang="zh-CN" altLang="en-US" dirty="0" smtClean="0"/>
              <a:t>物质流分析方法</a:t>
            </a:r>
            <a:endParaRPr lang="en-US" altLang="zh-CN" dirty="0" smtClean="0"/>
          </a:p>
          <a:p>
            <a:r>
              <a:rPr lang="zh-CN" altLang="en-US" dirty="0" smtClean="0"/>
              <a:t>物质流分析软件</a:t>
            </a:r>
            <a:r>
              <a:rPr lang="en-US" altLang="zh-CN" dirty="0" smtClean="0"/>
              <a:t>-STAN</a:t>
            </a:r>
          </a:p>
          <a:p>
            <a:r>
              <a:rPr lang="en-US" altLang="zh-CN" dirty="0" smtClean="0"/>
              <a:t>ISIE</a:t>
            </a:r>
            <a:r>
              <a:rPr lang="zh-CN" altLang="en-US" dirty="0" smtClean="0"/>
              <a:t>会议总结</a:t>
            </a:r>
            <a:endParaRPr lang="zh-CN" altLang="en-US" dirty="0"/>
          </a:p>
        </p:txBody>
      </p:sp>
    </p:spTree>
    <p:extLst>
      <p:ext uri="{BB962C8B-B14F-4D97-AF65-F5344CB8AC3E}">
        <p14:creationId xmlns:p14="http://schemas.microsoft.com/office/powerpoint/2010/main" val="1333049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主要术语定义</a:t>
            </a:r>
            <a:endParaRPr lang="zh-CN" altLang="en-US" dirty="0"/>
          </a:p>
        </p:txBody>
      </p:sp>
      <p:sp>
        <p:nvSpPr>
          <p:cNvPr id="3" name="内容占位符 2"/>
          <p:cNvSpPr>
            <a:spLocks noGrp="1"/>
          </p:cNvSpPr>
          <p:nvPr>
            <p:ph idx="1"/>
          </p:nvPr>
        </p:nvSpPr>
        <p:spPr>
          <a:xfrm>
            <a:off x="473734" y="1124744"/>
            <a:ext cx="8280400" cy="5256584"/>
          </a:xfrm>
        </p:spPr>
        <p:txBody>
          <a:bodyPr>
            <a:normAutofit fontScale="62500" lnSpcReduction="20000"/>
          </a:bodyPr>
          <a:lstStyle/>
          <a:p>
            <a:r>
              <a:rPr lang="en-US" altLang="zh-CN" sz="3200" dirty="0" smtClean="0">
                <a:solidFill>
                  <a:srgbClr val="FF0000"/>
                </a:solidFill>
              </a:rPr>
              <a:t>Process </a:t>
            </a:r>
            <a:r>
              <a:rPr lang="zh-CN" altLang="en-US" sz="3200" dirty="0">
                <a:solidFill>
                  <a:srgbClr val="FF0000"/>
                </a:solidFill>
              </a:rPr>
              <a:t>过程 </a:t>
            </a:r>
          </a:p>
          <a:p>
            <a:pPr lvl="1"/>
            <a:r>
              <a:rPr lang="en-US" altLang="zh-CN" sz="2900" dirty="0" smtClean="0"/>
              <a:t>set </a:t>
            </a:r>
            <a:r>
              <a:rPr lang="en-US" altLang="zh-CN" sz="2900" dirty="0"/>
              <a:t>of interrelated or interacting activities that transforms inputs into outputs </a:t>
            </a:r>
            <a:r>
              <a:rPr lang="zh-CN" altLang="en-US" sz="2900" dirty="0"/>
              <a:t>不是</a:t>
            </a:r>
            <a:r>
              <a:rPr lang="en-US" altLang="zh-CN" sz="2900" dirty="0"/>
              <a:t>activities</a:t>
            </a:r>
            <a:r>
              <a:rPr lang="zh-CN" altLang="en-US" sz="2900" dirty="0"/>
              <a:t>本身，而是其量化的模型 </a:t>
            </a:r>
          </a:p>
          <a:p>
            <a:pPr lvl="1"/>
            <a:r>
              <a:rPr lang="en-US" altLang="zh-CN" sz="2900" dirty="0" smtClean="0"/>
              <a:t>Unit process: Smallest </a:t>
            </a:r>
            <a:r>
              <a:rPr lang="en-US" altLang="zh-CN" sz="2900" dirty="0"/>
              <a:t>element considered in the life cycle inventory analysis for which input and output data are </a:t>
            </a:r>
            <a:r>
              <a:rPr lang="en-US" altLang="zh-CN" sz="2900" dirty="0" smtClean="0"/>
              <a:t>quantified</a:t>
            </a:r>
            <a:endParaRPr lang="zh-CN" altLang="en-US" sz="2900" dirty="0"/>
          </a:p>
          <a:p>
            <a:pPr lvl="1"/>
            <a:r>
              <a:rPr lang="zh-CN" altLang="en-US" sz="2900" dirty="0" smtClean="0"/>
              <a:t>在</a:t>
            </a:r>
            <a:r>
              <a:rPr lang="zh-CN" altLang="en-US" sz="2900" dirty="0"/>
              <a:t>数据库里，指经原始数据收集首次得到的清单数据集，与</a:t>
            </a:r>
            <a:r>
              <a:rPr lang="en-US" altLang="zh-CN" sz="2900" dirty="0"/>
              <a:t>aggregated process</a:t>
            </a:r>
            <a:r>
              <a:rPr lang="zh-CN" altLang="en-US" sz="2900" dirty="0"/>
              <a:t>相对 </a:t>
            </a:r>
            <a:endParaRPr lang="zh-CN" altLang="en-US" dirty="0"/>
          </a:p>
          <a:p>
            <a:r>
              <a:rPr lang="en-US" altLang="zh-CN" dirty="0" smtClean="0">
                <a:solidFill>
                  <a:srgbClr val="FF0000"/>
                </a:solidFill>
              </a:rPr>
              <a:t>Elementary </a:t>
            </a:r>
            <a:r>
              <a:rPr lang="en-US" altLang="zh-CN" dirty="0">
                <a:solidFill>
                  <a:srgbClr val="FF0000"/>
                </a:solidFill>
              </a:rPr>
              <a:t>flow </a:t>
            </a:r>
            <a:r>
              <a:rPr lang="zh-CN" altLang="en-US" dirty="0">
                <a:solidFill>
                  <a:srgbClr val="FF0000"/>
                </a:solidFill>
              </a:rPr>
              <a:t>基本流（环境流） </a:t>
            </a:r>
          </a:p>
          <a:p>
            <a:pPr lvl="1"/>
            <a:r>
              <a:rPr lang="en-US" altLang="zh-CN" dirty="0" smtClean="0"/>
              <a:t>Material </a:t>
            </a:r>
            <a:r>
              <a:rPr lang="en-US" altLang="zh-CN" dirty="0"/>
              <a:t>or energy entering the system being studied that has been drawn from the environment without previous human transformation, or material or energy leaving the system being studied that is released into the environment without subsequent human transformation </a:t>
            </a:r>
            <a:r>
              <a:rPr lang="zh-CN" altLang="en-US" dirty="0"/>
              <a:t>为什么要提“没有人类活动”？ </a:t>
            </a:r>
          </a:p>
          <a:p>
            <a:r>
              <a:rPr lang="en-US" altLang="zh-CN" dirty="0" smtClean="0">
                <a:solidFill>
                  <a:srgbClr val="FF0000"/>
                </a:solidFill>
              </a:rPr>
              <a:t>Intermediate </a:t>
            </a:r>
            <a:r>
              <a:rPr lang="en-US" altLang="zh-CN" dirty="0">
                <a:solidFill>
                  <a:srgbClr val="FF0000"/>
                </a:solidFill>
              </a:rPr>
              <a:t>flow </a:t>
            </a:r>
            <a:r>
              <a:rPr lang="zh-CN" altLang="en-US" dirty="0">
                <a:solidFill>
                  <a:srgbClr val="FF0000"/>
                </a:solidFill>
              </a:rPr>
              <a:t>中间流 </a:t>
            </a:r>
          </a:p>
          <a:p>
            <a:pPr lvl="1"/>
            <a:r>
              <a:rPr lang="en-US" altLang="zh-CN" dirty="0"/>
              <a:t>P</a:t>
            </a:r>
            <a:r>
              <a:rPr lang="en-US" altLang="zh-CN" dirty="0" smtClean="0"/>
              <a:t>roduct</a:t>
            </a:r>
            <a:r>
              <a:rPr lang="en-US" altLang="zh-CN" dirty="0"/>
              <a:t>, material or energy flow occurring between unit processes of the product system being studied, i.e. intermediate product and waste for treatment </a:t>
            </a:r>
          </a:p>
        </p:txBody>
      </p:sp>
    </p:spTree>
    <p:extLst>
      <p:ext uri="{BB962C8B-B14F-4D97-AF65-F5344CB8AC3E}">
        <p14:creationId xmlns:p14="http://schemas.microsoft.com/office/powerpoint/2010/main" val="2498463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Intermediate </a:t>
            </a:r>
            <a:r>
              <a:rPr lang="en-US" altLang="zh-CN" dirty="0" smtClean="0"/>
              <a:t>flow</a:t>
            </a:r>
            <a:r>
              <a:rPr lang="zh-CN" altLang="en-US" dirty="0" smtClean="0"/>
              <a:t>细分 </a:t>
            </a:r>
            <a:endParaRPr lang="zh-CN" altLang="en-US" dirty="0"/>
          </a:p>
        </p:txBody>
      </p:sp>
      <p:sp>
        <p:nvSpPr>
          <p:cNvPr id="3" name="内容占位符 2"/>
          <p:cNvSpPr>
            <a:spLocks noGrp="1"/>
          </p:cNvSpPr>
          <p:nvPr>
            <p:ph idx="1"/>
          </p:nvPr>
        </p:nvSpPr>
        <p:spPr/>
        <p:txBody>
          <a:bodyPr>
            <a:noAutofit/>
          </a:bodyPr>
          <a:lstStyle/>
          <a:p>
            <a:pPr>
              <a:lnSpc>
                <a:spcPct val="120000"/>
              </a:lnSpc>
            </a:pPr>
            <a:r>
              <a:rPr lang="zh-CN" altLang="en-US" sz="2000" dirty="0" smtClean="0"/>
              <a:t>能源</a:t>
            </a:r>
            <a:r>
              <a:rPr lang="en-US" altLang="zh-CN" sz="2000" dirty="0" smtClean="0"/>
              <a:t>Energy </a:t>
            </a:r>
            <a:r>
              <a:rPr lang="en-US" altLang="zh-CN" sz="2000" dirty="0"/>
              <a:t>flow: energy input, or energy output </a:t>
            </a:r>
          </a:p>
          <a:p>
            <a:pPr>
              <a:lnSpc>
                <a:spcPct val="120000"/>
              </a:lnSpc>
            </a:pPr>
            <a:r>
              <a:rPr lang="zh-CN" altLang="en-US" sz="2000" dirty="0" smtClean="0"/>
              <a:t>原料</a:t>
            </a:r>
            <a:r>
              <a:rPr lang="zh-CN" altLang="en-US" sz="2000" dirty="0"/>
              <a:t>含能 </a:t>
            </a:r>
            <a:r>
              <a:rPr lang="en-US" altLang="zh-CN" sz="2000" dirty="0"/>
              <a:t>Feedstock energy: heat of combustion of a raw material input that is not used as an energy source to a product system, expressed in terms of higher heating value or lower heating value </a:t>
            </a:r>
          </a:p>
          <a:p>
            <a:pPr>
              <a:lnSpc>
                <a:spcPct val="120000"/>
              </a:lnSpc>
            </a:pPr>
            <a:r>
              <a:rPr lang="zh-CN" altLang="en-US" sz="2000" dirty="0" smtClean="0"/>
              <a:t>运行</a:t>
            </a:r>
            <a:r>
              <a:rPr lang="zh-CN" altLang="en-US" sz="2000" dirty="0"/>
              <a:t>能耗 </a:t>
            </a:r>
            <a:r>
              <a:rPr lang="en-US" altLang="zh-CN" sz="2000" dirty="0"/>
              <a:t>Process energy: energy input required for operating the process or equipment within a unit process, excluding energy inputs for production and delivery of the energy itself </a:t>
            </a:r>
            <a:r>
              <a:rPr lang="zh-CN" altLang="en-US" sz="2000" dirty="0"/>
              <a:t>过程能耗 </a:t>
            </a:r>
          </a:p>
          <a:p>
            <a:pPr>
              <a:lnSpc>
                <a:spcPct val="120000"/>
              </a:lnSpc>
            </a:pPr>
            <a:r>
              <a:rPr lang="zh-CN" altLang="en-US" sz="2000" dirty="0" smtClean="0"/>
              <a:t>原材料 </a:t>
            </a:r>
            <a:r>
              <a:rPr lang="en-US" altLang="zh-CN" sz="2000" dirty="0"/>
              <a:t>Raw material: primary or secondary material that is used to produce a product </a:t>
            </a:r>
          </a:p>
          <a:p>
            <a:pPr>
              <a:lnSpc>
                <a:spcPct val="120000"/>
              </a:lnSpc>
            </a:pPr>
            <a:r>
              <a:rPr lang="zh-CN" altLang="en-US" sz="2000" dirty="0" smtClean="0"/>
              <a:t>辅料 </a:t>
            </a:r>
            <a:r>
              <a:rPr lang="en-US" altLang="zh-CN" sz="2000" dirty="0"/>
              <a:t>Ancillary input: material input that is used by the unit process producing the product, but which does not constitute part of the product </a:t>
            </a:r>
          </a:p>
          <a:p>
            <a:pPr>
              <a:lnSpc>
                <a:spcPct val="120000"/>
              </a:lnSpc>
            </a:pPr>
            <a:r>
              <a:rPr lang="zh-CN" altLang="en-US" sz="2000" dirty="0" smtClean="0"/>
              <a:t>待</a:t>
            </a:r>
            <a:r>
              <a:rPr lang="zh-CN" altLang="en-US" sz="2000" dirty="0"/>
              <a:t>处理废物 </a:t>
            </a:r>
            <a:r>
              <a:rPr lang="en-US" altLang="zh-CN" sz="2000" dirty="0"/>
              <a:t>Waste: substances or objects which the holder intends or is required to dispose of </a:t>
            </a:r>
            <a:r>
              <a:rPr lang="zh-CN" altLang="en-US" sz="2000" dirty="0"/>
              <a:t>非环境排放 </a:t>
            </a:r>
          </a:p>
        </p:txBody>
      </p:sp>
    </p:spTree>
    <p:extLst>
      <p:ext uri="{BB962C8B-B14F-4D97-AF65-F5344CB8AC3E}">
        <p14:creationId xmlns:p14="http://schemas.microsoft.com/office/powerpoint/2010/main" val="3201547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364655" y="2780928"/>
            <a:ext cx="4408339" cy="3545999"/>
          </a:xfrm>
          <a:prstGeom prst="rect">
            <a:avLst/>
          </a:prstGeom>
        </p:spPr>
      </p:pic>
      <p:sp>
        <p:nvSpPr>
          <p:cNvPr id="2" name="标题 1"/>
          <p:cNvSpPr>
            <a:spLocks noGrp="1"/>
          </p:cNvSpPr>
          <p:nvPr>
            <p:ph type="title"/>
          </p:nvPr>
        </p:nvSpPr>
        <p:spPr/>
        <p:txBody>
          <a:bodyPr/>
          <a:lstStyle/>
          <a:p>
            <a:r>
              <a:rPr lang="en-US" altLang="zh-CN" dirty="0"/>
              <a:t>Product systems</a:t>
            </a:r>
            <a:endParaRPr lang="zh-CN" altLang="en-US" dirty="0"/>
          </a:p>
        </p:txBody>
      </p:sp>
      <p:sp>
        <p:nvSpPr>
          <p:cNvPr id="3" name="内容占位符 2"/>
          <p:cNvSpPr>
            <a:spLocks noGrp="1"/>
          </p:cNvSpPr>
          <p:nvPr>
            <p:ph idx="1"/>
          </p:nvPr>
        </p:nvSpPr>
        <p:spPr>
          <a:xfrm>
            <a:off x="468312" y="1125538"/>
            <a:ext cx="8675687" cy="5224462"/>
          </a:xfrm>
        </p:spPr>
        <p:txBody>
          <a:bodyPr/>
          <a:lstStyle/>
          <a:p>
            <a:r>
              <a:rPr lang="en-US" altLang="zh-CN" sz="2000" dirty="0" smtClean="0"/>
              <a:t>Product </a:t>
            </a:r>
            <a:r>
              <a:rPr lang="en-US" altLang="zh-CN" sz="2000" dirty="0"/>
              <a:t>systems are subdivided into a set of </a:t>
            </a:r>
            <a:r>
              <a:rPr lang="en-US" altLang="zh-CN" sz="2000" dirty="0" smtClean="0"/>
              <a:t>processes that are </a:t>
            </a:r>
            <a:r>
              <a:rPr lang="en-US" altLang="zh-CN" sz="2000" dirty="0"/>
              <a:t>linked </a:t>
            </a:r>
          </a:p>
          <a:p>
            <a:pPr lvl="1">
              <a:lnSpc>
                <a:spcPct val="100000"/>
              </a:lnSpc>
            </a:pPr>
            <a:r>
              <a:rPr lang="en-US" altLang="zh-CN" sz="2000" dirty="0" smtClean="0"/>
              <a:t>to </a:t>
            </a:r>
            <a:r>
              <a:rPr lang="en-US" altLang="zh-CN" sz="2000" dirty="0"/>
              <a:t>one another by </a:t>
            </a:r>
            <a:r>
              <a:rPr lang="en-US" altLang="zh-CN" sz="2000" dirty="0">
                <a:solidFill>
                  <a:srgbClr val="FF0000"/>
                </a:solidFill>
              </a:rPr>
              <a:t>intermediate flows </a:t>
            </a:r>
            <a:r>
              <a:rPr lang="en-US" altLang="zh-CN" sz="2000" dirty="0"/>
              <a:t>(i.e. intermediate products and/or waste for treatment), </a:t>
            </a:r>
          </a:p>
          <a:p>
            <a:pPr lvl="1">
              <a:lnSpc>
                <a:spcPct val="100000"/>
              </a:lnSpc>
            </a:pPr>
            <a:r>
              <a:rPr lang="en-US" altLang="zh-CN" sz="2000" dirty="0" smtClean="0"/>
              <a:t>to </a:t>
            </a:r>
            <a:r>
              <a:rPr lang="en-US" altLang="zh-CN" sz="2000" dirty="0"/>
              <a:t>other product systems by (external) </a:t>
            </a:r>
            <a:r>
              <a:rPr lang="en-US" altLang="zh-CN" sz="2000" dirty="0">
                <a:solidFill>
                  <a:srgbClr val="FF0000"/>
                </a:solidFill>
              </a:rPr>
              <a:t>product flows</a:t>
            </a:r>
            <a:r>
              <a:rPr lang="en-US" altLang="zh-CN" sz="2000" dirty="0"/>
              <a:t>, and </a:t>
            </a:r>
            <a:r>
              <a:rPr lang="en-US" altLang="zh-CN" sz="2000" dirty="0" smtClean="0"/>
              <a:t>to </a:t>
            </a:r>
            <a:r>
              <a:rPr lang="en-US" altLang="zh-CN" sz="2000" dirty="0"/>
              <a:t>the environment by </a:t>
            </a:r>
            <a:r>
              <a:rPr lang="en-US" altLang="zh-CN" sz="2000" dirty="0">
                <a:solidFill>
                  <a:srgbClr val="FF0000"/>
                </a:solidFill>
              </a:rPr>
              <a:t>elementary flows</a:t>
            </a:r>
            <a:r>
              <a:rPr lang="en-US" altLang="zh-CN" sz="2000" dirty="0"/>
              <a:t>. </a:t>
            </a:r>
          </a:p>
          <a:p>
            <a:endParaRPr lang="zh-CN" altLang="en-US" dirty="0"/>
          </a:p>
        </p:txBody>
      </p:sp>
    </p:spTree>
    <p:extLst>
      <p:ext uri="{BB962C8B-B14F-4D97-AF65-F5344CB8AC3E}">
        <p14:creationId xmlns:p14="http://schemas.microsoft.com/office/powerpoint/2010/main" val="68360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生命周期评价技术框架</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6" name="组合 5"/>
          <p:cNvGrpSpPr/>
          <p:nvPr/>
        </p:nvGrpSpPr>
        <p:grpSpPr>
          <a:xfrm>
            <a:off x="683568" y="2060848"/>
            <a:ext cx="3816424" cy="3687469"/>
            <a:chOff x="683568" y="1887951"/>
            <a:chExt cx="3321369" cy="3125225"/>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87951"/>
              <a:ext cx="3321369"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23578" y="4643844"/>
              <a:ext cx="1665712" cy="369332"/>
            </a:xfrm>
            <a:prstGeom prst="rect">
              <a:avLst/>
            </a:prstGeom>
            <a:noFill/>
          </p:spPr>
          <p:txBody>
            <a:bodyPr wrap="none" rtlCol="0">
              <a:spAutoFit/>
            </a:bodyPr>
            <a:lstStyle/>
            <a:p>
              <a:r>
                <a:rPr lang="en-US" altLang="zh-CN" dirty="0"/>
                <a:t>(</a:t>
              </a:r>
              <a:r>
                <a:rPr lang="en-US" altLang="zh-CN" dirty="0" smtClean="0"/>
                <a:t>SETAC, 1993)</a:t>
              </a:r>
              <a:endParaRPr lang="zh-CN" altLang="en-US" dirty="0"/>
            </a:p>
          </p:txBody>
        </p:sp>
      </p:grpSp>
      <p:grpSp>
        <p:nvGrpSpPr>
          <p:cNvPr id="5" name="组合 4"/>
          <p:cNvGrpSpPr/>
          <p:nvPr/>
        </p:nvGrpSpPr>
        <p:grpSpPr>
          <a:xfrm>
            <a:off x="4955121" y="1822748"/>
            <a:ext cx="3289287" cy="3892161"/>
            <a:chOff x="4955121" y="1822748"/>
            <a:chExt cx="2518171" cy="3127125"/>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121" y="1822748"/>
              <a:ext cx="2518171" cy="27226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539749" y="4653136"/>
              <a:ext cx="1547753" cy="296737"/>
            </a:xfrm>
            <a:prstGeom prst="rect">
              <a:avLst/>
            </a:prstGeom>
            <a:noFill/>
          </p:spPr>
          <p:txBody>
            <a:bodyPr wrap="none" rtlCol="0">
              <a:spAutoFit/>
            </a:bodyPr>
            <a:lstStyle/>
            <a:p>
              <a:r>
                <a:rPr lang="en-US" altLang="zh-CN" dirty="0" smtClean="0"/>
                <a:t>(ISO14040, 1997)</a:t>
              </a:r>
              <a:endParaRPr lang="zh-CN" altLang="en-US" dirty="0"/>
            </a:p>
          </p:txBody>
        </p:sp>
      </p:grpSp>
    </p:spTree>
    <p:extLst>
      <p:ext uri="{BB962C8B-B14F-4D97-AF65-F5344CB8AC3E}">
        <p14:creationId xmlns:p14="http://schemas.microsoft.com/office/powerpoint/2010/main" val="28338920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历史</a:t>
            </a:r>
            <a:endParaRPr lang="zh-CN" altLang="en-US" dirty="0"/>
          </a:p>
        </p:txBody>
      </p:sp>
      <p:sp>
        <p:nvSpPr>
          <p:cNvPr id="3" name="内容占位符 2"/>
          <p:cNvSpPr>
            <a:spLocks noGrp="1"/>
          </p:cNvSpPr>
          <p:nvPr>
            <p:ph idx="1"/>
          </p:nvPr>
        </p:nvSpPr>
        <p:spPr/>
        <p:txBody>
          <a:bodyPr/>
          <a:lstStyle/>
          <a:p>
            <a:r>
              <a:rPr lang="en-US" altLang="zh-CN" dirty="0" smtClean="0"/>
              <a:t>1969</a:t>
            </a:r>
            <a:r>
              <a:rPr lang="zh-CN" altLang="en-US" dirty="0" smtClean="0"/>
              <a:t>年</a:t>
            </a:r>
            <a:r>
              <a:rPr lang="en-US" altLang="zh-CN" dirty="0" smtClean="0"/>
              <a:t>          </a:t>
            </a:r>
            <a:r>
              <a:rPr lang="zh-CN" altLang="en-US" dirty="0" smtClean="0"/>
              <a:t>美国可口可乐公司开展</a:t>
            </a:r>
            <a:r>
              <a:rPr lang="en-US" altLang="zh-CN" dirty="0" smtClean="0"/>
              <a:t>REPA</a:t>
            </a:r>
          </a:p>
          <a:p>
            <a:r>
              <a:rPr lang="en-US" altLang="zh-CN" dirty="0" smtClean="0"/>
              <a:t>1972</a:t>
            </a:r>
            <a:r>
              <a:rPr lang="zh-CN" altLang="en-US" dirty="0" smtClean="0"/>
              <a:t>年         </a:t>
            </a:r>
            <a:r>
              <a:rPr lang="en-US" altLang="zh-CN" dirty="0" smtClean="0"/>
              <a:t> </a:t>
            </a:r>
            <a:r>
              <a:rPr lang="zh-CN" altLang="en-US" dirty="0"/>
              <a:t>罗马俱乐部的建立</a:t>
            </a:r>
            <a:r>
              <a:rPr lang="zh-CN" altLang="en-US" dirty="0" smtClean="0"/>
              <a:t>：资源</a:t>
            </a:r>
            <a:r>
              <a:rPr lang="zh-CN" altLang="en-US" dirty="0"/>
              <a:t>是有限的</a:t>
            </a:r>
            <a:endParaRPr lang="en-US" altLang="zh-CN" dirty="0" smtClean="0"/>
          </a:p>
          <a:p>
            <a:r>
              <a:rPr lang="en-US" altLang="zh-CN" dirty="0" smtClean="0"/>
              <a:t>1984</a:t>
            </a:r>
            <a:r>
              <a:rPr lang="zh-CN" altLang="en-US" dirty="0" smtClean="0"/>
              <a:t>年</a:t>
            </a:r>
            <a:r>
              <a:rPr lang="en-US" altLang="zh-CN" dirty="0" smtClean="0"/>
              <a:t>          EMPA</a:t>
            </a:r>
            <a:r>
              <a:rPr lang="zh-CN" altLang="en-US" dirty="0" smtClean="0"/>
              <a:t>包装</a:t>
            </a:r>
            <a:r>
              <a:rPr lang="zh-CN" altLang="en-US" dirty="0"/>
              <a:t>材料的</a:t>
            </a:r>
            <a:r>
              <a:rPr lang="en-US" altLang="zh-CN" dirty="0" smtClean="0"/>
              <a:t>LCA</a:t>
            </a:r>
          </a:p>
          <a:p>
            <a:r>
              <a:rPr lang="en-US" altLang="zh-CN" dirty="0"/>
              <a:t>1990</a:t>
            </a:r>
            <a:r>
              <a:rPr lang="zh-CN" altLang="zh-CN" dirty="0" smtClean="0"/>
              <a:t>年</a:t>
            </a:r>
            <a:r>
              <a:rPr lang="en-US" altLang="zh-CN" dirty="0" smtClean="0"/>
              <a:t>          </a:t>
            </a:r>
            <a:r>
              <a:rPr lang="zh-CN" altLang="en-US" dirty="0" smtClean="0"/>
              <a:t>首届</a:t>
            </a:r>
            <a:r>
              <a:rPr lang="en-US" altLang="zh-CN" dirty="0" smtClean="0"/>
              <a:t>SETAC</a:t>
            </a:r>
            <a:r>
              <a:rPr lang="zh-CN" altLang="zh-CN" dirty="0" smtClean="0"/>
              <a:t>会议</a:t>
            </a:r>
            <a:endParaRPr lang="en-US" altLang="zh-CN" dirty="0" smtClean="0"/>
          </a:p>
          <a:p>
            <a:pPr marL="0" indent="0">
              <a:buNone/>
            </a:pPr>
            <a:r>
              <a:rPr lang="en-US" altLang="zh-CN" dirty="0"/>
              <a:t> </a:t>
            </a:r>
            <a:r>
              <a:rPr lang="en-US" altLang="zh-CN" dirty="0" smtClean="0"/>
              <a:t>                      </a:t>
            </a:r>
            <a:r>
              <a:rPr lang="zh-CN" altLang="zh-CN" dirty="0" smtClean="0"/>
              <a:t>确定</a:t>
            </a:r>
            <a:r>
              <a:rPr lang="en-US" altLang="zh-CN" dirty="0" smtClean="0"/>
              <a:t>Life </a:t>
            </a:r>
            <a:r>
              <a:rPr lang="en-US" altLang="zh-CN" dirty="0"/>
              <a:t>Cycle </a:t>
            </a:r>
            <a:r>
              <a:rPr lang="en-US" altLang="zh-CN" dirty="0" smtClean="0"/>
              <a:t>Assessment</a:t>
            </a:r>
            <a:r>
              <a:rPr lang="zh-CN" altLang="zh-CN" dirty="0" smtClean="0"/>
              <a:t>术语</a:t>
            </a:r>
            <a:endParaRPr lang="en-US" altLang="zh-CN" dirty="0" smtClean="0"/>
          </a:p>
          <a:p>
            <a:r>
              <a:rPr lang="en-US" altLang="zh-CN" dirty="0"/>
              <a:t>1993</a:t>
            </a:r>
            <a:r>
              <a:rPr lang="zh-CN" altLang="zh-CN" dirty="0" smtClean="0"/>
              <a:t>年</a:t>
            </a:r>
            <a:r>
              <a:rPr lang="en-US" altLang="zh-CN" dirty="0" smtClean="0"/>
              <a:t>          SETAC</a:t>
            </a:r>
            <a:r>
              <a:rPr lang="zh-CN" altLang="en-US" dirty="0" smtClean="0"/>
              <a:t>发布</a:t>
            </a:r>
            <a:r>
              <a:rPr lang="en-US" altLang="zh-CN" dirty="0"/>
              <a:t>LCA</a:t>
            </a:r>
            <a:r>
              <a:rPr lang="zh-CN" altLang="zh-CN" dirty="0"/>
              <a:t>指南：操作</a:t>
            </a:r>
            <a:r>
              <a:rPr lang="zh-CN" altLang="zh-CN" dirty="0" smtClean="0"/>
              <a:t>规则</a:t>
            </a:r>
            <a:endParaRPr lang="en-US" altLang="zh-CN" dirty="0" smtClean="0"/>
          </a:p>
          <a:p>
            <a:r>
              <a:rPr lang="en-US" altLang="zh-CN" dirty="0"/>
              <a:t>1997</a:t>
            </a:r>
            <a:r>
              <a:rPr lang="zh-CN" altLang="zh-CN" dirty="0" smtClean="0"/>
              <a:t>年</a:t>
            </a:r>
            <a:r>
              <a:rPr lang="en-US" altLang="zh-CN" dirty="0" smtClean="0"/>
              <a:t>          ISO14040</a:t>
            </a:r>
            <a:r>
              <a:rPr lang="zh-CN" altLang="en-US" dirty="0" smtClean="0"/>
              <a:t>系列</a:t>
            </a:r>
            <a:r>
              <a:rPr lang="zh-CN" altLang="zh-CN" dirty="0" smtClean="0"/>
              <a:t>标准</a:t>
            </a:r>
            <a:r>
              <a:rPr lang="zh-CN" altLang="en-US" dirty="0" smtClean="0"/>
              <a:t>发布</a:t>
            </a:r>
            <a:r>
              <a:rPr lang="en-US" altLang="zh-CN" dirty="0" smtClean="0"/>
              <a:t>(06</a:t>
            </a:r>
            <a:r>
              <a:rPr lang="zh-CN" altLang="en-US" dirty="0" smtClean="0"/>
              <a:t>年修订</a:t>
            </a:r>
            <a:r>
              <a:rPr lang="en-US" altLang="zh-CN" dirty="0" smtClean="0"/>
              <a:t>)</a:t>
            </a:r>
          </a:p>
          <a:p>
            <a:r>
              <a:rPr lang="en-US" altLang="zh-CN" dirty="0"/>
              <a:t>2002</a:t>
            </a:r>
            <a:r>
              <a:rPr lang="zh-CN" altLang="en-US" dirty="0" smtClean="0"/>
              <a:t>年          </a:t>
            </a:r>
            <a:r>
              <a:rPr lang="en-US" altLang="zh-CN" dirty="0" smtClean="0"/>
              <a:t>Life </a:t>
            </a:r>
            <a:r>
              <a:rPr lang="en-US" altLang="zh-CN" dirty="0"/>
              <a:t>Cycle Initiative</a:t>
            </a:r>
            <a:endParaRPr lang="zh-CN" altLang="en-US" dirty="0"/>
          </a:p>
        </p:txBody>
      </p:sp>
    </p:spTree>
    <p:extLst>
      <p:ext uri="{BB962C8B-B14F-4D97-AF65-F5344CB8AC3E}">
        <p14:creationId xmlns:p14="http://schemas.microsoft.com/office/powerpoint/2010/main" val="3972105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与</a:t>
            </a:r>
            <a:r>
              <a:rPr lang="en-US" altLang="zh-CN" dirty="0" smtClean="0"/>
              <a:t>ISO</a:t>
            </a:r>
            <a:endParaRPr lang="zh-CN" altLang="en-US" dirty="0"/>
          </a:p>
        </p:txBody>
      </p:sp>
      <p:sp>
        <p:nvSpPr>
          <p:cNvPr id="3" name="内容占位符 2"/>
          <p:cNvSpPr>
            <a:spLocks noGrp="1"/>
          </p:cNvSpPr>
          <p:nvPr>
            <p:ph idx="1"/>
          </p:nvPr>
        </p:nvSpPr>
        <p:spPr/>
        <p:txBody>
          <a:bodyPr/>
          <a:lstStyle/>
          <a:p>
            <a:r>
              <a:rPr lang="en-US" altLang="zh-CN" dirty="0"/>
              <a:t>ISO 14000</a:t>
            </a:r>
            <a:r>
              <a:rPr lang="en-US" altLang="zh-CN" dirty="0" smtClean="0"/>
              <a:t>:</a:t>
            </a:r>
          </a:p>
          <a:p>
            <a:pPr lvl="1"/>
            <a:r>
              <a:rPr lang="en-US" altLang="zh-CN" dirty="0"/>
              <a:t>14001 </a:t>
            </a:r>
            <a:r>
              <a:rPr lang="zh-CN" altLang="en-US" dirty="0"/>
              <a:t>环境管理</a:t>
            </a:r>
            <a:r>
              <a:rPr lang="zh-CN" altLang="en-US" dirty="0" smtClean="0"/>
              <a:t>系统</a:t>
            </a:r>
            <a:endParaRPr lang="en-US" altLang="zh-CN" dirty="0" smtClean="0"/>
          </a:p>
          <a:p>
            <a:pPr lvl="1"/>
            <a:r>
              <a:rPr lang="en-US" altLang="zh-CN" dirty="0" smtClean="0"/>
              <a:t>14010 </a:t>
            </a:r>
            <a:r>
              <a:rPr lang="zh-CN" altLang="en-US" dirty="0"/>
              <a:t>环境</a:t>
            </a:r>
            <a:r>
              <a:rPr lang="zh-CN" altLang="en-US" dirty="0" smtClean="0"/>
              <a:t>审计</a:t>
            </a:r>
            <a:endParaRPr lang="en-US" altLang="zh-CN" dirty="0" smtClean="0"/>
          </a:p>
          <a:p>
            <a:pPr lvl="1"/>
            <a:r>
              <a:rPr lang="en-US" altLang="zh-CN" dirty="0"/>
              <a:t>14020</a:t>
            </a:r>
            <a:r>
              <a:rPr lang="en-US" altLang="zh-CN" dirty="0" smtClean="0"/>
              <a:t>+ </a:t>
            </a:r>
            <a:r>
              <a:rPr lang="zh-CN" altLang="en-US" dirty="0" smtClean="0"/>
              <a:t>生态标签</a:t>
            </a:r>
            <a:endParaRPr lang="en-US" altLang="zh-CN" dirty="0" smtClean="0"/>
          </a:p>
          <a:p>
            <a:pPr lvl="1"/>
            <a:r>
              <a:rPr lang="en-US" altLang="zh-CN" dirty="0" smtClean="0"/>
              <a:t>14030</a:t>
            </a:r>
            <a:r>
              <a:rPr lang="en-US" altLang="zh-CN" dirty="0"/>
              <a:t>+ </a:t>
            </a:r>
            <a:r>
              <a:rPr lang="zh-CN" altLang="en-US" dirty="0"/>
              <a:t>环境绩效指标 </a:t>
            </a:r>
            <a:r>
              <a:rPr lang="en-US" altLang="zh-CN" dirty="0"/>
              <a:t>(EPI</a:t>
            </a:r>
            <a:r>
              <a:rPr lang="en-US" altLang="zh-CN" dirty="0" smtClean="0"/>
              <a:t>)</a:t>
            </a:r>
          </a:p>
          <a:p>
            <a:pPr lvl="1"/>
            <a:r>
              <a:rPr lang="en-US" altLang="zh-CN" dirty="0">
                <a:solidFill>
                  <a:srgbClr val="FF0000"/>
                </a:solidFill>
              </a:rPr>
              <a:t>14040s </a:t>
            </a:r>
            <a:r>
              <a:rPr lang="en-US" altLang="zh-CN" dirty="0" smtClean="0">
                <a:solidFill>
                  <a:srgbClr val="FF0000"/>
                </a:solidFill>
              </a:rPr>
              <a:t>LCA</a:t>
            </a:r>
          </a:p>
          <a:p>
            <a:pPr lvl="1"/>
            <a:r>
              <a:rPr lang="en-US" altLang="zh-CN" dirty="0"/>
              <a:t>14062 </a:t>
            </a:r>
            <a:r>
              <a:rPr lang="zh-CN" altLang="en-US" dirty="0"/>
              <a:t>环境设计 </a:t>
            </a:r>
            <a:r>
              <a:rPr lang="en-US" altLang="zh-CN" dirty="0"/>
              <a:t>(</a:t>
            </a:r>
            <a:r>
              <a:rPr lang="en-US" altLang="zh-CN" dirty="0" err="1"/>
              <a:t>DfE</a:t>
            </a:r>
            <a:r>
              <a:rPr lang="en-US" altLang="zh-CN" dirty="0" smtClean="0"/>
              <a:t>)</a:t>
            </a:r>
          </a:p>
          <a:p>
            <a:pPr lvl="1"/>
            <a:r>
              <a:rPr lang="en-US" altLang="zh-CN" dirty="0" smtClean="0"/>
              <a:t>14006 </a:t>
            </a:r>
            <a:r>
              <a:rPr lang="zh-CN" altLang="en-US" dirty="0"/>
              <a:t>生态设计 </a:t>
            </a:r>
            <a:r>
              <a:rPr lang="en-US" altLang="zh-CN" dirty="0"/>
              <a:t>(ED)</a:t>
            </a:r>
            <a:endParaRPr lang="zh-CN" altLang="en-US" dirty="0"/>
          </a:p>
        </p:txBody>
      </p:sp>
      <p:grpSp>
        <p:nvGrpSpPr>
          <p:cNvPr id="7" name="组合 6"/>
          <p:cNvGrpSpPr/>
          <p:nvPr/>
        </p:nvGrpSpPr>
        <p:grpSpPr>
          <a:xfrm>
            <a:off x="4593577" y="1440026"/>
            <a:ext cx="4730951" cy="4536504"/>
            <a:chOff x="4593577" y="1440026"/>
            <a:chExt cx="4730951" cy="4536504"/>
          </a:xfrm>
        </p:grpSpPr>
        <p:sp>
          <p:nvSpPr>
            <p:cNvPr id="4" name="线形标注 1(带边框和强调线) 3"/>
            <p:cNvSpPr/>
            <p:nvPr/>
          </p:nvSpPr>
          <p:spPr>
            <a:xfrm>
              <a:off x="4593577" y="1440026"/>
              <a:ext cx="3486114" cy="4536504"/>
            </a:xfrm>
            <a:prstGeom prst="accentBorderCallout1">
              <a:avLst>
                <a:gd name="adj1" fmla="val 48069"/>
                <a:gd name="adj2" fmla="val -4228"/>
                <a:gd name="adj3" fmla="val 62423"/>
                <a:gd name="adj4" fmla="val -46937"/>
              </a:avLst>
            </a:prstGeom>
            <a:solidFill>
              <a:srgbClr val="FF0000">
                <a:alpha val="7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chemeClr val="tx1"/>
                  </a:solidFill>
                </a:rPr>
                <a:t>14040 </a:t>
              </a:r>
              <a:r>
                <a:rPr lang="zh-CN" altLang="en-US" sz="2400" dirty="0">
                  <a:solidFill>
                    <a:schemeClr val="tx1"/>
                  </a:solidFill>
                </a:rPr>
                <a:t>准则和框架</a:t>
              </a:r>
            </a:p>
            <a:p>
              <a:pPr>
                <a:lnSpc>
                  <a:spcPct val="150000"/>
                </a:lnSpc>
              </a:pPr>
              <a:r>
                <a:rPr lang="en-US" altLang="zh-CN" sz="2400" dirty="0">
                  <a:solidFill>
                    <a:schemeClr val="tx1"/>
                  </a:solidFill>
                </a:rPr>
                <a:t>14041 </a:t>
              </a:r>
              <a:r>
                <a:rPr lang="zh-CN" altLang="en-US" sz="2400" dirty="0">
                  <a:solidFill>
                    <a:schemeClr val="tx1"/>
                  </a:solidFill>
                </a:rPr>
                <a:t>目标</a:t>
              </a:r>
              <a:r>
                <a:rPr lang="en-US" altLang="zh-CN" sz="2400" dirty="0">
                  <a:solidFill>
                    <a:schemeClr val="tx1"/>
                  </a:solidFill>
                </a:rPr>
                <a:t>&amp;</a:t>
              </a:r>
              <a:r>
                <a:rPr lang="zh-CN" altLang="en-US" sz="2400" dirty="0">
                  <a:solidFill>
                    <a:schemeClr val="tx1"/>
                  </a:solidFill>
                </a:rPr>
                <a:t>范围和清单</a:t>
              </a:r>
            </a:p>
            <a:p>
              <a:pPr>
                <a:lnSpc>
                  <a:spcPct val="150000"/>
                </a:lnSpc>
              </a:pPr>
              <a:r>
                <a:rPr lang="en-US" altLang="zh-CN" sz="2400" dirty="0">
                  <a:solidFill>
                    <a:schemeClr val="tx1"/>
                  </a:solidFill>
                </a:rPr>
                <a:t>14042 </a:t>
              </a:r>
              <a:r>
                <a:rPr lang="zh-CN" altLang="en-US" sz="2400" dirty="0">
                  <a:solidFill>
                    <a:schemeClr val="tx1"/>
                  </a:solidFill>
                </a:rPr>
                <a:t>影响评价</a:t>
              </a:r>
            </a:p>
            <a:p>
              <a:pPr>
                <a:lnSpc>
                  <a:spcPct val="150000"/>
                </a:lnSpc>
              </a:pPr>
              <a:r>
                <a:rPr lang="en-US" altLang="zh-CN" sz="2400" dirty="0">
                  <a:solidFill>
                    <a:schemeClr val="tx1"/>
                  </a:solidFill>
                </a:rPr>
                <a:t>14043 </a:t>
              </a:r>
              <a:r>
                <a:rPr lang="zh-CN" altLang="en-US" sz="2400" dirty="0">
                  <a:solidFill>
                    <a:schemeClr val="tx1"/>
                  </a:solidFill>
                </a:rPr>
                <a:t>解译</a:t>
              </a:r>
            </a:p>
            <a:p>
              <a:pPr>
                <a:lnSpc>
                  <a:spcPct val="150000"/>
                </a:lnSpc>
              </a:pPr>
              <a:r>
                <a:rPr lang="en-US" altLang="zh-CN" sz="2400" dirty="0">
                  <a:solidFill>
                    <a:schemeClr val="tx1"/>
                  </a:solidFill>
                </a:rPr>
                <a:t>14047 14042</a:t>
              </a:r>
              <a:r>
                <a:rPr lang="zh-CN" altLang="en-US" sz="2400" dirty="0">
                  <a:solidFill>
                    <a:schemeClr val="tx1"/>
                  </a:solidFill>
                </a:rPr>
                <a:t>示例</a:t>
              </a:r>
            </a:p>
            <a:p>
              <a:pPr>
                <a:lnSpc>
                  <a:spcPct val="150000"/>
                </a:lnSpc>
              </a:pPr>
              <a:r>
                <a:rPr lang="en-US" altLang="zh-CN" sz="2400" dirty="0">
                  <a:solidFill>
                    <a:schemeClr val="tx1"/>
                  </a:solidFill>
                </a:rPr>
                <a:t>14048 </a:t>
              </a:r>
              <a:r>
                <a:rPr lang="zh-CN" altLang="en-US" sz="2400" dirty="0" smtClean="0">
                  <a:solidFill>
                    <a:schemeClr val="tx1"/>
                  </a:solidFill>
                </a:rPr>
                <a:t>数据格式</a:t>
              </a:r>
              <a:endParaRPr lang="en-US" altLang="zh-CN" sz="2400" dirty="0" smtClean="0">
                <a:solidFill>
                  <a:schemeClr val="tx1"/>
                </a:solidFill>
              </a:endParaRPr>
            </a:p>
            <a:p>
              <a:pPr>
                <a:lnSpc>
                  <a:spcPct val="150000"/>
                </a:lnSpc>
              </a:pPr>
              <a:r>
                <a:rPr lang="en-US" altLang="zh-CN" sz="2400" dirty="0">
                  <a:solidFill>
                    <a:schemeClr val="tx1"/>
                  </a:solidFill>
                </a:rPr>
                <a:t>14049 14041</a:t>
              </a:r>
              <a:r>
                <a:rPr lang="zh-CN" altLang="en-US" sz="2400" dirty="0" smtClean="0">
                  <a:solidFill>
                    <a:schemeClr val="tx1"/>
                  </a:solidFill>
                </a:rPr>
                <a:t>示例</a:t>
              </a:r>
              <a:endParaRPr lang="zh-CN" altLang="en-US" sz="2400" dirty="0">
                <a:solidFill>
                  <a:schemeClr val="tx1"/>
                </a:solidFill>
              </a:endParaRPr>
            </a:p>
          </p:txBody>
        </p:sp>
        <p:sp>
          <p:nvSpPr>
            <p:cNvPr id="5" name="右大括号 4"/>
            <p:cNvSpPr/>
            <p:nvPr/>
          </p:nvSpPr>
          <p:spPr>
            <a:xfrm>
              <a:off x="7943826" y="2492896"/>
              <a:ext cx="186295" cy="1440160"/>
            </a:xfrm>
            <a:prstGeom prst="rightBrace">
              <a:avLst>
                <a:gd name="adj1" fmla="val 52954"/>
                <a:gd name="adj2" fmla="val 51776"/>
              </a:avLst>
            </a:prstGeom>
            <a:no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FF00"/>
                </a:solidFill>
              </a:endParaRPr>
            </a:p>
          </p:txBody>
        </p:sp>
        <p:sp>
          <p:nvSpPr>
            <p:cNvPr id="6" name="TextBox 5"/>
            <p:cNvSpPr txBox="1"/>
            <p:nvPr/>
          </p:nvSpPr>
          <p:spPr>
            <a:xfrm>
              <a:off x="8100392" y="2996952"/>
              <a:ext cx="1224136" cy="461665"/>
            </a:xfrm>
            <a:prstGeom prst="rect">
              <a:avLst/>
            </a:prstGeom>
            <a:noFill/>
          </p:spPr>
          <p:txBody>
            <a:bodyPr wrap="square" rtlCol="0">
              <a:spAutoFit/>
            </a:bodyPr>
            <a:lstStyle/>
            <a:p>
              <a:r>
                <a:rPr lang="en-US" altLang="zh-CN" sz="2400" dirty="0"/>
                <a:t>14044</a:t>
              </a:r>
              <a:endParaRPr lang="zh-CN" altLang="en-US" sz="2400" dirty="0"/>
            </a:p>
          </p:txBody>
        </p:sp>
      </p:grpSp>
    </p:spTree>
    <p:extLst>
      <p:ext uri="{BB962C8B-B14F-4D97-AF65-F5344CB8AC3E}">
        <p14:creationId xmlns:p14="http://schemas.microsoft.com/office/powerpoint/2010/main" val="2201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274638"/>
            <a:ext cx="8213725" cy="706437"/>
          </a:xfrm>
        </p:spPr>
        <p:txBody>
          <a:bodyPr/>
          <a:lstStyle/>
          <a:p>
            <a:r>
              <a:rPr lang="en-US" altLang="zh-CN" dirty="0" smtClean="0"/>
              <a:t>LCA</a:t>
            </a:r>
            <a:r>
              <a:rPr lang="zh-CN" altLang="en-US" dirty="0" smtClean="0"/>
              <a:t>在决策制定中的应用</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480756" cy="453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143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与其他方法</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533511607"/>
              </p:ext>
            </p:extLst>
          </p:nvPr>
        </p:nvGraphicFramePr>
        <p:xfrm>
          <a:off x="108488" y="1556792"/>
          <a:ext cx="8928008" cy="4023360"/>
        </p:xfrm>
        <a:graphic>
          <a:graphicData uri="http://schemas.openxmlformats.org/drawingml/2006/table">
            <a:tbl>
              <a:tblPr firstRow="1" bandRow="1">
                <a:tableStyleId>{0E3FDE45-AF77-4B5C-9715-49D594BDF05E}</a:tableStyleId>
              </a:tblPr>
              <a:tblGrid>
                <a:gridCol w="1548008"/>
                <a:gridCol w="1476000"/>
                <a:gridCol w="1476000"/>
                <a:gridCol w="1476000"/>
                <a:gridCol w="1476000"/>
                <a:gridCol w="1476000"/>
              </a:tblGrid>
              <a:tr h="370840">
                <a:tc>
                  <a:txBody>
                    <a:bodyPr/>
                    <a:lstStyle/>
                    <a:p>
                      <a:pPr algn="ctr"/>
                      <a:r>
                        <a:rPr lang="en-US" altLang="zh-CN" dirty="0" smtClean="0"/>
                        <a:t>Tools</a:t>
                      </a:r>
                      <a:endParaRPr lang="zh-CN" altLang="en-US" dirty="0"/>
                    </a:p>
                  </a:txBody>
                  <a:tcPr anchor="ctr"/>
                </a:tc>
                <a:tc>
                  <a:txBody>
                    <a:bodyPr/>
                    <a:lstStyle/>
                    <a:p>
                      <a:pPr algn="ctr"/>
                      <a:r>
                        <a:rPr lang="en-US" altLang="zh-CN" dirty="0" smtClean="0"/>
                        <a:t>Object</a:t>
                      </a:r>
                      <a:endParaRPr lang="zh-CN" altLang="en-US" dirty="0"/>
                    </a:p>
                  </a:txBody>
                  <a:tcPr anchor="ctr"/>
                </a:tc>
                <a:tc>
                  <a:txBody>
                    <a:bodyPr/>
                    <a:lstStyle/>
                    <a:p>
                      <a:pPr algn="ctr"/>
                      <a:r>
                        <a:rPr lang="en-US" altLang="zh-CN" dirty="0" smtClean="0"/>
                        <a:t>Scale</a:t>
                      </a:r>
                      <a:endParaRPr lang="zh-CN" altLang="en-US" dirty="0"/>
                    </a:p>
                  </a:txBody>
                  <a:tcPr anchor="ctr"/>
                </a:tc>
                <a:tc>
                  <a:txBody>
                    <a:bodyPr/>
                    <a:lstStyle/>
                    <a:p>
                      <a:pPr algn="ctr"/>
                      <a:r>
                        <a:rPr lang="en-US" altLang="zh-CN" dirty="0" smtClean="0"/>
                        <a:t>Considered</a:t>
                      </a:r>
                      <a:r>
                        <a:rPr lang="en-US" altLang="zh-CN" baseline="0" dirty="0" smtClean="0"/>
                        <a:t> effects</a:t>
                      </a:r>
                      <a:endParaRPr lang="zh-CN" altLang="en-US" dirty="0"/>
                    </a:p>
                  </a:txBody>
                  <a:tcPr anchor="ctr"/>
                </a:tc>
                <a:tc>
                  <a:txBody>
                    <a:bodyPr/>
                    <a:lstStyle/>
                    <a:p>
                      <a:pPr algn="ctr"/>
                      <a:r>
                        <a:rPr lang="en-US" altLang="zh-CN" dirty="0" smtClean="0"/>
                        <a:t>effects</a:t>
                      </a:r>
                      <a:endParaRPr lang="zh-CN" altLang="en-US" dirty="0"/>
                    </a:p>
                  </a:txBody>
                  <a:tcPr anchor="ctr"/>
                </a:tc>
                <a:tc>
                  <a:txBody>
                    <a:bodyPr/>
                    <a:lstStyle/>
                    <a:p>
                      <a:pPr algn="ctr"/>
                      <a:r>
                        <a:rPr lang="en-US" altLang="zh-CN" dirty="0" smtClean="0"/>
                        <a:t>Basic elements</a:t>
                      </a:r>
                    </a:p>
                    <a:p>
                      <a:pPr algn="ctr"/>
                      <a:endParaRPr lang="zh-CN" altLang="en-US" dirty="0"/>
                    </a:p>
                  </a:txBody>
                  <a:tcPr anchor="ctr"/>
                </a:tc>
              </a:tr>
              <a:tr h="370840">
                <a:tc>
                  <a:txBody>
                    <a:bodyPr/>
                    <a:lstStyle/>
                    <a:p>
                      <a:pPr algn="ctr"/>
                      <a:r>
                        <a:rPr lang="en-US" altLang="zh-CN" dirty="0" smtClean="0"/>
                        <a:t>LCA</a:t>
                      </a:r>
                    </a:p>
                  </a:txBody>
                  <a:tcPr anchor="ctr"/>
                </a:tc>
                <a:tc>
                  <a:txBody>
                    <a:bodyPr/>
                    <a:lstStyle/>
                    <a:p>
                      <a:pPr algn="ctr"/>
                      <a:r>
                        <a:rPr lang="en-US" altLang="zh-CN" dirty="0" smtClean="0"/>
                        <a:t>Product</a:t>
                      </a:r>
                      <a:r>
                        <a:rPr lang="en-US" altLang="zh-CN" baseline="0" dirty="0" smtClean="0"/>
                        <a:t> or system</a:t>
                      </a:r>
                      <a:endParaRPr lang="zh-CN" altLang="en-US" dirty="0"/>
                    </a:p>
                  </a:txBody>
                  <a:tcPr anchor="ctr"/>
                </a:tc>
                <a:tc>
                  <a:txBody>
                    <a:bodyPr/>
                    <a:lstStyle/>
                    <a:p>
                      <a:pPr algn="ctr"/>
                      <a:r>
                        <a:rPr lang="en-US" altLang="zh-CN" dirty="0" smtClean="0"/>
                        <a:t>Product’s life cycle</a:t>
                      </a:r>
                      <a:endParaRPr lang="zh-CN" altLang="en-US" dirty="0"/>
                    </a:p>
                  </a:txBody>
                  <a:tcPr anchor="ctr"/>
                </a:tc>
                <a:tc>
                  <a:txBody>
                    <a:bodyPr/>
                    <a:lstStyle/>
                    <a:p>
                      <a:pPr algn="ctr"/>
                      <a:r>
                        <a:rPr lang="en-US" altLang="zh-CN" dirty="0" smtClean="0"/>
                        <a:t>Multiple effects</a:t>
                      </a:r>
                      <a:endParaRPr lang="zh-CN" altLang="en-US" dirty="0"/>
                    </a:p>
                  </a:txBody>
                  <a:tcPr anchor="ctr"/>
                </a:tc>
                <a:tc>
                  <a:txBody>
                    <a:bodyPr/>
                    <a:lstStyle/>
                    <a:p>
                      <a:pPr algn="ctr"/>
                      <a:r>
                        <a:rPr lang="en-US" altLang="zh-CN" dirty="0" smtClean="0"/>
                        <a:t>Per functional</a:t>
                      </a:r>
                      <a:r>
                        <a:rPr lang="en-US" altLang="zh-CN" baseline="0" dirty="0" smtClean="0"/>
                        <a:t> unit</a:t>
                      </a:r>
                      <a:endParaRPr lang="zh-CN" altLang="en-US" dirty="0"/>
                    </a:p>
                  </a:txBody>
                  <a:tcPr anchor="ctr"/>
                </a:tc>
                <a:tc>
                  <a:txBody>
                    <a:bodyPr/>
                    <a:lstStyle/>
                    <a:p>
                      <a:pPr algn="ctr"/>
                      <a:r>
                        <a:rPr lang="en-US" altLang="zh-CN" dirty="0" smtClean="0"/>
                        <a:t>Mass balance</a:t>
                      </a:r>
                      <a:endParaRPr lang="zh-CN" altLang="en-US" dirty="0"/>
                    </a:p>
                  </a:txBody>
                  <a:tcPr anchor="ctr"/>
                </a:tc>
              </a:tr>
              <a:tr h="370840">
                <a:tc>
                  <a:txBody>
                    <a:bodyPr/>
                    <a:lstStyle/>
                    <a:p>
                      <a:pPr algn="ctr"/>
                      <a:r>
                        <a:rPr lang="en-US" altLang="zh-CN" dirty="0" smtClean="0"/>
                        <a:t>SFA</a:t>
                      </a:r>
                      <a:endParaRPr lang="zh-CN" altLang="en-US" dirty="0"/>
                    </a:p>
                  </a:txBody>
                  <a:tcPr anchor="ctr"/>
                </a:tc>
                <a:tc>
                  <a:txBody>
                    <a:bodyPr/>
                    <a:lstStyle/>
                    <a:p>
                      <a:pPr algn="ctr"/>
                      <a:r>
                        <a:rPr lang="en-US" altLang="zh-CN" dirty="0" smtClean="0"/>
                        <a:t>Polluting</a:t>
                      </a:r>
                      <a:r>
                        <a:rPr lang="en-US" altLang="zh-CN" baseline="0" dirty="0" smtClean="0"/>
                        <a:t> substance</a:t>
                      </a:r>
                      <a:endParaRPr lang="zh-CN" altLang="en-US" dirty="0"/>
                    </a:p>
                  </a:txBody>
                  <a:tcPr anchor="ctr"/>
                </a:tc>
                <a:tc>
                  <a:txBody>
                    <a:bodyPr/>
                    <a:lstStyle/>
                    <a:p>
                      <a:pPr algn="ctr"/>
                      <a:r>
                        <a:rPr lang="en-US" altLang="zh-CN" dirty="0" smtClean="0"/>
                        <a:t>Regional, global</a:t>
                      </a:r>
                      <a:endParaRPr lang="zh-CN" altLang="en-US" dirty="0"/>
                    </a:p>
                  </a:txBody>
                  <a:tcPr anchor="ctr"/>
                </a:tc>
                <a:tc>
                  <a:txBody>
                    <a:bodyPr/>
                    <a:lstStyle/>
                    <a:p>
                      <a:pPr algn="ctr"/>
                      <a:r>
                        <a:rPr lang="en-US" altLang="zh-CN" dirty="0" smtClean="0"/>
                        <a:t>No impact</a:t>
                      </a:r>
                      <a:endParaRPr lang="zh-CN" altLang="en-US" dirty="0"/>
                    </a:p>
                  </a:txBody>
                  <a:tcPr anchor="ctr"/>
                </a:tc>
                <a:tc>
                  <a:txBody>
                    <a:bodyPr/>
                    <a:lstStyle/>
                    <a:p>
                      <a:pPr algn="ctr"/>
                      <a:r>
                        <a:rPr lang="en-US" altLang="zh-CN" dirty="0" smtClean="0"/>
                        <a:t>Time and given region</a:t>
                      </a:r>
                      <a:endParaRPr lang="zh-CN" altLang="en-US" dirty="0"/>
                    </a:p>
                  </a:txBody>
                  <a:tcPr anchor="ctr"/>
                </a:tc>
                <a:tc>
                  <a:txBody>
                    <a:bodyPr/>
                    <a:lstStyle/>
                    <a:p>
                      <a:pPr algn="ctr"/>
                      <a:r>
                        <a:rPr lang="en-US" altLang="zh-CN" dirty="0" smtClean="0"/>
                        <a:t>Mass balance</a:t>
                      </a:r>
                      <a:endParaRPr lang="zh-CN" altLang="en-US" dirty="0"/>
                    </a:p>
                  </a:txBody>
                  <a:tcPr anchor="ctr"/>
                </a:tc>
              </a:tr>
              <a:tr h="370840">
                <a:tc>
                  <a:txBody>
                    <a:bodyPr/>
                    <a:lstStyle/>
                    <a:p>
                      <a:pPr algn="ctr"/>
                      <a:r>
                        <a:rPr lang="en-US" altLang="zh-CN" dirty="0" smtClean="0"/>
                        <a:t>EIA</a:t>
                      </a:r>
                      <a:endParaRPr lang="zh-CN" altLang="en-US" dirty="0"/>
                    </a:p>
                  </a:txBody>
                  <a:tcPr anchor="ctr"/>
                </a:tc>
                <a:tc>
                  <a:txBody>
                    <a:bodyPr/>
                    <a:lstStyle/>
                    <a:p>
                      <a:pPr algn="ctr"/>
                      <a:r>
                        <a:rPr lang="en-US" altLang="zh-CN" dirty="0" smtClean="0"/>
                        <a:t>New localized activity </a:t>
                      </a:r>
                      <a:endParaRPr lang="zh-CN" altLang="en-US" dirty="0"/>
                    </a:p>
                  </a:txBody>
                  <a:tcPr anchor="ctr"/>
                </a:tc>
                <a:tc>
                  <a:txBody>
                    <a:bodyPr/>
                    <a:lstStyle/>
                    <a:p>
                      <a:pPr algn="ctr"/>
                      <a:r>
                        <a:rPr lang="en-US" altLang="zh-CN" dirty="0" smtClean="0"/>
                        <a:t>Local effects</a:t>
                      </a:r>
                      <a:endParaRPr lang="zh-CN" altLang="en-US" dirty="0"/>
                    </a:p>
                  </a:txBody>
                  <a:tcPr anchor="ctr"/>
                </a:tc>
                <a:tc>
                  <a:txBody>
                    <a:bodyPr/>
                    <a:lstStyle/>
                    <a:p>
                      <a:pPr algn="ctr"/>
                      <a:r>
                        <a:rPr lang="en-US" altLang="zh-CN" dirty="0" smtClean="0"/>
                        <a:t>Highly variable</a:t>
                      </a:r>
                      <a:endParaRPr lang="zh-CN" altLang="en-US" dirty="0"/>
                    </a:p>
                  </a:txBody>
                  <a:tcPr anchor="ctr"/>
                </a:tc>
                <a:tc>
                  <a:txBody>
                    <a:bodyPr/>
                    <a:lstStyle/>
                    <a:p>
                      <a:pPr algn="ctr"/>
                      <a:r>
                        <a:rPr lang="en-US" altLang="zh-CN" dirty="0" smtClean="0"/>
                        <a:t>Given</a:t>
                      </a:r>
                      <a:r>
                        <a:rPr lang="en-US" altLang="zh-CN" baseline="0" dirty="0" smtClean="0"/>
                        <a:t> absorption capacity</a:t>
                      </a:r>
                      <a:endParaRPr lang="zh-CN" altLang="en-US" dirty="0"/>
                    </a:p>
                  </a:txBody>
                  <a:tcPr anchor="ctr"/>
                </a:tc>
                <a:tc>
                  <a:txBody>
                    <a:bodyPr/>
                    <a:lstStyle/>
                    <a:p>
                      <a:pPr algn="ctr"/>
                      <a:r>
                        <a:rPr lang="en-US" altLang="zh-CN" dirty="0" smtClean="0"/>
                        <a:t>Highly variable</a:t>
                      </a:r>
                      <a:endParaRPr lang="zh-CN" altLang="en-US" dirty="0"/>
                    </a:p>
                  </a:txBody>
                  <a:tcPr anchor="ctr"/>
                </a:tc>
              </a:tr>
              <a:tr h="370840">
                <a:tc>
                  <a:txBody>
                    <a:bodyPr/>
                    <a:lstStyle/>
                    <a:p>
                      <a:pPr algn="ctr"/>
                      <a:r>
                        <a:rPr lang="en-US" altLang="zh-CN" dirty="0" smtClean="0"/>
                        <a:t>RA</a:t>
                      </a:r>
                      <a:endParaRPr lang="zh-CN" altLang="en-US" dirty="0"/>
                    </a:p>
                  </a:txBody>
                  <a:tcPr anchor="ctr"/>
                </a:tc>
                <a:tc>
                  <a:txBody>
                    <a:bodyPr/>
                    <a:lstStyle/>
                    <a:p>
                      <a:pPr algn="ctr"/>
                      <a:r>
                        <a:rPr lang="en-US" altLang="zh-CN" dirty="0" smtClean="0"/>
                        <a:t>Installation</a:t>
                      </a:r>
                      <a:r>
                        <a:rPr lang="en-US" altLang="zh-CN" baseline="0" dirty="0" smtClean="0"/>
                        <a:t> or chemical</a:t>
                      </a:r>
                      <a:endParaRPr lang="zh-CN" altLang="en-US" dirty="0"/>
                    </a:p>
                  </a:txBody>
                  <a:tcPr anchor="ctr"/>
                </a:tc>
                <a:tc>
                  <a:txBody>
                    <a:bodyPr/>
                    <a:lstStyle/>
                    <a:p>
                      <a:pPr algn="ctr"/>
                      <a:r>
                        <a:rPr lang="en-US" altLang="zh-CN" dirty="0" smtClean="0"/>
                        <a:t>Local or regional</a:t>
                      </a:r>
                      <a:endParaRPr lang="zh-CN" altLang="en-US" dirty="0"/>
                    </a:p>
                  </a:txBody>
                  <a:tcPr anchor="ctr"/>
                </a:tc>
                <a:tc>
                  <a:txBody>
                    <a:bodyPr/>
                    <a:lstStyle/>
                    <a:p>
                      <a:pPr algn="ctr"/>
                      <a:r>
                        <a:rPr lang="en-US" altLang="zh-CN" dirty="0" smtClean="0"/>
                        <a:t>Toxicity </a:t>
                      </a:r>
                      <a:endParaRPr lang="zh-CN" altLang="en-US" dirty="0"/>
                    </a:p>
                  </a:txBody>
                  <a:tcPr anchor="ctr"/>
                </a:tc>
                <a:tc>
                  <a:txBody>
                    <a:bodyPr/>
                    <a:lstStyle/>
                    <a:p>
                      <a:pPr algn="ctr"/>
                      <a:r>
                        <a:rPr lang="en-US" altLang="zh-CN" dirty="0" smtClean="0"/>
                        <a:t>Given period</a:t>
                      </a:r>
                      <a:endParaRPr lang="zh-CN" altLang="en-US" dirty="0"/>
                    </a:p>
                  </a:txBody>
                  <a:tcPr anchor="ctr"/>
                </a:tc>
                <a:tc>
                  <a:txBody>
                    <a:bodyPr/>
                    <a:lstStyle/>
                    <a:p>
                      <a:pPr algn="ctr"/>
                      <a:r>
                        <a:rPr lang="en-US" altLang="zh-CN" dirty="0" smtClean="0"/>
                        <a:t>Multimedia</a:t>
                      </a:r>
                      <a:r>
                        <a:rPr lang="en-US" altLang="zh-CN" baseline="0" dirty="0" smtClean="0"/>
                        <a:t> models</a:t>
                      </a:r>
                      <a:endParaRPr lang="zh-CN" altLang="en-US" dirty="0"/>
                    </a:p>
                  </a:txBody>
                  <a:tcPr anchor="ctr"/>
                </a:tc>
              </a:tr>
            </a:tbl>
          </a:graphicData>
        </a:graphic>
      </p:graphicFrame>
    </p:spTree>
    <p:extLst>
      <p:ext uri="{BB962C8B-B14F-4D97-AF65-F5344CB8AC3E}">
        <p14:creationId xmlns:p14="http://schemas.microsoft.com/office/powerpoint/2010/main" val="4231536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59718"/>
            <a:ext cx="12954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0250" y="1322866"/>
            <a:ext cx="165618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p:txBody>
          <a:bodyPr/>
          <a:lstStyle/>
          <a:p>
            <a:r>
              <a:rPr lang="zh-CN" altLang="zh-CN" dirty="0"/>
              <a:t>国际著名的跨国</a:t>
            </a:r>
            <a:r>
              <a:rPr lang="zh-CN" altLang="zh-CN" dirty="0" smtClean="0"/>
              <a:t>企业</a:t>
            </a:r>
            <a:endParaRPr lang="en-US" altLang="zh-CN" dirty="0"/>
          </a:p>
          <a:p>
            <a:pPr marL="0" indent="0">
              <a:buNone/>
            </a:pPr>
            <a:endParaRPr lang="en-US" altLang="zh-CN" dirty="0" smtClean="0"/>
          </a:p>
          <a:p>
            <a:r>
              <a:rPr lang="zh-CN" altLang="en-US" dirty="0" smtClean="0"/>
              <a:t>政府组织</a:t>
            </a:r>
            <a:endParaRPr lang="en-US" altLang="zh-CN" dirty="0" smtClean="0"/>
          </a:p>
          <a:p>
            <a:pPr marL="0" indent="0">
              <a:buNone/>
            </a:pPr>
            <a:endParaRPr lang="en-US" altLang="zh-CN" dirty="0" smtClean="0"/>
          </a:p>
          <a:p>
            <a:r>
              <a:rPr lang="zh-CN" altLang="en-US" dirty="0" smtClean="0"/>
              <a:t>科研院校</a:t>
            </a:r>
            <a:endParaRPr lang="zh-CN" altLang="en-US" dirty="0"/>
          </a:p>
        </p:txBody>
      </p:sp>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439" y="1752719"/>
            <a:ext cx="763621" cy="74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LCA</a:t>
            </a:r>
            <a:r>
              <a:rPr lang="zh-CN" altLang="en-US" dirty="0" smtClean="0"/>
              <a:t>参与者</a:t>
            </a:r>
            <a:endParaRPr lang="zh-CN" altLang="en-US" dirty="0"/>
          </a:p>
        </p:txBody>
      </p:sp>
      <p:sp>
        <p:nvSpPr>
          <p:cNvPr id="4" name="AutoShape 2" descr="data:image/jpeg;base64,/9j/4AAQSkZJRgABAQAAAQABAAD/2wCEAAkGBhQSEBQUEBQUFBQQFRUVFhQUFBQUEBQPFBQVFBQVFxUXHCYeFxkjHBQVHy8gIycpLC0sFR8xNTAqNSYrLCkBCQoKDgwOGg8PGiwkHyQvLDQpKSwsKS4sLCkpKSkpLCkpKSwsLCksKSwsKSwsKSwpKSksLCksKSksKSwsKSwsKf/AABEIAN0A5AMBIgACEQEDEQH/xAAcAAEAAQUBAQAAAAAAAAAAAAAABwEEBQYIAwL/xABLEAABAwIBCQQFBwkGBgMAAAABAAIDBBEFBgcSEyEiMVGBQWFxkRQygpKhQlJicnOxwSNDU2ODotHS4QgXJFTT8DNEk6PC8RUWNP/EABoBAAMBAQEBAAAAAAAAAAAAAAAEBQMGAgH/xAAyEQACAgIBAgQDBgYDAAAAAAAAAQIDBBESBSETMUFRImGxMnGBkcHRFCMzQmLhUvDx/9oADAMBAAIRAxEAPwCcUREAEREAEREAEREAEREAEREAEREAEREAEREAEREAEREAEREAEREAEREAEREAEREAEREAEREAERfD5QASTYDiTwQB9qjngC5IA5ngtexPKxrLiPafnHh0HasLh9e+rqWsc4lvrO5BjeOzsubDqmoYs3Fyl2QjPNgpKEe7ZvYdfh2qqoAqpUeLDHMVbTU8szuETC63N3BrepsOq0fD8s5zG0ySXcRc2a0C/kmdzGNkFK0/8R2ukH6thswHuL7n9mtIFSVXwcaM4c5EDqebOuahD8SQmZZSfP8Ag3+CuoctXdoafMKNBVHmvRtceaeeFU/REyPUro+rJapsr43esCPA3CytNiMcnqOB7uB8lDEWKELIU2NnmlbOnR/tHqusPymTDdFoeF5XvbYOOkOTjt6Fbbh2MxyjdNnfNPHpzUy3GnX5rsWaMuu7yfcv0VFVLjYREQAREQAREQAREQAREQAREQARFjcYxhsDebjwH4nuXqMXJ6R5nNQXKXke2JYoyFt3Hb2N7StDxvKZzztNh2NHAfxKx2M44XOJcbkrXKiqJO1XcbDjWuUvM5jM6hK18IeReVWJknYt8za4faF87uMztFv2bDa/V1/dCjCFrpJGxs2ukcGN+s4gD71PWHUTYYWRM9WNoaOgtfrxXjqFqjBQXr9DXpeO3Y7Z+n1ZcqhKqtWzl496Lh0rmm0ko1MfPTk2EjwbpO6KLGLk0kdG3pbImyhxv0qunnBu0u0I/sY7taR42LvaVn6QsZCdFoA7F961dRXFQior0OUti7Jub9TICoX0J1jdYvoSrTZk6TKNmXo2VYpsy92Tr7sxlQjMQVhCy1DjJBG2y1hk692TL40peZnGE4P4WSxgWVwNmynwd2jx5+K2pjri4Nwe0cLKDKSvI7VuuTOVmhZrzdh8294/gpGThf3V/kXsPqD+xb+ZICL4ilDgC03BFwRwIX2pBdCIiACIiACIiACIiACIvl7rC52AbT4IAtcTxFsLC53gBzKjHHMZL3Ek3JWTypx3WPJB3RsaO7n1Wk1NRc3V/DxuEeUvM5bqGY7ZeHDyPiee+0qxmqFSonVhLMn2xaqrRvearCtdWOmcN2mbcctc+4b5N0j5KYgtUzZ4L6Ph8ZcLPn/LO574GgOjQ3zK2xc3l2eJa36LsdTi1eHWkFCeejHNbWxUzTu0rNN/28vAHwYB75UzVtU2ON8jzZkbXPceTGguJ8gVy9W4k6omlnf61RI6Q9wcd1vRth0WmFXys37H3Jeoa9ymmqaa+Lql1b2SvDPXTVRIvG6rdGz46y4bIvRsqtAV9B69bMpVl62VerKhWAeqiRfdmTqMvFUrI0lZY8VrscqvoJkGUoEqZH5TaJEch3HcCfkuP4Fb4CoHw+ssQpWyQxzXR6DjvMGzmWf0UfOx9fzI/iVOn5L/AKU/wNjRAillkIiIAIiIAIiIALX8rsU0I9AHa/j9T+v4LPkqMMqcU05HO7CbD6o4JzDq8Sz7if1C/wAKp682a7iVXpFYeolXvPIsZUSLon27HMUx2+TPGaVXWTOEGrrIYOyR40+6Ju8/4AjqFjJHKTcymC7Zqpw/Ux/B0hH7g80rkW+HW5FjGq5SSJWa2wsNgHZ3L6RFzZfMDlxgktXQTU9O9rHzAN0n30dDSBe3d2i4BHVRb/cnW/pKb35f5FOCWW1d861qJ4lBS8yCajM1XtF2mnf3NlcD+8wD4rVMYwKopHhtVE+In1S4AsdbjovbdruhXUKx2P4FHWU74JhdsgIv2tf8l7T2OB2gpmGdNP4jN0R9DmC6rdUlhcx72P8AWie5juWkxxafiFRV099xRx12MlgeCy1c7YYAC99zvGzWtaLuc49gH4hbj/cpW/pab3pf5FmMyGCWbNVOHrHUsP0W2dIR10R7JUrKZkZc4z4w9BiuiLjuRCP9y1d+kpvfl/01Q5ma751Mf2kn+mpvVFh/G3e56/hq/Yg8Zn68dtP/ANV/+mvGpzcYhELmESAfopGuPumxPQKdksvaz7V7GcsKqRzrE8seWPDmPbxa8Frx4g7VtOTmLmKRrgfVPmO0KQcr8ko66EggNmYDqpflNf2AntYe0d/NQ9hlQQbOFnMcWuHaHNNiPMFUaL45EWmu/qiPlY8seSkn9zJ9p5w9jXN2hwBHgV6rV8h8S04iwnazaPqnj8fvW0KHbX4c3EvU2K2CmERFmbBERABERAGNx+q1dO89rhojr/S6iLGajbZbznHxUsbHG3i7ScfAbB+KiauqCSblX+n18a+T9TluqW+Ld4a9P/T6qagc1i5qkc15VL1YvKclLQUVbLh8w8eQ7SeS6TyQwT0Sigh+UxgL++V28/8AeJ8lA+bXAvSsThaRdkJ1z+WjHtaD4vLPiukVGzreTUC9jVqK2FjsoMYbS0s1Q/1YI3PtzIG63xJsOqyKinP3j+hTQ0jTtqX6x/2MViAfF5b7hU+EeUkhpvS2RXLlnXSOL31lRpPJJDZpGsBPY1rTYAdgCmvMy2d1A6apmll18rjHrXufoxM3Lgu2i7g4+SgGmpnSPZHGLvkc1jR9NxDW/EhdYYLhjaanigZ6sMbWDv0QBfxJ29U7lcYxUUjGptvbL1UcbKq1LOlj3omFzuabPlGpj56cu7ceDdJ3spFLb0bnO+LYhramolad2WeV7fqukcWnyIVu2RxIA2k7AO0k7AF4sbYWW45qsB9KxOLSF2U/5d/LctoDq8t8irXLhD7hL7TJ7yTwX0Sigg7Y2DT75Xb0h94lZdUCqore3tjpYY7iraammnk9WCN7z36IuB4k2HVc3OziYk8lxrJmlxvotLQ0X7ANHYApPz849q6OKlad6qk0nD9RFZxv4vLB0KhEBPYtSacpIXum12RK+aHHq+rr3a6qlkhhic57X6JaXOOjGOGw30j7KmhR5mSwPU4frnDfrHl/7Fm5GPg53tqQ0rc1zfHyNYb49yhXNs+MB1XUyM9SSomc3lomR1ipwzg456JhtRKDZ+gWM562T8my3gXX6LnSjFgByT/To/E5CHUe8EiVMhMfDZ2A7NI6Pvf1spaXOWE1BBBHEG48RwXQmH1OsiY8fLY13vAFfepV6amvUX6Va3yrfp3X4lyiIpRaCIiACIiAIszlz3qiPmMaPO7vxUeVJ2rd84L71kvdoj9xq0addVQtUwXyRxdj5ZFj/wAn9THVCs3q8nXhHA57msYLue4NaObnEADzK82FOgmHMdgWhTS1LhvVD9Bh/VRXBt4vLvdCk9WGA4U2mpoYGcIY2s8SBvHqbnqr9c3ZPnNyL8FxWihXMmcrHvS8UneDdkJ1EfLQiJDiPF5efJT9l1j/AKFh9RODvMYRH3zP3I/3nA9Fy1G2w/3tTGJDcuRnc9LRvmZvA9fibXuF2UjTKeWsO5GPMud7K6GCjvMfgmqw8zOG9WPL+/Us3I/ue72lIqyyJ8ps9VrUQoOz9Y7p1MFK07IGmZ/LWSbrAe8NDj7am+SQNBLjYAXJPAAbSVyhlDjJq6yepP5+Rzm37Ihuxjo0NXrGhynv2Cx6iY9TpmLwLV0clQ4b1U+zTb8zFdo83aZ6BQjR0jpZGRxi75XtY0fSeQ0fErq7B8NbT08ULPVhY1g7w0AX68eqZy56io+5lVHvsvUKLE5V44KOinqD+ZjcWg9snBjeri0dVNGSAc6mO+lYrNY3ZTWp2crsuZD1eXD2Qtcw7D3TzRwx+tO9sY7i82v02norRjiblxu5xJcTxLjtJ6m6kfMhgWtr3zuG7SM2ctdLdrfJoeeoVf8ApVCf25k54fRNhijijFmRMaxo+ixoaPgFcIqXUgcIgz+Y1/8AlpGn1i6d47m3ZH8S8+yovjKyeX+N+l4rUyA3Yx+pZy1cO5s8XaZ9pYqJXMOPGCJuUuRmcOk2qfMiZ9OhhPJpb7riFz5Qu2qds2z70De57x8QfxXrqC3Sn8/3J/T/AIcl/c/qjakRFBOiCIiACIiAIfzgN/xk3i0/uNWkTqQs5MFqtx+exh+BH/io+qAuqoe6YP5I4qxccixf5P6mNnW05psE1+JMeRdlK0ynlp+rGPM39havOFM+ZrBdVROmI3qp5I56qO7GeZ0j1SubPhW/n2LGFHlNfI38KqKhK58ukN5/seu6no2nnUSDzZED/wBw9AopoaJ00scUfrzPbG36z3Bo+/4LJZX436ZiFRUXu18hbH9jHuR+YF/aWzZlsD1+Ja1w3aNhk7ta+7Ix5aZ9lVK/5VWxWXxz0TzhlA2CGOJmxsLGsb9VgDR9yukRSxo0rO9j3o2FzBps+ptAzn+UvpnowP8AgucmCwUk59sd1tdFTNO7Ss03fbS7dvgwN99RuqeLDUN+4ta9vRIGZbAtfiOucLso2afdrn3ZGPLTPsroFaHmbwH0fDWyOFn1bjKeer9WMe6L+0t8Sd8+U2bVrUQojz+47oxU9I07ZnGaQfq49jB1eb+wpcXL+cPHfTMTqJQbsY7Ux8tXFdtx3F2m72kY8OU0fLJaia8F0XmhwH0bDI3OFn1RM7udn2EY9wN8yoGybwU1dZBTi/5aRocR2RDekPRocurIow1oa0WDQAAOAA2AJjLn2UTOlep9rB5a456HQVE/bHGdDvlduRj3nBZxRD/aBxy0VPSNO2VxmeP1ce6wHuLnE+wkoR5SSN29IhumGwX2ntPM9pWQiVlEr6IK/UtE23yL+i4qds2Q/wAAO+R/4BQXQjap+yBg0cPh+kHO955K8dQf8lL5iWCt5Lfyf1RsSIignQBERABERAGgZ0KT/hScw5h6WcPvKi2qZtU45b4fraN9htjs8eDfW+BPkoVro9q6LAnyoS9jkuow8PKb/wCST/T9DGQ0LpZWRs2ulc1jfrOIA+9dKYdQthijiZ6sTGsHg0AD7lEOavBdbXa0jdpml37V12s+GmeimdIdRs3NQXp+pa6dDVfL3C1LOjlB6Jhc7mm0ko1MfPTl3bjwbpu9lbaoPz743rKqClad2naZX/aybGA+DQT7aQqhzmkUZy4rZF7GWACn7Mpgepw7Wkb1Y8yd+qbuR/AF3tqC6KgdNLHCz1pntjb9Z5Db9L36Lq7D6JsMMcUYsyJjWNH0WgNH3J3LlpKIvSu7ZcLyqqhsbHPebNY0uceTWi5PkF6rQs9OO+j4Y+Nps+scIRz0DvSn3Gke0p8Vt6GW9EC4tirqqpmqH8aiR0luTSdxvRuiOi9cBwh1VVQ07eM8jWX5Mvd7ujQT0WPAUp5icB06iaqcNkDdWz7WTa49GgD21Xm/DrFF8Uia6eBrGNYwWawBrR2BrRYDyC9EQqOOGuZwcoPQsOqJgbP0NCPnrpNxlvAm/g0rl6NtgpYz/Y/pS09G07IwZ5Bf5TrsiB8Bpn2gooLwqOLDUeQta9vRK+YXAdKaercNkTRDGfpvs6QjwaGj2ipsWtZusA9Dw6CJws8t1knPWybzgfC4b7K2VJ2z5zbN4LS0UK5izmY36XitQ8G7IXCBnLRhuHW7i8vPVdBZa4+KKgqKi+9Gw6HfM7djHvELlaFp7dp7TzJ4lbYsNy2eLXpaLiEK+jCtoGK9iarNaJt8tIyWHRXIt/sro3CKTVQRR/MjY3qGi/xUI5CYVrquFttgdpO+ozeP3AdVPSR6lP7MPxPPTIbc7PwCIiklkIiIAIiIA+JYw5pB2hwII7jsKg/KPCzDM+M/IcQO9vFp8iFOZWjZx8E0mNnaPV3X/V+S78OoVHp13Czg/J/UjdXo51Kxecfp6lzmxwnVUQeRvVDi8/UG6weQJ9pbfdc71EkrNjJpmDsDJZGtHQGytH4pUjhVVI/by/zLa7AsnNy2u58xuo1KuMdPsjpGWUNaXONg0EkngGjaSuV8cxU1dXPUn8/I5zb9kfCMdGhoV3V4vUvaWPqqhzXCxa6aQtIPEEaW0LGaFti+0Ykqm3I3syo2LUTdczWCa7Eda4btIwv7ta+7GfDTPRT6CuVKDFp6cuNNPLCX20tW8t0rXte3G1z5q9/+84iP+dqPfB+8LG/HnOe0MVXRUdHTxK5/z3Y5r8RbA07tFHY8tfLZ7/JurHmsD/eBiX+dn82fyrAyyOc5z3uL3vcXOc4kuc5xuSSeJK8040oy3I9TtTWkfBXSea3A/RcMgaRZ8w1z+elLYgdG6I6KA8lMENXWwQdkkg0+6Ju9IfdBXU7G2FhsA7O5GZPyiFK9T6RFq+cLLUYZSiUMEkkjxHHGToguIJJJG2wAJ2dyQS32GTL12TtNM/Tnp4ZX2tpSRMe7RHAXIvbavCPI+iaQW0lMCDcEQR3BHAjYogP9oKr/AMrT+9L/ABXy7+0DWdlNTecp/FbeDYeOUSeAEJXPs+ffEXeqylZ3iN7iPN9lreM5e4hVgtnqpCw8WR6MUZHIiMDSHiSvqx5sOaNuz0ZcMqpWUlO7Sip3acr2m7XzjY1oI4hoJueFz3KOomLzji5K7iYqVNXBaFbJ77nrExX1LHtVvGxZ3A8MdLIyNgu55AHifw7eioRSS2yPk2b7IkvNPg2iySdw9b8mzwG1587DoVIis8Kw5sELImcI2geJ7T1Nz1V4ucyLfFsci7i0+DUofn94REWAwEREAEREAF5VNO17Cx4u1wII5gr1RHkfGk1pkKZUYC6nmcw8OLT85h4H8Oi1aeJT1lPk+2qitsD27WO7+1p7iodxTC3McWuBBabEHjddLi5Cvh3+0vP9zjsvGeJb/i/L9jWpYlaSRrLzQqzliTDRpXYY0hfDmq6fGvFwWEoj8LDwIXmV7uC8nhZMbT2StmHwK756tw9UCGM/SNnyEdNAdSplWAyGwH0OgghIs4MDpPtn7z/Im3RZ9Q7p85tlGEeMdBc+Z8cf1+ItgabsomWPLXy2e/ybqx5qeMWxJtPBLNIbMhY6R31WNLj12W6rkqsrHTyyTSbXzvdI76z3FxHS9ui0xocpb9j5Y9I8EX1oqoYqWhc+WherWqrI1cRxL2onlspHGrqNioxiuoIblMwgJXXJI9KSC5Uw5scl9BnpMg2vFowexh4v68B3X5rVcgsjjVSaTwRDGd48NI8QwH7+QU0xxhoAAsAAABwAHABJZ+RxXhR/E+YOO7J+NPyXl+5UKqIopcCIiACIiACIiACIiAC13KjJdtS3SaAJAPDSHI9/IrYlQrSuyVcuUfMyuphdBwmuxA2J4UWOLXAgjYQRtusLPT2U85Q5MMqW39WQDY63HkHcwoqx3J+SB5bI2x7D8lw5g9q6LHyoXr2fsclk4tmHLv3j6P8Ac02WJW0kSzVRSqzkgTDR6ruRinMWw5ucA9KxKFrhdkR1z+WjGQWjq7RHUrEyQKXcyuA6unlqHDendoNP6qO97eLi73QkMt+HW2VsSXOeiSkRUJUAtEZZ+Me1dFHTNO9WP3vsIrOd5u0B5qDBGtyzm4z6Xikzgbx03+HZy/Jk6w9Xl3RoWtCFWMWrUN+4nbYuWi0ES9Wwq4Ea9BGm1WLu1I8WRL2ZGvRkKvKejutowE7clI8IKe63DI7Ix9XJ82Np3322DuHNyyuSGbp89pJ7xxceUjx3DsHeVLFFQsiYGRNDWNFgBw/qe9J5OYq/hh5/QMfEne+dnaP1/wBHzh+HsgjbHE3RYwWA/EntJ5q6RFDbbe2X0klpBERfD6EREAEREAEREAEREAEREAFbV2HxzMLZWhzT2HsPMHsPgrlF9Tae0fJRUlp+RHWOZt3C7qc6Y+Y7Y8eB4H4LR67BXMJD2lpHYQQVPqt6ugZKLSMa8fSAP/pUqeozj2mt/Ui39IhJ8qXxft6f6Oef/i3OcGtF3PIaBzcTYfFdAYJhraenihZwiY1viQNp6m56rG0+RNPHOyVgILCSG3u3StYHbt2cVnwvGbkxu0o+X6jHT8WdCl4nn8vYqsLlljvodDPP8pjCGDnM7djHvELNFRvnZjmqHQU0McjmAmaRzWOLdIXZG24Fu15t4JOqHOaiPW2eHBy9iGoac227SdpJ4knaSe8r0EC2yPIqpPCCX3HfwWRpc21W781o973Nb8L3+C6TlXBd5L8zm/Ftm+0X+TNGZSq5ioSVKGH5pHcZpWtHJgLj5mwW1YXkHSwWOhrHD5Um9t+r6vwS882mHl3+42hiZNvmuK+ZE2BZFT1BGrYdH57t2MdTx6XUm5OZvIaezpbSyDbtH5Np7m9p7z8FtjW22DYB2di+lNuzrLOy7L/vqUqOn11vlL4n8/2KAKqIkSiEREAEREAEREAEREAEREAEREAEREAEREAEREAEREAFSyqiAKWTRVUQAREQAREQAREQAREQAREQAREQAREQB//Z"/>
          <p:cNvSpPr>
            <a:spLocks noChangeAspect="1" noChangeArrowheads="1"/>
          </p:cNvSpPr>
          <p:nvPr/>
        </p:nvSpPr>
        <p:spPr bwMode="auto">
          <a:xfrm>
            <a:off x="0" y="-1016000"/>
            <a:ext cx="2171700" cy="2105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hQSEBQUEBQUFBQQFRUVFhQUFBQUEBQPFBQVFBQVFxUXHCYeFxkjHBQVHy8gIycpLC0sFR8xNTAqNSYrLCkBCQoKDgwOGg8PGiwkHyQvLDQpKSwsKS4sLCkpKSkpLCkpKSwsLCksKSwsKSwsKSwpKSksLCksKSksKSwsKSwsKf/AABEIAN0A5AMBIgACEQEDEQH/xAAcAAEAAQUBAQAAAAAAAAAAAAAABwEEBQYIAwL/xABLEAABAwIBCQQFBwkGBgMAAAABAAIDBBEFBgcSEyEiMVGBQWFxkRQygpKhQlJicnOxwSNDU2ODotHS4QgXJFTT8DNEk6PC8RUWNP/EABoBAAMBAQEBAAAAAAAAAAAAAAAEBQMGAgH/xAAyEQACAgIBAgQDBgYDAAAAAAAAAQIDBBESBSETMUFRImGxMnGBkcHRFCMzQmLhUvDx/9oADAMBAAIRAxEAPwCcUREAEREAEREAEREAEREAEREAEREAEREAEREAEREAEREAEREAEREAEREAEREAEREAEREAEREAERfD5QASTYDiTwQB9qjngC5IA5ngtexPKxrLiPafnHh0HasLh9e+rqWsc4lvrO5BjeOzsubDqmoYs3Fyl2QjPNgpKEe7ZvYdfh2qqoAqpUeLDHMVbTU8szuETC63N3BrepsOq0fD8s5zG0ySXcRc2a0C/kmdzGNkFK0/8R2ukH6thswHuL7n9mtIFSVXwcaM4c5EDqebOuahD8SQmZZSfP8Ag3+CuoctXdoafMKNBVHmvRtceaeeFU/REyPUro+rJapsr43esCPA3CytNiMcnqOB7uB8lDEWKELIU2NnmlbOnR/tHqusPymTDdFoeF5XvbYOOkOTjt6Fbbh2MxyjdNnfNPHpzUy3GnX5rsWaMuu7yfcv0VFVLjYREQAREQAREQAREQAREQAREQARFjcYxhsDebjwH4nuXqMXJ6R5nNQXKXke2JYoyFt3Hb2N7StDxvKZzztNh2NHAfxKx2M44XOJcbkrXKiqJO1XcbDjWuUvM5jM6hK18IeReVWJknYt8za4faF87uMztFv2bDa/V1/dCjCFrpJGxs2ukcGN+s4gD71PWHUTYYWRM9WNoaOgtfrxXjqFqjBQXr9DXpeO3Y7Z+n1ZcqhKqtWzl496Lh0rmm0ko1MfPTk2EjwbpO6KLGLk0kdG3pbImyhxv0qunnBu0u0I/sY7taR42LvaVn6QsZCdFoA7F961dRXFQior0OUti7Jub9TICoX0J1jdYvoSrTZk6TKNmXo2VYpsy92Tr7sxlQjMQVhCy1DjJBG2y1hk692TL40peZnGE4P4WSxgWVwNmynwd2jx5+K2pjri4Nwe0cLKDKSvI7VuuTOVmhZrzdh8294/gpGThf3V/kXsPqD+xb+ZICL4ilDgC03BFwRwIX2pBdCIiACIiACIiACIiACIvl7rC52AbT4IAtcTxFsLC53gBzKjHHMZL3Ek3JWTypx3WPJB3RsaO7n1Wk1NRc3V/DxuEeUvM5bqGY7ZeHDyPiee+0qxmqFSonVhLMn2xaqrRvearCtdWOmcN2mbcctc+4b5N0j5KYgtUzZ4L6Ph8ZcLPn/LO574GgOjQ3zK2xc3l2eJa36LsdTi1eHWkFCeejHNbWxUzTu0rNN/28vAHwYB75UzVtU2ON8jzZkbXPceTGguJ8gVy9W4k6omlnf61RI6Q9wcd1vRth0WmFXys37H3Jeoa9ymmqaa+Lql1b2SvDPXTVRIvG6rdGz46y4bIvRsqtAV9B69bMpVl62VerKhWAeqiRfdmTqMvFUrI0lZY8VrscqvoJkGUoEqZH5TaJEch3HcCfkuP4Fb4CoHw+ssQpWyQxzXR6DjvMGzmWf0UfOx9fzI/iVOn5L/AKU/wNjRAillkIiIAIiIAIiIALX8rsU0I9AHa/j9T+v4LPkqMMqcU05HO7CbD6o4JzDq8Sz7if1C/wAKp682a7iVXpFYeolXvPIsZUSLon27HMUx2+TPGaVXWTOEGrrIYOyR40+6Ju8/4AjqFjJHKTcymC7Zqpw/Ux/B0hH7g80rkW+HW5FjGq5SSJWa2wsNgHZ3L6RFzZfMDlxgktXQTU9O9rHzAN0n30dDSBe3d2i4BHVRb/cnW/pKb35f5FOCWW1d861qJ4lBS8yCajM1XtF2mnf3NlcD+8wD4rVMYwKopHhtVE+In1S4AsdbjovbdruhXUKx2P4FHWU74JhdsgIv2tf8l7T2OB2gpmGdNP4jN0R9DmC6rdUlhcx72P8AWie5juWkxxafiFRV099xRx12MlgeCy1c7YYAC99zvGzWtaLuc49gH4hbj/cpW/pab3pf5FmMyGCWbNVOHrHUsP0W2dIR10R7JUrKZkZc4z4w9BiuiLjuRCP9y1d+kpvfl/01Q5ma751Mf2kn+mpvVFh/G3e56/hq/Yg8Zn68dtP/ANV/+mvGpzcYhELmESAfopGuPumxPQKdksvaz7V7GcsKqRzrE8seWPDmPbxa8Frx4g7VtOTmLmKRrgfVPmO0KQcr8ko66EggNmYDqpflNf2AntYe0d/NQ9hlQQbOFnMcWuHaHNNiPMFUaL45EWmu/qiPlY8seSkn9zJ9p5w9jXN2hwBHgV6rV8h8S04iwnazaPqnj8fvW0KHbX4c3EvU2K2CmERFmbBERABERAGNx+q1dO89rhojr/S6iLGajbZbznHxUsbHG3i7ScfAbB+KiauqCSblX+n18a+T9TluqW+Ld4a9P/T6qagc1i5qkc15VL1YvKclLQUVbLh8w8eQ7SeS6TyQwT0Sigh+UxgL++V28/8AeJ8lA+bXAvSsThaRdkJ1z+WjHtaD4vLPiukVGzreTUC9jVqK2FjsoMYbS0s1Q/1YI3PtzIG63xJsOqyKinP3j+hTQ0jTtqX6x/2MViAfF5b7hU+EeUkhpvS2RXLlnXSOL31lRpPJJDZpGsBPY1rTYAdgCmvMy2d1A6apmll18rjHrXufoxM3Lgu2i7g4+SgGmpnSPZHGLvkc1jR9NxDW/EhdYYLhjaanigZ6sMbWDv0QBfxJ29U7lcYxUUjGptvbL1UcbKq1LOlj3omFzuabPlGpj56cu7ceDdJ3spFLb0bnO+LYhramolad2WeV7fqukcWnyIVu2RxIA2k7AO0k7AF4sbYWW45qsB9KxOLSF2U/5d/LctoDq8t8irXLhD7hL7TJ7yTwX0Sigg7Y2DT75Xb0h94lZdUCqore3tjpYY7iraammnk9WCN7z36IuB4k2HVc3OziYk8lxrJmlxvotLQ0X7ANHYApPz849q6OKlad6qk0nD9RFZxv4vLB0KhEBPYtSacpIXum12RK+aHHq+rr3a6qlkhhic57X6JaXOOjGOGw30j7KmhR5mSwPU4frnDfrHl/7Fm5GPg53tqQ0rc1zfHyNYb49yhXNs+MB1XUyM9SSomc3lomR1ipwzg456JhtRKDZ+gWM562T8my3gXX6LnSjFgByT/To/E5CHUe8EiVMhMfDZ2A7NI6Pvf1spaXOWE1BBBHEG48RwXQmH1OsiY8fLY13vAFfepV6amvUX6Va3yrfp3X4lyiIpRaCIiACIiAIszlz3qiPmMaPO7vxUeVJ2rd84L71kvdoj9xq0addVQtUwXyRxdj5ZFj/wAn9THVCs3q8nXhHA57msYLue4NaObnEADzK82FOgmHMdgWhTS1LhvVD9Bh/VRXBt4vLvdCk9WGA4U2mpoYGcIY2s8SBvHqbnqr9c3ZPnNyL8FxWihXMmcrHvS8UneDdkJ1EfLQiJDiPF5efJT9l1j/AKFh9RODvMYRH3zP3I/3nA9Fy1G2w/3tTGJDcuRnc9LRvmZvA9fibXuF2UjTKeWsO5GPMud7K6GCjvMfgmqw8zOG9WPL+/Us3I/ue72lIqyyJ8ps9VrUQoOz9Y7p1MFK07IGmZ/LWSbrAe8NDj7am+SQNBLjYAXJPAAbSVyhlDjJq6yepP5+Rzm37Ihuxjo0NXrGhynv2Cx6iY9TpmLwLV0clQ4b1U+zTb8zFdo83aZ6BQjR0jpZGRxi75XtY0fSeQ0fErq7B8NbT08ULPVhY1g7w0AX68eqZy56io+5lVHvsvUKLE5V44KOinqD+ZjcWg9snBjeri0dVNGSAc6mO+lYrNY3ZTWp2crsuZD1eXD2Qtcw7D3TzRwx+tO9sY7i82v02norRjiblxu5xJcTxLjtJ6m6kfMhgWtr3zuG7SM2ctdLdrfJoeeoVf8ApVCf25k54fRNhijijFmRMaxo+ixoaPgFcIqXUgcIgz+Y1/8AlpGn1i6d47m3ZH8S8+yovjKyeX+N+l4rUyA3Yx+pZy1cO5s8XaZ9pYqJXMOPGCJuUuRmcOk2qfMiZ9OhhPJpb7riFz5Qu2qds2z70De57x8QfxXrqC3Sn8/3J/T/AIcl/c/qjakRFBOiCIiACIiAIfzgN/xk3i0/uNWkTqQs5MFqtx+exh+BH/io+qAuqoe6YP5I4qxccixf5P6mNnW05psE1+JMeRdlK0ynlp+rGPM39havOFM+ZrBdVROmI3qp5I56qO7GeZ0j1SubPhW/n2LGFHlNfI38KqKhK58ukN5/seu6no2nnUSDzZED/wBw9AopoaJ00scUfrzPbG36z3Bo+/4LJZX436ZiFRUXu18hbH9jHuR+YF/aWzZlsD1+Ja1w3aNhk7ta+7Ix5aZ9lVK/5VWxWXxz0TzhlA2CGOJmxsLGsb9VgDR9yukRSxo0rO9j3o2FzBps+ptAzn+UvpnowP8AgucmCwUk59sd1tdFTNO7Ss03fbS7dvgwN99RuqeLDUN+4ta9vRIGZbAtfiOucLso2afdrn3ZGPLTPsroFaHmbwH0fDWyOFn1bjKeer9WMe6L+0t8Sd8+U2bVrUQojz+47oxU9I07ZnGaQfq49jB1eb+wpcXL+cPHfTMTqJQbsY7Ux8tXFdtx3F2m72kY8OU0fLJaia8F0XmhwH0bDI3OFn1RM7udn2EY9wN8yoGybwU1dZBTi/5aRocR2RDekPRocurIow1oa0WDQAAOAA2AJjLn2UTOlep9rB5a456HQVE/bHGdDvlduRj3nBZxRD/aBxy0VPSNO2VxmeP1ce6wHuLnE+wkoR5SSN29IhumGwX2ntPM9pWQiVlEr6IK/UtE23yL+i4qds2Q/wAAO+R/4BQXQjap+yBg0cPh+kHO955K8dQf8lL5iWCt5Lfyf1RsSIignQBERABERAGgZ0KT/hScw5h6WcPvKi2qZtU45b4fraN9htjs8eDfW+BPkoVro9q6LAnyoS9jkuow8PKb/wCST/T9DGQ0LpZWRs2ulc1jfrOIA+9dKYdQthijiZ6sTGsHg0AD7lEOavBdbXa0jdpml37V12s+GmeimdIdRs3NQXp+pa6dDVfL3C1LOjlB6Jhc7mm0ko1MfPTl3bjwbpu9lbaoPz743rKqClad2naZX/aybGA+DQT7aQqhzmkUZy4rZF7GWACn7Mpgepw7Wkb1Y8yd+qbuR/AF3tqC6KgdNLHCz1pntjb9Z5Db9L36Lq7D6JsMMcUYsyJjWNH0WgNH3J3LlpKIvSu7ZcLyqqhsbHPebNY0uceTWi5PkF6rQs9OO+j4Y+Nps+scIRz0DvSn3Gke0p8Vt6GW9EC4tirqqpmqH8aiR0luTSdxvRuiOi9cBwh1VVQ07eM8jWX5Mvd7ujQT0WPAUp5icB06iaqcNkDdWz7WTa49GgD21Xm/DrFF8Uia6eBrGNYwWawBrR2BrRYDyC9EQqOOGuZwcoPQsOqJgbP0NCPnrpNxlvAm/g0rl6NtgpYz/Y/pS09G07IwZ5Bf5TrsiB8Bpn2gooLwqOLDUeQta9vRK+YXAdKaercNkTRDGfpvs6QjwaGj2ipsWtZusA9Dw6CJws8t1knPWybzgfC4b7K2VJ2z5zbN4LS0UK5izmY36XitQ8G7IXCBnLRhuHW7i8vPVdBZa4+KKgqKi+9Gw6HfM7djHvELlaFp7dp7TzJ4lbYsNy2eLXpaLiEK+jCtoGK9iarNaJt8tIyWHRXIt/sro3CKTVQRR/MjY3qGi/xUI5CYVrquFttgdpO+ozeP3AdVPSR6lP7MPxPPTIbc7PwCIiklkIiIAIiIA+JYw5pB2hwII7jsKg/KPCzDM+M/IcQO9vFp8iFOZWjZx8E0mNnaPV3X/V+S78OoVHp13Czg/J/UjdXo51Kxecfp6lzmxwnVUQeRvVDi8/UG6weQJ9pbfdc71EkrNjJpmDsDJZGtHQGytH4pUjhVVI/by/zLa7AsnNy2u58xuo1KuMdPsjpGWUNaXONg0EkngGjaSuV8cxU1dXPUn8/I5zb9kfCMdGhoV3V4vUvaWPqqhzXCxa6aQtIPEEaW0LGaFti+0Ykqm3I3syo2LUTdczWCa7Eda4btIwv7ta+7GfDTPRT6CuVKDFp6cuNNPLCX20tW8t0rXte3G1z5q9/+84iP+dqPfB+8LG/HnOe0MVXRUdHTxK5/z3Y5r8RbA07tFHY8tfLZ7/JurHmsD/eBiX+dn82fyrAyyOc5z3uL3vcXOc4kuc5xuSSeJK8040oy3I9TtTWkfBXSea3A/RcMgaRZ8w1z+elLYgdG6I6KA8lMENXWwQdkkg0+6Ju9IfdBXU7G2FhsA7O5GZPyiFK9T6RFq+cLLUYZSiUMEkkjxHHGToguIJJJG2wAJ2dyQS32GTL12TtNM/Tnp4ZX2tpSRMe7RHAXIvbavCPI+iaQW0lMCDcEQR3BHAjYogP9oKr/AMrT+9L/ABXy7+0DWdlNTecp/FbeDYeOUSeAEJXPs+ffEXeqylZ3iN7iPN9lreM5e4hVgtnqpCw8WR6MUZHIiMDSHiSvqx5sOaNuz0ZcMqpWUlO7Sip3acr2m7XzjY1oI4hoJueFz3KOomLzji5K7iYqVNXBaFbJ77nrExX1LHtVvGxZ3A8MdLIyNgu55AHifw7eioRSS2yPk2b7IkvNPg2iySdw9b8mzwG1587DoVIis8Kw5sELImcI2geJ7T1Nz1V4ucyLfFsci7i0+DUofn94REWAwEREAEREAF5VNO17Cx4u1wII5gr1RHkfGk1pkKZUYC6nmcw8OLT85h4H8Oi1aeJT1lPk+2qitsD27WO7+1p7iodxTC3McWuBBabEHjddLi5Cvh3+0vP9zjsvGeJb/i/L9jWpYlaSRrLzQqzliTDRpXYY0hfDmq6fGvFwWEoj8LDwIXmV7uC8nhZMbT2StmHwK756tw9UCGM/SNnyEdNAdSplWAyGwH0OgghIs4MDpPtn7z/Im3RZ9Q7p85tlGEeMdBc+Z8cf1+ItgabsomWPLXy2e/ybqx5qeMWxJtPBLNIbMhY6R31WNLj12W6rkqsrHTyyTSbXzvdI76z3FxHS9ui0xocpb9j5Y9I8EX1oqoYqWhc+WherWqrI1cRxL2onlspHGrqNioxiuoIblMwgJXXJI9KSC5Uw5scl9BnpMg2vFowexh4v68B3X5rVcgsjjVSaTwRDGd48NI8QwH7+QU0xxhoAAsAAABwAHABJZ+RxXhR/E+YOO7J+NPyXl+5UKqIopcCIiACIiACIiACIiAC13KjJdtS3SaAJAPDSHI9/IrYlQrSuyVcuUfMyuphdBwmuxA2J4UWOLXAgjYQRtusLPT2U85Q5MMqW39WQDY63HkHcwoqx3J+SB5bI2x7D8lw5g9q6LHyoXr2fsclk4tmHLv3j6P8Ac02WJW0kSzVRSqzkgTDR6ruRinMWw5ucA9KxKFrhdkR1z+WjGQWjq7RHUrEyQKXcyuA6unlqHDendoNP6qO97eLi73QkMt+HW2VsSXOeiSkRUJUAtEZZ+Me1dFHTNO9WP3vsIrOd5u0B5qDBGtyzm4z6Xikzgbx03+HZy/Jk6w9Xl3RoWtCFWMWrUN+4nbYuWi0ES9Wwq4Ea9BGm1WLu1I8WRL2ZGvRkKvKejutowE7clI8IKe63DI7Ix9XJ82Np3322DuHNyyuSGbp89pJ7xxceUjx3DsHeVLFFQsiYGRNDWNFgBw/qe9J5OYq/hh5/QMfEne+dnaP1/wBHzh+HsgjbHE3RYwWA/EntJ5q6RFDbbe2X0klpBERfD6EREAEREAEREAEREAEREAFbV2HxzMLZWhzT2HsPMHsPgrlF9Tae0fJRUlp+RHWOZt3C7qc6Y+Y7Y8eB4H4LR67BXMJD2lpHYQQVPqt6ugZKLSMa8fSAP/pUqeozj2mt/Ui39IhJ8qXxft6f6Oef/i3OcGtF3PIaBzcTYfFdAYJhraenihZwiY1viQNp6m56rG0+RNPHOyVgILCSG3u3StYHbt2cVnwvGbkxu0o+X6jHT8WdCl4nn8vYqsLlljvodDPP8pjCGDnM7djHvELNFRvnZjmqHQU0McjmAmaRzWOLdIXZG24Fu15t4JOqHOaiPW2eHBy9iGoac227SdpJ4knaSe8r0EC2yPIqpPCCX3HfwWRpc21W781o973Nb8L3+C6TlXBd5L8zm/Ftm+0X+TNGZSq5ioSVKGH5pHcZpWtHJgLj5mwW1YXkHSwWOhrHD5Um9t+r6vwS882mHl3+42hiZNvmuK+ZE2BZFT1BGrYdH57t2MdTx6XUm5OZvIaezpbSyDbtH5Np7m9p7z8FtjW22DYB2di+lNuzrLOy7L/vqUqOn11vlL4n8/2KAKqIkSiEREAEREAEREAEREAEREAEREAEREAEREAEREAEREAFSyqiAKWTRVUQAREQAREQAREQAREQAREQAREQAREQB//Z"/>
          <p:cNvSpPr>
            <a:spLocks noChangeAspect="1" noChangeArrowheads="1"/>
          </p:cNvSpPr>
          <p:nvPr/>
        </p:nvSpPr>
        <p:spPr bwMode="auto">
          <a:xfrm>
            <a:off x="152400" y="-863600"/>
            <a:ext cx="2171700" cy="2105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7" descr="data:image/jpeg;base64,/9j/4AAQSkZJRgABAQAAAQABAAD/2wCEAAkGBhQQEBQUEhQUFRIUFxQXGBQXFhcaHBQUFxgWFBcUFBYYHCYeFxkjGRUUHy8gIyopLywsFR4xNTAqNSYrLCkBCQoKDgwOFw8PGCkkHx8sNCwpKjQqKiwtKSopNS8pLDQsKSwpNCosKSksLDQqLC0vLCwsKSkpKSwpKS4pLCwpLP/AABEIAIkBIAMBIgACEQEDEQH/xAAcAAEAAgIDAQAAAAAAAAAAAAAABgcEBQIDCAH/xABHEAACAQMABQcIBwYFAwUAAAABAgMABBEFBhIhMQcTQVFhcYEiMlJykaGxwQgjQkNiktEUM1OCsrM1dJOi8BYl4RUXVIPS/8QAGQEBAAMBAQAAAAAAAAAAAAAAAAIDBAEF/8QALhEAAgIABQEFCAMBAAAAAAAAAAECAwQRITFBEhQyUYGxEyJSYXGRodEjQvDh/9oADAMBAAIRAxEAPwC76UpQClKUApXRd3iRLtOwA+PYB01orrWZ2OIVwPSbefAcB45oCSVjSaSiXjIg/mFRV45Jf3js3YTu9nCu6LRg6qA3/wD65B/EX3/pXOPS0LcJE9uPjWkXRo6q5HRg6qAkSuCMg5HZXKowNGld6EqetTj4VkxaRmj87Eg7dx9o+dAb6lYtppJJdwOG9E7j/wCfCsqgFKUoBSlKAUpSgFKUoBSlKAUpSgFKUoBSlKAUpSgFKUoBSlKAUpSgFRrXHXJLFMKA87A7KdA/E+OA7OmtjpzS/MLhd8jcB1D0jVL6cVpbqUuScNj2dfvPjV1MFOWpRfY4R0J/ahpgruxdmAO115GdwG4DfwFba3s8VANBawPagLgNEPsscbPqt0d3CpfYa8Wr+cxjP4lOPzLkVKdE09FmRhia5LV5M3sVvWQsNdVppKGQeRLG3c6/DOaz0HVVDTW5oTT2OoQ1y5qu8JXGSVV3syjvIHxrh06jDXW9vmse61ptIvOnjz1K20fYua0GkeUyFRiGN5D1t5C/Mn2VbGmyW0SmeIrhvJG10raosbM52VUEk5xjqII3g54Y6a0mp+vTMywXRyx3JNw2j0LKOAP4hx6esw7TWsc92frG8kHIRdyjw6T2nNbDU3V2S4lWVsiFDnaP22HBV69+MnsxWx4ZV1tzZhWLdlqVaLdpWssLkoebfh9kn+k/KtnXnHqClKUApSlAKUpQClKUApSlAKUpQClKUApSlAKUpQClKUArG0lpBLeF5ZDhEUsfDoHaTgeNZNV9yu6WKwxwr9t9pu5QSo9u/wABU4R6pJEJy6Yti2vTdYmPFwDgfZ/CO7hWBrHqs8n1sAy27bTpOPtL1nHRUa1b0xJbHf5SE5KHo7VPQfdVjaI0/BNgK4D+g2A3h0Hwq9wnTLqjsZ1OF0emWjK0Sy3+VknpHDfWSkIHACrUvNBQz/vIwT6XBvzDfWkuuTSJz5E0q9jBWHyNaoYuD72hjng5ru6kHaVRxI+NfP28DhteG6pgOS8jhKp71b5GuY5M2/iR/kP61b2inxKezX+BDG0qx9LxY11NfE9A8d9T+PkzX7UvsjHxJrOg5OLVfODv3tgexcVx4qlHVg72Vh+19arW30ZqvPc42YGVT9tjsr3jO8+ANWjY6At4P3UManr2Rn8x31sKonjfgRohgPjkQ3Q/JtDGQ05Mp9Dgg7+lvHd2VLRAAAFAAG4ADAA6gOiu2lYp2Ssecmb66oVrKKNXpC1DIwO4YO/qGKxdS9PftlojscyL5Enay/a8Rg+NaXXnW9ERoISGdsq7A7kU7ioI+2eHZXHk8tTBCHOQs7k4Po4CqfaD4GrHU41dUuXoVK5Su6I8LUnVKUrOahSlKAUpSgFKUoDi8gUZJAHWTj41wgukkzsMrYODssDg4zg44biKpv6SbfVWXrz/ANMVcfo1+Ze+tB8JKAuulKUApSlAKUpQHwmupL2Nm2Q6Ft/khlJ3cd2c7qiXLE5GhbvBx5KDwMiZFUbyKH/vdt3S/wBt6A9S0pSgFVfrhF+1mR03lGJXtVcoQPAE1Zd1LsIzeirH2An5VT+pumwx5lz5XFSekneV785xVsE+8uCqxruPkjySk7l9tZcFqBx3mpdpTU8Pl4AAx3lOAY9JU9B7OHdUTui6OUKsrjcQRg+z516lVimvdPHuqlW/eNxaayzW48mVgPRPlD2Nmtrb8p0q+dEjjrBKn5iolHZ53sf+d9ZccQHAf876nKqt7ohG61bPInNtymIfOt5R2hlPxxWyh19tm484vemf6SarmlUPC1vgvWLtW7zLQTXC1P3oHerD5V2jWe1/jx+2qqpmodkh4sn26fgi0pNbLVRkzp7z8BWFPyhWa8JGb1Ub5gCq7r4lnzhwqlmPQoJPurqwla3bOPG2PZL/AHmTC75U4x+6hdu1yFHsGTWg0nrfNdgqZNhT9hPJz2E8W9td9hycTyEFiIl/FvbHYo+ZFTPQmpdva4YLtyD7x8Eg/hHBfDf20csPV3dWdjHE3d55IiGrfJ+0rB7gFYRgheDSdhH2V9599Tm8gGzgAAAAAAbhjcMdlbStHrPpMW1vJJ0gEKOtzwHz7gax2Wzuks/I3VVQoi8vNm0sLnnYkf0lB9orIrS6mqRYwK3nKgB7/O+dbqqZLJtF0XmkxUM5QuU6DQ4RXR5ZpAWSNdw2QcbTOdwGerJqZ1GdfNQ4dLwCOUlHQ7UcqgFkP2hg8VI4jsB6K4SKV0n9ILSEh+qWCFegBC58WckHwArCtOXbSiNlpYpB6Lwpju8gKffV26v8k+jrNQBbpK44yTASMT14Pkr3KBWRp/k1sLyJke2jRiMCSJFR0PQVKgZ7jkGgNFydcsUOk3EEqCC6IJVc5SXG882TvDYydk9A3E10ctWvN1oxLU2rqplaXaLIrbkCYA2uHnn3VQN7byaOvnQNia1mIDD0o23MOw4B8a9aR2sGkLeCSaGOVXRJFDorbO2obdkbtxFAeV9atfLvSYjF1IriLaKhURcFsZJ2Rv8ANHspqrr3d6M5wWsioJdnaDIjZK5wRtDdxNWN9IPQNvbJZmCCKIs0wYxoq7QAjIBwN+Mn218+j7oK3uVvDPDFKVMIXnEVtkEPnGRuoDSaH5bdJvcQo0sZVpI1I5mMZUsARkDPA16SlkCgsxAUAkk8ABvJJ6sVqYtTrJGDLaW4ZSCCIkyCN4IOONdevMbtoy8Efnm3mxj1D8s0BRuvXLhdXMzJZOYLZSQrKPrJejbZjvUHoAxx356I7Hyg6XtHVmublScECbaKsPVkGCKck0sC6XtTcbOxtMF2uAlKkRk/zkeOKtvl/wBNWy2At3KtdO6NGvFowp8qQ+iCuV7drsOAJFyX8oI0vaszKqXERCyovA5BKyKDvCtg7jwKmtjyg6aks9GXM8JAljQFSQCASyrnB3Hcaqn6N1q/P3cm/mxHGhPQXLFgO0gBvaOurzurRJUZJFV0YYZWAIYdRB3GgPK2neVjSF7bvBPKjRSY2gIowSAQw3gZG8Co/oHT0tjcJcW7BZUzglQw8oFTkNu4E16F5WdVbSHQ9y8VtAjqEw6xqCPrFG4gZG4mqc5IrCOfTFvHKiyRnnco4DA4jYjIO7jQGb/76aV/jR/6Mf6V6A1D0xJeaNtp5iDLJGGYgYBOSM4HDhXb/wBE2H/w7b/RT9K2ttbLEipGqoijCqoACgdAA4CgOGkB9TJnhsP/AEmvP4tDE7IeIY/+D7MV6Duo9pGUcWVh4kEVTWlrAzwiaIZcDDqOPk7m3ekpB8K0YeXS9eTLiYdUdN0Z2gNeWRgkoLqPvB5w7wdzD399TiBre8T7Eo6jxXw85aqKzj2R2ms6KUqdoEgjpBwR4itc8PGTzjozHDEyispaosC51BibfG7p2HDD5H31rJ9QJ18xo38SvxFaaz19uYyAGDr1SDJP8wwfjUmsOUUEfWwkHrRgfc2PjXHHEQ+Z1Sw1nyNFNqbfdES94kT5kV0NqRfHjEf9SP8A/VT2314tW4sy+sh+K5rOj1ltm4TxeLAf1YqPabo/1/DO9loltP8AK/RXMXJzeNxEa98mfgDWzteSt/vJ1HYik+8kVPI9JxNwljPc6/rXaJ1PBl9oquWLt+nkWxwVP18yO6P5PraLe23IfxscflXA9uakNvaJGMIqqOpQB8K5mUdY9orGm0rCnnSxjvdf1rPKc57ts1RhXWtEkZdKj1/r1axDIZpPUUn3nAqL6S5T5H3QxiMekx2m8B5o99WQw1k9kV2YqqG7J5pXS8dtGXlbHUo3s3Yo6ar63u5dLXWWGzbx79noUdC56XbG/sFctFaCnvzzshYIeMj5yR1IDx+FTKKwjt4tiJQqj3k8WY9JPXVj6aU0tZehVHrxDTekfUzND+YfWPyrOrWavSbcAccHZyPVzsg+IXPjWzrGbRUP195TbbRKgPmS4YZSBSM49Jz9he3iegVKb66EUUkjcI0Zz3KCx+FeRoVm0xpMBm+uu5t7HgoY/wBKqNw6lxQ6STTnLhpK5YiJ1t0PBIlG1joy7ZYnux3VpjpDS8/lbekHHHIM5G/f0V6R1T5P7PRsarDEpkAG1MwBkc9ZY+b3DAFSM0B4nuy5kbndrnCTtbedra6drO/PfXr/AFK/w2y/y1v/AGkry3ygaXF3pO7mU5VpWCnrRMRqfFVFepNSv8Nsv8tb/wBpKAq/6Sn7ux9ef+mKvn0a/MvfWg+ElffpKfu7H17j+mKuP0a2GzejpzAcdmJN9AXZWPpC9jhieSZ1SNASzMQAB25rIqg/pD6zu1xFZKSIkRZXA+27ZC56wqjd2saArTWyS2N7M1jt/sxclNoYIzvIUcdkHOM78YzXfqroJtK3yQvcLG8pJMspJLEfZX03I4AkZxxq0uSDkkt5rVby9TnTKG5uIk7KpvXbYDzmODjqGDxwRCOUnk4l0POHjLNau31Uw4o3nCNyODjG49OMjgQAPQehtD2uhLAqvkwwq0kkjec5A8p262OAAB2AVotW+Wmzv7qO2ijuBJISAWRcDALeVhiQMA1TGs3Kzc3+j4rSXirZllB3zhcc2GHQQck9ZCndVl8gmo/MW5vpV+tnGIs/Ygz5w6i5HsUddASblk/wS77o/wC4lUfyKf43bd0v9t6vLliUnQl3j0UPhziVRnIqf+923/2/23oD1NSlKAVTWmbptHaTlTBMUjF9nsfytpe0EkVctQTlO1d55Y5kHlple8cQPj4gVbU0nlLZlNsW45x3Rp7jQUd0vO27KGPEcAx6c+g1RfSdrJE+xIjL1ZG5u0HgR3V12GlZLclo2KnpHQexgeNTPQ+vEU67FygXrONpD4HePfW6LnXss1+Tz5qu3Rvpf4IrawbPHjXe8gUb6nQ1atLgbUe7PTE2R+U5A91au65NmY5SdSOpkIwO8E/CpxxNb7zyK5YSxL3VmRE3LMcKMVyFmT5x+dSkag3C7l5ojscjx3rXNNRLk/wh/P8AotW9ohw0U9ms5TIr/wCnr/zFDYDoJFTaHk8lPnSxjuDH9K2FvyeRDz5HbuAX9ag8VBck1g7H/UrY2zLwOe4/Ku6xZ5G2VRnP4FJPiAKtm11Tto+ESset8t8d1bSOIKMKAB1AAfCqpY1cIvjgHzIrqw1HuJN7gRL+I5P5R88VJdFaiW0B2ivOPxy/AH8KcB45qRE10XN0qKWZgqjiScAeJrJLEWT0zNsMNXDXLP6n2Rqiusukts/s0R8th9Yw+7j6f5iNwHbWNpXW2S4cwWKkt9qcjCoOtc8O8+ANZWr2hFjZUBLnO3JIeLkHO/s2jw76j0dCzlvwv2S6/aPKO3L/AESiwthFEiAYCqoA6sDhWRSlUl5i6Us+egli4c5G6Z6tpSuffXkTRF9JovSCSMn1trN5SHdkoSrr2ZGRntr2LUD5QOSO30q3OhjBc4wZVAIcDgJE3ZI4bQIPfuwBzsOWjRcsQc3PNnG+N0k2l7MKpDfyk1BeUPl2SWF7fR4f6wFWuGGzhTuIiXjkjdtHGM7h01rH+jne7WBcWxXrzIDj1dn51JtWvo8QxOHvJjPjfzSAoh9Zs7RHYMUBQJFexNSv8Nsv8tb/ANpKgeuHISt9dtPHcCBGWNREIgQnNosYC4YYGFG7FWHqzoc2dnBbtJzhhjVNvGNoLuG7owMDwoCD8vWrbXWjhLGMtavzhA480w2XI7vIbuU1TfJlr2dEXnOMC0Ei7EqrxxnKuudxZTnd0gkV6uZQRgjIPEHpHUaqPW76PsM7tJZSC3ZjkxMC0efwEeUg7N46sUBN9C8pWjrxkSG6jMjkBY22kYsfshXAye6qe+kNoV0v4rjBMc0SpnoDx5yv5Sp9tbHVHkOvrTSFvPJJbmKGVXbZdySF34ClBvPDjVy6f1fhvoGguEDxt0cCrDgykb1YddAVVyScrVrHZx2l5JzLwgqkjA7DpklQWHmsM437sAb6y+U7lasGs5beHYu5JRs4wTGnU7Puyw4gL0jiK0mmfo4SBibS6Qp0LMpDDsLICD34FNC/RxkLg3dygTpWEEsewO4AHfg0BTf7O2xt7LbGdnbwdnaxnZ2uGcb8V6M5IOVBb+NbWfZS6iUBcYVZkUYyoHBwBvUdAyOkCYDUezFibEQr+zEY2OnPHnNrjt537XGq0i+joY5Q8V+yFW2kbmvKXByp2g48odYoC0tbtCfttjcW4wDLGyqTwD8UJ7NoCvJei9ITaOvElA2ZreTJVhwZThkYe0Hvr2REhCgEliAAWOMk44nG7fUF195ILbSjGUEwXJ4yqMh8bhzidJ/EMHv3UBy0Dy0aNuYwXmFvJjyo5QRsnpw+Nlh457BU4hmV1DKQysAQwOQQRkEHpBFeeLn6O9+rYSW2degl3U+I2D8avzQdgbe1ghYgtFFFGSOBKIqkjPRkUBnVjaRshNE0bbgw4+iehh2g4NZNKApbTGgzI8iYCXUZw6cBJ1OhPQwwQe3B31pLaJkJVwVYHeCMGrb131TN2glgOzdRDyWzjbXjsE+8HvHA1X1prCrkw30WzIm4tgggjdvA3qe7dW6qx9Omq/KPPuqTlro/Hh/9NZJdMmCrMpzxUkHd2ipFozXG5jUZfnPXAP8AuGDXGfVBJ12reYY6m8ofmXePZXU2q1yo8wN6rA+44NX+0qmsnl5mb2V1bzWfkSW15RP4kPijfJh862tvr1bNxLp3oT71zVftoqZeMUg/kPyFcRZyZxzb56thv0qLoqlt6k1iLo7+haEWtdq33yeOR8QK7f8AqW2/jxfmFVlFoiduEMp/kb5is6DVG6b7vZ9ZlHuyTVbw9S3l6FqxNr2j6k5k1vtR98p7gx+ArBueUCBfNWRz3BR7Sc+6tLb6hOf3kqr2KC3vOK21pqbbx72DSH8R3flXFVuNEeWyxSxEuEjUXuvlzKQttCATu4GRvZuA8a7LbVme4w97K3qZBPu8lPDNSmNUjXZRVUdSgD3CtPpbWJIzsLl5TwjXj3seCjtNc9rxXHL1Jex5tln8uPsc7iSK1jwgCruAAG9mO4DrZjW70JZGOPacYkfew9HqTPTge8mtLq5oR5JBc3GCw/doPNTPEqDxP4jx7uMrrPI0x+wpSlRJClKUApSlAKUpQClKUApSlAKUpQClKUApSlAKUpQClKUAqM62akRXw28bM4G5xuz2N11JqV1Np5o40msmUfd6BubRzs7YI6UJDDtK9I7siu3Ruvc8Z2Zgr+sNlvEj9KuK90eky4dc9R4Edx6Ki+ldSs8FSZepwNodxPH3VoVyek1mZnQ1rCWRrLPX2I+erp/uHu3+6ttb6127cJlHeSvxqM3GrMSnDRvGe9h7M5FdQ1ZiPB5B+U/KufwvxR3+deDJwmmYj97Gf51/WuR0xEPvY/zr+tQZdVYumR/YtdqasQDi0h8VHwFR6avif2JdVvwr7kqn1pt14zIe45/pzWrn15QnEMckrdgwPmfdWFBoiAHCxbZ7SzH2cPdW9stBSuNyiJO0Y9ij54rmda2TZ3Kx7tIjs0t5c/vXFvGfu497sOotnd7fCpNq9qksY2mXA47J3s3bIflW60foWOHeBtP6R4+HQKz6jKbemyJRrUdd2AKUpUCwUpSgFKUoBSlKAUpSgFKUoBSlKAUpSgFKUoBSlKAUpSgFKUocFKUoBSlKA+MoIwQCOo1hy6FhbjEngMfDFZtKA1n/AE5B6H+5v1rmmgYB92p78n4mthSh04RQKgwqhR2AD4VzpSgFKUoBSlKAUpShwUpSgFKUodFKUoBSlKAUpSgFKUoBSlKAUpSgFKUocP/Z"/>
          <p:cNvSpPr>
            <a:spLocks noChangeAspect="1" noChangeArrowheads="1"/>
          </p:cNvSpPr>
          <p:nvPr/>
        </p:nvSpPr>
        <p:spPr bwMode="auto">
          <a:xfrm>
            <a:off x="0" y="-536575"/>
            <a:ext cx="2314575" cy="1104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1752719"/>
            <a:ext cx="1674348" cy="79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1" descr="data:image/jpeg;base64,/9j/4AAQSkZJRgABAQAAAQABAAD/2wCEAAkGBhAGERMQBxMVEREQEBIQFRETEBAVFREWHxUXFBcXEhcXGycqFyUlGRUWHy8gIycpLC8sFR8xNTAqNSYrLCkBCQoKDgwOGg8PGjUkHiQrKTU0MS0vLzUpKi0uNDQtKjAvKTA1NTA1NDYtNSw0LCwpNSw0LCksNC80LCwtLCwsLP/AABEIAL0BCwMBIgACEQEDEQH/xAAcAAEAAgMBAQEAAAAAAAAAAAAABgcEBQgDAgH/xABIEAACAQICBQcGCQoGAwAAAAAAAQIDEQQFBgcSITETNFFxc3SyNUFhkbGzFCIyM1JygaHRIyQlVJKTwcLS8BUWF0KDokNEU//EABsBAQADAQEBAQAAAAAAAAAAAAADBAUGAgEH/8QAOBEAAQMCAwMJBgYDAQAAAAAAAAECAwQRBSExEhMiBkFRYXGBkbHBFDM0UqHRQkOCkuHwIzJyFf/aAAwDAQACEQMRAD8AvEAAAAAAAAAAAAAAAAAAAAAAAAAAAAAAAAAAAAAAAAAAAAAAAAAAAAAAAAAAAAAAAAAAAAAAAAAAAAAAAAAAAAAAAAAAAAAAAAAAAAAAAAAAAAAAAAAAAAAAAAAAAAAAAAAAAAAAAAAAAAAAAAAAAAAAAAAAAAAAAAAAAAAAAAAAAAAAAAAAAAAAAAAAAAAAAAAAAAAAAAAAAAAAHlPF06btOcU+hyijyeaUI/Kq01/yQ/Eo3T1fpHFdqvBE0Nv7sdTDgDZI2vWTVEXTp7zHkxJWuVuzp1nSNPM6NbdSq05P0VIP2MyTmWxvMg0xxej0k8LUcqa40Ztyg16E/k9asJeTrkbeN916FS31DMURV4ml/HnPEQpu1SST6HJIwdH89paRUI18JwlulF8YSXGMur2NMqvW2vz9d3p+KZj0VCtROsD12VS/N0F6eoSKPeJmXDHEwm7RlFt+ZSR6lC6AL9I4btJeCRfR9xGhSjkRiOvdL6WFLUb9qutbM854iFN2nKKfQ5JH5HEwm7QlFvoUkU5rYX6QfYUv5jX6vV+ksN9efu5l9mDI6m9o2/w3tbqvrcrOr7TbrZ57al8Hk8VCO6U4przbUT1OeNKF+e4rvVb3kilhtAla5zVdaydFyeqqdwiLa9zoSFeNX5uSfU0/YfTduJU+ptfnFfsI+MsvPebYju9XwSIqyj9nqNze+mfae4J97HvLdJkfC6f04/tR/E9IVFV302mvQ0zmZIuHU+rYKpb9an7umaFfg6UkO9275pzfyVqau3z9jZt3k6PipVjS+caXW0vafZXOub5rDdrPwoyqOn9ombFe1y5PLuo1fbQsD4XT+nH9qP4nscyxR0zDguou4lhqUWzZ1735raW+5BSVXtF8rWsfFTEwo/OyjHrkl7TylmdGPyqtNf8AJD8Spdby/Pod1p+OoQixepcCbPC2RX2unR/JWmxFY3qzZ06zpCOa0J7oVqbfoqQf8TJUtrgczWNjlGkOJyKSll9WULPfC94S+tB7mSycnVtwSZ9aep4biiX4mnRII/obpbDSujtWUK1O0alO+5PzSj6HZ+przXPHTrS3/K1FchZ16t400+Ct8qcl50rrd5216Tn0pJVm3FuK9v7/AHQ098zd7y+Rv8VjaWBW1i5wpx6ZzjFetswo6U4GfycVQ/f0vxKBx+YVc0m6mOnKpN/7pO76l0L0LcY50jOTrdnjfn1JkZTsUW/C3I6SwuYUsdzSpCpbjsTjK3qZkFT6m/n8R2MPGWwc9X0qUs6xIt7WNOmm30aPsAAUiwAAAUJp55RxXarwRMzVrldHNsY6eYQjUgqE5bMldXUoJP736zD088o4rtV4Im11S8/fd6nigfoErlbh10Wy7CeRzLERaqy/MTXPtWWDzCnL/D4KhWSbjKLey35lOPC3pVmUxODptqas02muhrczojO89oZBSlVx0lFJO0bram/NGC87ZzzXrPESlOfGcpSfW3d+0p4DLPIx+8VVblZV+uZYxJkbVTZyUsDU7mDhWr4dv4s6aqpdEoyUXbrU1+yjA1t8/Xd6fimZOp7Bupia1X/bTobF/TKSa+6DMbW3z9d3p+KZ6YjUxZ1vlz+h8W/sSX6TVaAeUcN2kvBIvo5mjJx3x3PpR9/CJ/Sl+1ImxHClrJEft2sltL+pHS1u4ardm+ZLta/lB9hS9sjX6vfKWG+vP3cyPSm575tvrdyQ6vfKWG+vP3cy0+Hc0To73sxU+hC2TeVCP6XJ5l8HPGlHPcV3qt7yR0Oc8aUc9xXeq3vJHP8AJ33r+xDTxT/RvaS7U3ziv2EfGWXnvNq/d6vgkVpqb5xX7CPjLLz3m1fu9XwSK2L/AB/7SWi+G8TnNFw6oFbBVO9T8FMp5FxaoeYz71PwUzex34Re1DNw73/cpOCutcvzWG7WfhRYpXWuX5rDdrPwo5jCPjGd/kpsVvuHFVx4nTEOC6jmePE6YhwXUbHKP8r9XoUMK/H3epT2t7n0O60/HUI7ophYY7G4eniYqcJ1VGUXwa37mSLW9z6HdafjqGi0J8oYXt4+xmpSqqYcip8i+RTmS9Uv/RbGY6ucvx8HGFFUZW3TpNxcX1cH9qKYzfLZZNXqUK++VKbhdcH0Ndaaf2nQ+Mx1PLoOpjJxpwiruUmkl/fQc/6TZqs7xdavT3RqVLxvx2UlGN/sijMwGaeRzkeqq23P0lvEo42oitSy+huNWWYPA5hTin8WtGdKS6fiuUf+0V6zL1t13Ux0Yy4Qw8El1yk2/wC+g1+rnBvGZjQ2eFPbqyfQlFrxOK+0l2tjRmeMUMZg4uXJQ5OrFK7ULuUZ29Dcr9a6GW5pI48TYrudtu/O32IY2vfRutzKV5o9hKOOxNKnmc+Toynac72srNpX813ZX81y56GgmWbK5PD05Ra3SvKV/TtOW8oc2GV5/icld8urTp+fZTvF9cXufqLOIUU1RZYpFbbmzsvh/JFS1EcWT238y8sn0TwmQ1JVMsp8nKcdiSU5tWvfcpN2NwV1odrQeY1I4fO1GMptRhWjui5eZTj5r9K3X8yLFOLrYZ4ZLT5r03vfvN+nkje28egABSJwAAChNPPKOK7VeCJpKNeeHe1QlKDta8ZOL9aN3p55RxXarwRPTQLIaOkWK5HH7WxyM5/Flsu6cUt/2s/SY5GxUjXv0RqeRyr2K+dWt1VVI/Vqyru9VuT6ZNt+tntl+XVc1qRpYGDqVJcIxX3voXpe4uKjqry6k7zhUn6JVp2/62JFlmTYfJ47OXUoUl59mKTf1nxf2mRNygha20TVVevJC6zDHqvGuRgaH6NR0Xw6pXUqknt1JrhKVrWXoS3Lqv5yttbfP13en4plylNa2+fru9PxTM3BpHS1qvet1VFLVe1GU+y3RFQ0OiWXU82xlCji03TqTakk2m1syfFcN6Ra3+l2W/8Azn++q/iVloB5Rw3aS8Ei+i1jlTNFO1I3qibPMvWpFh0THxqrkRcyiNPslo5Bi+Ry9OMOShKzk5O72r731H5q98pYb68/dzNhrX8oPsKX8xr9XvlLDfXn7uZrtc5+HbTluqsXyKLkRtVZPmTzL4OeNKOe4rvVb3kjoc540o57iu9VveSMTk771/YhoYp/o3tJdqb5xX7CPjLLz3m1fu9XwSK01N84r9hHxll57zav3er4JFbF/j/2ktF8N4nOaLi1Q8xn3qfgplOo3GUaW4zIoOnltXk4OTm47FN72km7yi/MkdTiVK+qg3bFS901MekmbDJtOOgiutcvzWG7WfhRoNHNPcwx2Lw9LE13KFSvThKPJ0VdOSTV1E32uX5nDdrPwo5uloZKOuia9UW99OxTWmqGz071aVZHidMQ4LqOZ48TpiHBdRa5R/lfq9CDCvx93qU9re59DutPx1CE06jpNSptxa3pptNdTXAm2t7n0O60/HUIzo3gIZpi6FHE32KlRRlZ2dt/BmxQORlExy6I0o1KK6ocidJg1sTPE768pTa88pSl7T8o0ZYiShRi5Sk7KMU25PoSXEuanqpy6LvKNWXodaX8LG+ynRrCZH5OowpvhtWvN9cpXf3mfJj8DW/42qq+CFpuGSKvGpo9Xmh70bpSqY1fnFZK63Pk48VC/Tfe/sXmJeCuNZ2kWKyLEUP8NqypqVGTcVZxb2uLjJNHOMbLiNSt14lv2ZGo5WUsWmSEjznV9gM5vKdLkpv/AMlJ7Dv0tcH9qK10z0BnopGNWFRVaU57F2tmcXZtJq+/dF716hHWhmUVvqQfpdGn/BGlznSLFaQNPM6jns/JjZRjHqjFJfbxOmoKOugeiPkRWdGa+F0MmpnppGrst4jW3twOjsmxLxmHoVKnyqlClN9bgm/vZz5leWVM4rQoYVXnUkor0dMn6Ert9R0VhcOsJCFOn8mEIwXUkkvYVOUT22jbz5+H98ibC2rxLzZHqADkzaAAAIBn+qx53iKuIWJ2OVltbHI3tuS47avw6DK0R1dvRfEcvKuqv5OVPZ5Jx4uLvfaf0Sag0HYlUui3Su4bW0TTwKyUkSP20TPvAAM8sghel2rt6U4jl1XVL8nGns8k5cHJ3vtL6RNAT09RJTv241spHJE2Vuy9MiAaP6rnkeJpYh4hT5KTls8i1f4rjx23biT8A9VNVLUuR0q3VOz0PkULIksxLEJ0t1cvSfEcvGuqf5OMNnknLhfffaXSY+juq95FiaWIeIU+SbezyLje8XHjtu3EnwJ0xKpSLco7htbRNPAjWkiV+3bPvBXOaapZZlXq1liVHlas6mzyLeztScrX29/EsYENNVy0yqsS2v2ep7lgZKlnpciOhmgb0TqVKkqyq8pBQsqbjb417/KZJ8fhvhtKpTTtylOcL2va8XG9vPxPcHiapkmk3r1u77HpkTY27DUyKv8A9GJfrS/cP+s/f9GJfrS/cP8ArLPBf/8Aarfn+ifYrewQfL9VK7yfVPLKq9Ku8SpcjVhU2eRa2rO9r7e4kGmmiL0thShGqqXJTlK7htXurfSViSAgfiNQ+RsrncTdMkJW0sTWKxEyUrBamJL/ANpfuH/WWdFWP0EdTWzVVt6t7dSc/YfYoI4b7CWuQ3S/V7/mquq6r8ls0o09nktrhKUr32l9L7jX5Hqqlk+IpV3iVPkpqezyLW16L7bsWECVuJVLI90juG1tE08DytJEr9tUz7wADPLIIbp1oLU0rnTqYarGm6cHDZlGTTu73uuHqJkCenqH070kjWykckbZG7LtCnZ6ocdH5M6D9PKVF/IZGE1O4mbXwytShHz7CnN+pqPtLaBprjlWqWungU0w6Do+potGdDsNovF/BE5VJK0qs7ObXQvor0L7bm9AMmSV8rle9bqpeYxrE2WpZAACM9AAAAAAAAAAAAAAAAAAAAAAAAAAAAAAAAAAAAAAAAAAAAAAAAAAAAAAAAAAAAAAAAAAAAAAAAAAAAAAAAAAAAAAAAAAAAAAAAAAAAAAAAAAAAAAAAAAAAAAAAAAAAAAAAAAAAAAAAAAAAAAAAAAAAAAAAAAAAAAAAAAAAAAAAAAAAAAAAAAAAAAAAAAAAAAAAAAAAAAAAAAAAH/2Q=="/>
          <p:cNvSpPr>
            <a:spLocks noChangeAspect="1" noChangeArrowheads="1"/>
          </p:cNvSpPr>
          <p:nvPr/>
        </p:nvSpPr>
        <p:spPr bwMode="auto">
          <a:xfrm>
            <a:off x="0" y="-666750"/>
            <a:ext cx="1933575"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5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5493" y="1592890"/>
            <a:ext cx="1576764" cy="111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6296" y="1806170"/>
            <a:ext cx="1583183" cy="63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16" descr="data:image/jpeg;base64,/9j/4AAQSkZJRgABAQAAAQABAAD/2wCEAAkGBhAQERQSEhQWFRUUGBcaGBgXFxcYGxgbHxccFR0ZGhcaGyokGh0oGhwdKy8iJCcpLCwsIB8yNTIsNSYsLCkBCQoKDgwOGg8PGiwlHyMuNDU1MSksNDQtKS40LCw0Ly8sMDUsLCwvLCotKS8sLCosLCwsLCwsLCwsLCwwLywsLP/AABEIAI4AiAMBIgACEQEDEQH/xAAcAAEAAgMBAQEAAAAAAAAAAAAABQYDBAcCAQj/xABHEAACAQIEAwMGCQkHBQEAAAABAgMAEQQFEiEGMUETIlEUI1JhYnEHMjRCc4GRobIzVWNyg5Ox0dI1Q0RTs7TBJIKi4fAV/8QAGQEAAgMBAAAAAAAAAAAAAAAAAAMBAgQF/8QALREAAgEDAgMHAwUAAAAAAAAAAAECAxEhEjEEQVETImFxocHwgdHhFDIzQvH/2gAMAwEAAhEDEQA/AO40pSgBSlKAFKUoAUpSgBWrjsyjhA1XLNfSii7N+qv8TyHUiozG8Rau5h+8SSoktqW/URr/AHrD1EKOrDlUYcOqFjIe0dragTqv9K4tcA8o1sg9fOmxp9Sjl0MmJxEmJ3kKrF6O7R/XYjt29kWjHi1ZMLjpcN+kjPIarj9k7cj+ic39FjyrUlmZzdjf+A9QHQVtZZh3diFtpPxwwupHgR1pzSSzsLTyWHB46OZdSG9jYjcFT4Mp3U+o1sVXsdkrRMJIWIIFhYjWB0XvG0qewxuPmsOVbOXcQqxCSgI5OkML6Gb0QTuj+w1j4audIcOcRqlyZMUpSllhSlKAFKUoAUpSgBSlKAFRvEnyTEfRSfhNSVRvEnyPEfRSfhNWj+5EPYh5zoHd2LGRSRz0q5VUHoqB0Fq063MdyX9ef/VNY8LKiHUy6iOQ5D3nxrSthL3NerRlOE7KPvbE7n1f/Cs2ClEiBtOm/Q19xUAlVk1W93T30mU74GRjbJW8yxvauT80bL/P66w48a8O7NuxWVSfSUQO4DelZgCCdx0raxmUPENRKkDw/lWtifkr/t/9tJTlbFhbvzLdHyHuFeq8x8h7hXqsg8UpSgBSlKAFKUoAUpSgBUbxJ8jxH0Un4TUlWHGYVZY3ja+l1Km2xsRY2NTF2aZD2K5i0J0AbkvMB+9NS+EySNN27x9fIfVUVKJ8I2prOl76yLLc9XH9y3tr3D1C3vWbMMc0y9y4UDvp84esgc18CLg093e2wvC3NjNM5tdIzv1YdPUPXWhk8wWUEmwsbkn1X3rSr5V1BJWK6ne5I5tmfakBfij7z41qYj5K/wC3/wBtJX1o1jF5Ntr6bhTb0nY7Rr6z9VarGTEdwAhCp2UaTpYaSVD/AJNSL+dkGpt9Kgb0JJLwBsu8fIe4V6qvYLPmi7mIvZf7wgAqOnaqNgP0i3Q9dPKrArAgEG4PIis0otDk7n2lKVUkwYnGxRW7R0S/LUwW/uud6zKwIuDcHqK5NkPC6Z7PisXjHcokrRRRq1tIXfnbwI5czcmt/g2GXCHM8vZmeKBS0TNfYMjbD7uW17+NapUEk0nlbiVUb5YZ0rWPGmoVx3gz4K8PjsFDiXnmVpAbhSthZiu1x6qteN+CnDy4fD4czTBcP2ukgrdtbBjq26W2qJ0qcZadfp+QU5tX0+pd9Q8aXrifD/wbQYnG43DNNMFwrIFIK3a9/jXFunSrTx3lnY4DB5bE7EyzQwhie8VBuSbfVUyoRUlFS38OQKpJpto6JWLEYpIxqdlQeLEKPtNVX4KscZMtjVr6oWkiN/Zc2/8AEiq5PlAzzNcSs7t5NgrRqim2pzzN+m4NzzsFFVVHvSUnhEueE0ss6fHIrgFSGB5EEEH6xUJjuHivfw+1iT2d9IBPMxtY9m3qsUbqOtVTg7CNleay5crs0EsXbRBjupBsf+b252HrrpNVmuzlh3TJi9ayVAzK+oSebdbaiRptfkZE+Z+ut0Pj0rxLjVj7sdy9tWrYED0hq2iX9I/P5oapziXCqYJJNxJGjMjqbMpt0Ph4g7HrUPFgxHbs11M8kmnUbi6nTra/x5D6THbkLVbtIqOplJd01kwnJ5TbfUoAJN/FFfdm/TSC/oqtbeDwzYgsi+bRd7bm7HqxO7MepNZcswOt5BMSJBpKknfxv6xyrdw2I7eQFbx2B1MLd8XtseoB69KxzqSqb7dBK71r7dCLhilWPU6kxodjqsym+kmNuY3+o0ws7wXeFgY+bKdk+tR+Qb2gDGeoXnUjBFIwijk09kd79WtuFPv5+utYZZoEsyvpCltGnrbofVfa1RCcoK26COqNrE1l+axzXAuHW2pG2YX5G3UHowuD0NfKq8ygxGVRoZO106dtLCJpQ0Z5oCRum6nwpWyFLtVqix3bK1yrrmGM4exE4eEzYKaQuHHzb+1yDW2Kta9gQavmD4nw2Pwc0uHe4COGU7Mh0E2Zen8DXngviT/9PCtK8ar33jKg6hYW53HUHlVOy/BJhc3zGCBdMTYQsVB2UlQdh7ydulzT2lUb1K0l6lV3bWeGafBPwjnCYGGDyLEy6Ae+i3U3YnY29ddSyXM/KcPHPoaPtFvocWZfURVf+Cn+ycN7m/G1W2lcRKLm0lZ36jKSelXZQuCP7Wzf9eL+DVk4hft88wEHSCOWdvebot/rX76x8Ef2tm/68X8GqAmy7HZhm+NlwU4gMGiIub7i1tIsD85SafpvUbbtaK9Ul7ir2il4+5P/AAdt2ONzTCdEn7VR6nv/AOq8/BVu+ZE8zi3uftqJ4YwWLwGdrHi5RNJi4G74vvp3ANwNwEP2ipb4MDoxGZwn4y4lm+olt/uoqrEmuaQQeV5svTYKMuJSimQCwfSNQHgG5gVmqpHiKds6GDUjsVw5kcaRfVfYluYFiNqttYpxcbX6GhNPYj+Ifks/0b/hNRLKpMep9HnJyGt17TapbiH5LP8ARv8AhNQGZ/ET6Sf/AFKpUxS+oms7Jv5uSWKkj7bzxV00WuAe6b9bXtfxry7aI01R6olY2a9+4b2JA36itDCYx+yaNEFgLva+phcA+7b7q3cRDfSIyyRHZwCLf9pvbflas175QlSvlfPwZ3KAEsjPAoBXbYHfodyLWtflWKUJEhMsJszXAU3UeA8AfqrBPMFKGziAGxViTq57gHmB9hrXzfG3crG5MZA2B291DkkglNJX+f4Y5HBw8hACgmbYch/0z7Urx/hn/bf7Z6V1uC/jI/qiIxHCeb5fPMcraNoJ219m5XuMedg33EHla/KpbhPgrEQJipsVIJMXi1IY32UWIC3t42vYWFgByq7UpUuIk1bHnzZqVJJ3OVZTwlxHhYUhhxMCRoNl2Nt7ncxX5mr/AMMQYxMOq411knu12W1rajp5KOlulS1KrUrOpul9ETGmo7NlW4b4amw+Ox+IcpoxLIY7Ek7A31C23P1154B4YnwS4hsQVMs87SEoSRYjbmBvctVrpUOrJprrb0JUEip8WcLz4jGYHFQaAcM516iQShIuBYG5tf7ai+JeEcwixpx+WMmuVQssb2AYjbVvseQ8CCL33tXQKVMa8o28MEOmmc0y3AYrLDLjsWVmxmK1CwPdjjRDK24G/dT4o8FF+Zq18K8Sti9QdVBADKy30upZkuASbd5D1IIsQeg2+JMLh5Igs5IGoaCpOvXuAEABLEgkabG4JBBFVQiOBZZHfso2a8jSPuTckLIyWHMm0EPUnUdyKbdVVdrPzYpbQ8bE/nubrIjwRWYsChfcqpItpULvI/sry6kVFR40PaOVbXZipTfcm7aP8wX5xkCRfAjeuccS/COz+aweqJALGU2WRh6KAbQp7K7+NbXDnwiq47HH73sBPp1Xty7dB8e3R1sw8etPfBy7PK+4l1oydmdAid8OyyKQym9mG6sPC/Q+qrNHAzJq2DEh7dBsNj9XWqnh53j0sh7SN9xYiXWPEH/EL9kq+2Ks+V55HOBYgMb2F7hrc9LfOt1GxHUCuc6GjbYZSgldXNLP8LNIofTst+6Nz+tULBhCw1MdKXtqN9z4KObN6hVkzPPUiuFszXtc30q3omwJZvBFBY+HWtLB5RLOe0mLKvQfFdh4Gx8yvsKdR+c3MVT9Om9UngidFSlc0ViaYNDCmw1gknZSyGMtIw21BTtGlyNtRFKtkECooVFCqNgALAe4UrRGq4YhhDeyjzMlKUpI0UpSgBSlKAFambYswwSyqASiMwB5EgE71t1G8SfI8R9FJ+E1aO6IexR+LOIkwIEk2qaWTtFQfF1aTpa7coYr/NTvN84neqjDwtm+dWmcLHEB5vXeONR4RxgXt7Vt/GunycJQYyWKacahh3n0xn4rMZbgt4gW5VYcfAzxSIh0syMFPokqQD9RrYuIVNLSs9Xy8jO6TlvsfmHO8pbCTPCzxuybExtqW/hfoR1HSveRcO4nHSdnh4y7DmeSqPFmOw/5qfwPwT5pJKI3i7MX70jMpUDqwsbt7rfZXb+G+G4MBAsMI2G7MfjO3VmPj/DlW6txcacbRd2ZqdBzecI5JLk2ZZDGJHeCWCRgHhLGzHxUEAhvaXlzNWXLs1ixkD4qDUCNWpZNzrSMyhZLflO6O7KpDjqTuK8fDBwnjMW8EuHQyqisrIpF1JIOoAne4228Kw8HcP4nB5fKuIQxtI8zKpIJt5I67gHbfpWdyjOmptrUNScZ6UsHQMqyRIrO1nktsbWCA/NjXkg+89SalK8x8h7hXquY228mxKwpSlQSKUpQApSlAClKUAKjeJPkeI+ik/Cakq0c9gaTDTog1M0bhQLbkqQBvVo7oh7FZzqaZQnZZhDg+/PcSrG2vzp3Gs7W9VRfleM/PuE/dwf1Vs5iIsXGdMWGeSN2t5VGxCF21mKQXDQtc7Egq21jvVYx6+TuY5sPkkbjmr9oD79xyrfTimreyM0n8yT3leM/PuE/dQf1U8rxn59wn7uD+qqz5dD/AJeRfa/8qeXQ/wCXkX2v/Kmdn4ei+xXV8uyzeV4z8+4T91B/VUhHJK2FkMuMjxh89Z41RQo8lk7p0G1+tVbLMI2JLCDDZLIVF209odI8SbbVYvNxQCCKOLtJBIQuGjKCVmjaG6ISToGreViF22vS5pLHsiydy+x8h7hXqvKCwFeq5xqFKUoAUpSgBSlKAFKUoAUpSgCMzXIY5++LxygELItrgHmrA7SKbbqwI9x3qn51lauBhsdECt7RuDZT4GKUm8L7/knOk8ga6HWPEYdJFKOoZWFirAEEeBB50yFRxKSgmfnjijgKfCAyxkzQA2LBSHj9UsfNffyNb3C/wcSS6ZcXrijO6xj8rKPGx/Jp7TWrpOe4I5chxCOxgSwK3vJEGa1omIsyXI829x1BFbGTZH5WiTzm8cgV1iuSGBFwZ2I84dx3bBF6A866D4yWj35mVcPHUaGUZeZEEODRI4FJu4GqMEeiDviX5d9vNi3ziKtmV5NHhwdN2djd5HOp3PtN4DawFgOgreVQAABYDkB0r7XPlNyNcYpClKUssKUpQB//2Q=="/>
          <p:cNvSpPr>
            <a:spLocks noChangeAspect="1" noChangeArrowheads="1"/>
          </p:cNvSpPr>
          <p:nvPr/>
        </p:nvSpPr>
        <p:spPr bwMode="auto">
          <a:xfrm>
            <a:off x="0" y="-658813"/>
            <a:ext cx="1295400" cy="1352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9" descr="data:image/jpeg;base64,/9j/4AAQSkZJRgABAQAAAQABAAD/2wCEAAkGBhQSDxQTEBMVFBISFBcYFhQXFxQYFBwUFhQVFRgWFxsYGyYgFxkjGRYWIC8gKCcpLC4sGh4xNTAqNSYrLCkBCQoKDgwOGg8PGiwlHyQtLCw0KS0wKSwvLCosLy00LCwsLywuLSwsLCwsLCwsLCwsLCwsLCwsLCwsLCwsLCksLP/AABEIAOEA4AMBIgACEQEDEQH/xAAcAAEAAgMBAQEAAAAAAAAAAAAABgcDBAUCAQj/xABMEAACAQMABwQFCQQHBQkBAAABAgMABBEFBhIhMUFRBxNhcSIygZGhFCMzQlJicoKxQ3Oishc1Y3SSwdFTZJPC4RUkJVSDlLPS8Bb/xAAZAQEBAQEBAQAAAAAAAAAAAAAAAwQCBQH/xAAwEQACAgEDAwEGBgIDAAAAAAAAAQIDEQQSITFBUXETIjJhgZFCobHB0eEUIzPw8f/aAAwDAQACEQMRAD8AvGlKUApSlAKUpQClKUApSlAKUpQClKUApSlAKUpQClKUApSlAKUpQClKUApSlAKUpQClKUApSlAKUrS0rpeK3jMkzhVG4dSTwVQN7MegofG0llm7WG7vUiQvK6oi8WYgAe01o6R06kFqZ5wUAGdg429o+qm7dtHpndv34Gaqgy3Ol7wKThQc43mOGPrjm3jxY9BwrCvdy+hnuvVeIpZb7FoaJ1rjupCtsskiLuabZ2YgcZwC2Cx8APGvem9bLa0+nkAflGvpSH8o4DxOBXK0nZ3UFsLbRkIVVUDvmkjB372KqeLk7yxxxO6q9e1jtXzf2dzI53sZJQsTHmdpVO3v6ua6jXGT/buSsvnBY7+cPBOLftPWV9m3s7iXH2QufbgnHtIqW2N20ibTxPEfsOYy3n6DMPjUR1e7QbJlESgWnQEIIs+DL6I/MBXE100XcDE0s8t3ZkfsnSPY3/WVUZGX72PPG6jgm8YwfVc4x3Z3emOP3LOF0mdnaXPTIz7qyZqqNU9U9HXgIEk/eKMmJzGpx9pdhfSXxB6ZAzUt0bpOzs5DbmeSM8kuGl2ePFGkGNk+BxXMoY4X6FK7nJbpYS9SV0NeVcEAg5B4EcMda9VI0mtb6SikJWORHZeIVlYjzAORWxmuBrNqZDeYY5jmX1Zk3OPA/aHxHIitPQltfxfM3DC4gcYW5jbEyZG4sG9YePpEeI4d4TWUyO+SlhrjyiWUqFWGt8tvefI9IYJYjurhQFDBjhC68ASfRyOB3Yxvqa5r5KLidQsU+gpSlclBSlKAUpSgFKUoBSlKAUpWnpPSiQIGc+syoqj1mdzhVUdSfcATwFD43jlnvSOkEgieWQ4SNSzHwHIdSeAHU1WerdzJpPSomm+jtwZFj4qu8CNR47XpE8yvTGN/tb0sQkVsp9cmR/wqcID4Fsn8teNTHt7KxaS7kEbXm9VBbvDCAVQqE9LflmyPtCtEI7YZ7swWz33KHZcs5ev2nflV53CbbxW5I2YxtFpuDdcYHo5wcYbcc1j0ZaaU2AlrDJbx8cBViyftM0nps3iT5AVKNE64pIwttF2hIA9ZsRQovDabZyx+BNTaJSANognG8gYGeeBk499fXPYlHH3PkaVbJz3P6cfmQrQ2qd/kNdaQkUc0jbaP+Jxgf4TUzigAULktgYyxyT4kniay0qEpORthWoLg0JNBW7HLQQk9THGT7yK2obVEXZRVVR9VQAu/wG6sma17nSUUf0kiJ+JlX9TXzlnWIrk5NzqPas4kSPuZVOVkhJjYHyHon2g1u6U0DFcxCO4USADcx3MDjG0pGNk+VZI9O27HCzwk9BJGT8DW6Gr63I5UYPOEuSIaI1fuLCTEMhuLMnfE26WME+tHyYDiV3ZGcDPGYV8r7Xxyzyz7CCgsLoKientRtsmSyme1lJyQjOImPHLKp9E+I9oNSylFJx5QnCM1hlQaxaPve5K38LSiMHu7qPZZ0PRyuC0Z57QBG453Yqb2utwSwtbmXfHIESZx9RyNkv4qHBB888sHJrNrHJZSJI8feWj+ixX6SOTO47zhlYbsbt447wK5WlXtrnRV0LFlP7VoxkFWDLI3oHeudk8sZJq2dyWUY0vZyltlzjo+vHT1JwrZGRvBr7UN7L9Mmaz7tjlrdtgfuyMp7vSX8tTKpSjteDZXNTipLuKUpXJ2KUpQClKUApSlAKgK6Q+WadVM5hslcqORlXCs3jhmwPw+NTi8m2I3f7Ks3uBP+VU72a3hGk4yTvlSQHxJXvP1U1auPEn8jHqJ4nCHlmTtDnH/AGq/eAsqJGAvX0NoKeYUs2/G/Gcb696G1Eur2TvbkmJGwS7j5xhyCJ9UY3DOABwBqZG1htZJr++KiaRzsD1iiKNlEjHOQqoJI6ngBWzqhrHJevNLsd3boQkanBZm9Z2Y+AKDA6njVPaNR93t3IKiMrPffVt4/k6+htCRWsQjgTZUbyeLM32mPM1v0r4TWVvJ6SSSwgTUO1m7SYrcmOACaYbjg4jU9GYcT4D2kVxe0DXo7TWtq2AMiWReOecaHljmR5DnVdgVqqpzzI87Uaza9tf3OzpXXC7uCe8mYKfqRkonlhd59pNcXZ35wM9edeqkGp2qTX0jAsUijxtsAC2WzhVzuzgE55bt2+tPEFk85KdssdWR4qOlbVhpSaA5glePwViB7V9U+0VONZ+zBYbdpbaR2MalmR9k5Vd52SAMEDJxvz4VX1IyjNcH2dc6pYfBP9X+1V1IW8UOv+1QYceLLwb2Y8jVj2GkEmjEkTq6NwZTkf8AQ+HGvzzXY1Z1okspdpMtGx+cizuYdR0ccj7DUbKE+YmqjWSi8T5Re9K1NGaSSeFJYjtI4yD8CCORByCOorbrEeunnlGC9skljaOVQyOCGU8CDVRaf1Yn0ZOJ4CWhB9GQ78A8Y5gOKnhngfA1chqM32sywX3ya6CiGdAYpCPRyfQaOTO7iM54ekAarXJp8fYzaiuEkm3h+SLdmc6C/nWLdFLCHVc52cOvoHrsmRlz4Z51YujdILPCksZysigj/Q+IOR7Kii6srY3c95DhYPksxKD6jgxvhR9khCQOWCOlfeyi5ZrAq37OZwPJgsh/iZq6sxL3l8jihutquXzJpSlKgbRSlKAUpSgFKUoDDdw7cbJ9pSvvBH+dUjqW4h0hE0noiHvTIegjgl2v0xVmaQ01jTNtAThTBKcZ3F3IK58libH4qhGuuh2i0myQrk3qDZGcDblcLJ7ypz4Oa01cZi+6PO1Ty1NfheP0OVd3U+k70YBLuSETfsxx+PQAb2PM+wVcmgtDpa26Qx8EHHmWO9mPiTk1wNHaLh0RamRvTlcorPwLOzAKiZ4KCc+QJNS+uLZ7uF0K6anY3KXxMVGNf9Yza2h7s4mmJSM9N2Wf2Dh4kVJzVc652tvdXuzNfxwdwoTu2Q5DNh2O0xCkkFeHQVzWk5cldRJxg9vVla19qxdH9ndi+P8AvpkP3HgHwwxru2/ZjZLxR3/FI/8AykVrd8UeVHR2S8fcp2pj2ca2x2sjwzkKkxUh+SuBs4bG/BGN/IjxqwrfUiyThaxH8S7Z/jzXSt9GRR/RxRpjhsoq/oKlO6MljBpq0c65KWUcDXvW2O1gaPOZ5UYInQNldtugG/zIxVMLw3V+i5bZXGHUMOhAI+Nc+41VtH3vbQE9e7QH3gZrmu1QWMFdRpp2yzkoWlXRP2cWLfsdn8LyD/mrk3/ZlZLvM0kP4pI8fxrn41ZXxZjlorF4OD2Y6xGK4+Tufm5z6PhKBu/xAY8wtW3VQXeqlnE20mlI1dCGXKq5BU5B+bfJ3jpVr2F2ssSSIwZXUMGGQCCM5Gd4qF2G9yNukclFwl2+aNion2i6u/KbTaQZlgy6jmy49NPaACPFR1qWVx9J6dEV5bQHGLgSjPMOgQp7/SHnipQbTyjTaouLUujK30RrUz6LurWQlikGYm592XRGQnnjaGPA45VLuyy1KaP2j+1ldh5DEf6oajWu2qTQ3Ie2A2L1jFs8llkIz+U42vDB5YqaXd4tkllaxcZJI4lHPu1xtsfPcPN6vNpx93vyYaVKM8z/AArH36EjpSlZj0hSlKAUpSgFKUoCpu0qR4dJxTJuYRxsh+9G77viM+BqcWltFeva3yH6JJMLj6zgAgnkUIYY6mtDtL1eNxbCSMZkt8sAOJjIG2o6ncG/LjnUS7M9PtFM8GcrMrMg/tUUnd+JQf8ACK043V5XVHm59ne4y6S5+v8A6eNZNNNe6UjiU/Mx3CRoOWRIqu58SQfYPE1cFUz2Y6MM1+sh3rAhkJ+8w2F9pJY/lq5q5uwmorsV0eZKU33Z8NUFrHKWvbknnPJ7g5A+AFX6aoPWWLZvrlTynk9xcsPgRXWn6snr/hRyyg6Cs8F26fRyOn4XZf5TWKlbDyVwdm01yvI2BW5kOOTnbXyIbP8AlVrana1LewliNmWMgSIOGTwZfunB9xHKqQqV9mN6U0iq8pkdT5qO8B/hI9tRtrTjlGzS3yjNJvhlv3NwsaM7nZVFLMTwAAyT7qqDT3aPczOe4cwQ59ELjvCORZuIPgMY8amvalelNHlQcd9IiH8O9z8Ex7ap+p0QTW5l9bdJS2RZuXGmZ5PpJ5m85JMe7NaJQdK9UrUuDzW2+p8q7OzuUtoyDPIOvsWV1HwAqlKuzs8h2dGQZ+sHb2PK7D4EVn1Hwm3Qf8j9P4JHVb9rqMr2sqkgqZAGHJgY3U+e7PsqyKi3aRozvtHuQMtARKPJchv4Gas1TxNHo6mO6ppf9wbeir6K8tILmUAd384d5ASVFeNzx4DL8fA1BdGaSbSGnI5RnuoizIOkUYOyT4s7KT+LwrlW2mWj0PJCDjv7or/6SxRvJ7CSB7TU17NdX/k8Hfy7pbnAUHiI95UebesR0C9Ks4qtN/RGRTd0oR9GycUpSsp6YpSlAKUpQClKUBw9N6a+T3VqHOIpzJGTyEh2GjJ9zL+aofrbqz8juo7+3UmFZVeWNfqnaGWXorb93Inod3f7TNEmawZlGWgYSY57IBV/4ST+Wo9qn2hKyC20hgqw2BM28FSMbMvs3bfv61ognt3R+qMFzi57J8d0/DPWrMfyTQU9wPpJlbB6b+4j9xJb21KdQtMm5sY2Y5kj+bcniWTGGPmpU+ZNcbXHRQttCGGNiyI6YJxnYM+0Bu44DAZ54zWh2P3PpXMZO7EbgePpqT7tn3V9kt0HL5nyDddsa/l+ZZRqn+1DRhjvu8A9G4QNn76AIw9wQ+2rgzUe151c+V2hVB87GduPxYDenkwyPPHSp1S2yyX1VftK2l1KSpQjqMEcQeIPQ9DSvQPBFd/UEZ0nb4+0/u7p64FSzsvtNvSIblFG7e0gRgfxH3VxZxFlaVmyK+aJP2vKfksB5Cff/wAKTFVZVw9qNqX0czD9lJG/s2tg/wA9U9U6PgL61Yt+gpSlXMZ7hgZ2VEGXdgqj7zEAfE1+g9G2YhhjiXhGioPygDPwqsuy/VwyTG6cfNwkiPPOUjBPkoPvPhVq1j1E8vHg9fQ1bYub7mK6uVjjZ3OFRSzHwUEn4Coj2daYN3HdGXeWuCxU7wEkjUKnkApFbPaZfd3o5wOMrJH7Cdpv4VI9tcLsfG66PLMQ9uHrhR/1uRSdn++MPU1NTNTxNPIZt9taTypGh4O+2M56qAqZ6nA5HMlg00t3pVI4jtRWaSOzD1TMwEQA6hVZx5k9Kj+uutqQo1lY+iMt3rryLMWdFP2ixO03LeOOcdjst0KYrQzMMNcEEfulyE9+WbyIruecbpfQlVhTVUPVv07E2pSlZj0RSlKAUpSgFKUoDy6ZGDwPKqX121PazkLxjNs59FvsE/s26DoefDjxuqovrHpc2koade9srj0H3bRjk4bx9aNh9XkQcccVWqTi+DLqa4zj7338EE1e093trJo6dsCVcW8hO5ZAcpGx+yWAweXDmK6/ZHCVluww2WQRqVPEENLkHyK4rcvezS1uUEtlLsBxkY+chPkM5Xyzu6Vj1Y0Rd2mkc3CbaTp3bTR5ZSy4KPJzUkLgkgZJzknNWlKLi8fYyQrsjOLks44z8jPqlrXsXctjOfVmlWBz0DtiIk+Hq+7pU8qmu0nRhh0g0gyFnAkUjPrrhWweoIVvzCrE1H1i+V2gZz87GdiTxYDIb8ykHzz0qdkOFNGjT2vc6pdV09COa/6iF2a5tVy53yxDi330HNuo58Rv41oK/R5qLazdn8F0TIvzMx4uoBVj99d215jB8a6quxxInqNHue6HXwU1VodkuidmCS4Yb5W2V/BHkE+1yw/LUYk7NbwTLGVUozY75WBRRzYg4YYGd2PDNW9o+xSGJIoxhI1CqPAbt/jXV1iccIno6JKe6Sxgx6Y0eJ7eSFuEqMuem0MA+w4Nfn2SJlYq4wykqw6MpII94Nfo6q01+1HlkuhNaRl++3SKCo2XA9c5IABA3+I8a4omk8MrraXNKUeqK7rvap6oyXsm7KQKfTl8vqJ1b9OfQynQHZRvD3rg/wBjGTj877ifIY86sO2tljQJGoRFGAqgBQOgAqll6XESFGjbebOng8WNikMSxxKFRAAqjoP1Pjzrh65a3rZxAKA9xJ9GhO7ptvjgoPvO4cyO1pPSKQQvLIcJGpY+zkPEnAHiRVO6H7zSOlUeXftOJHHFVijOQg8OC+bZ4mo1w3Zk+iNmotcEoQ6v8iU9q5YWlsrHJ730juGWETZO7cN+a4cemTYaNWGM7Nzd5lYj1o4mAVD4OyqMdMk9Klmv2h5rt7aGBAdl2keR/olAAUBvtZyfRAO4dDWpLqvZWhM+kZ+/lY7R7zgzfdiXe3TByBgcKpGUdqT+xC2ubslJcdssi2pmpDXbLJMCtqDxO4yb8bKfdJ3FvYN/C5Y0AAAAAG4AcABwAqIaC0rJpCcSKhisbc+iDuaWUblyBuCJxwPrY443TAVK2Tb5NGlrjCPu/fz/AEfaUpUjUKUpQClKUApSlAK17+wSaJopVDI4wynp/keea2KUDWSotK6v3ui3aS1kkMBOdtd+B0lQgjP3sY8uFYLXtQvV9YxSD70ePihFXJUW03oHRxkHymOONn4PkxBj021Kgt4ZzWiNqfxLJ589NKHNcsLwQ3S2u8F9B3V3C0TA7STRnvAr4xkqcNskbiBn34Na+pGmfkV186ym3n9AyKcx7Sn0XzxGMkEEAgNkgYqTy6k6LT0nlAHRrgAfrn41oXt9oSEYWFZyPsK7n2u5x8TXalFrbFPBFwsUlOco5RZStkAjeDX2qm/pOMSCOztY4o1zshmZsA7+AwBv8TWlJ2m33HvI18oxj4k1P2EzS9bWi5cV9qrtEazaXn3xRh1P1miCJ7GLKD7M12bXXO7EndPbw3EmfSW2kZmT8eVKL7XFcupopHUxlzh/YnFfMVCLrXK7MndR28NvJnCpcyMrP+7woRvIOa4ul9ZtLwZM0YjUfWWIOntYMwHtxRVN+BLUxjzh/YtKvhqmo+02+495Gw8Yxj4EV07btZkIK3ECspGCYnaNsY5Zzv8AaK6dEya1tTN3tE0o1zItjajbKnbmx6o2fVV2O5QM7RJ4ejz3VqaN1htdFwmOHF1dPvldDiLI4KHxvVegB5k4zWSzuNCTLsvF3J+/3qn2urENv6mt1dRdGSb47jd0W4Qjd55Nd+6ltaZDE5Sc4OLfr0InpTtDvJs/O9yn2Yhs7vxnLfEVtarahzXjiW420hO8s2e9k8FzvA+8fZnlNtXtW9HK5+Tqkzx8ZCTKFbptb0VvAb6lYr5K1LiCwd16Vze62WTDZ2aRRqkahUQYVRwAHKs9KVmPRFKUoBSlKAUpSgFKUoBSlKAVhurRJEKSKro24qwBUjxBrNSgIVpDsotHJMReEnkpDL7nBI99cqTseOfRu93jDk/CQVZVKqrZruZnpanztK6teyBAfnbl2HMIip8WLV3Y9WbCwjMzoo2OMkvptn7u1wYngFAqUVyNYdWIrwRicvsxvtAKxAPVWHMEbs8Rk4Iyae0lJ+8+B7CEFmEVn5kds5rjSpLEvbaPBwFU4mmwebD1U648t/ETCw0dHDGI4UVEXgqjA/6nx41miiCgKoAUAAADAAG4ADkK91xKWenQrCvby+X5Na/0dHNGY5kV0birDI8/A+PGofeTXGiiGy9zo/IBDHM0OTgYY+snTPlu4mc14liDKVYAqwIIIyCDuIIPEUjLHXoJ17uVw/JGptV7C/jEyouJBkSxeg3txxIPEMDw31w7nsgQn5q5dRyDorfFStSzV7VeKzEiwF8SPtEMxIHQKOQA3Z4nAyTiuxXftJRfusl/jwmszis/IrWPsfOfSu933YcH4yGurYdlFohBlLzEcmIVfcgBPtNTWlHbN9xHS1L8JhtrRI0CRqqIu4KoAUDwA3VmpSpGkUpSgFKUoBSlKAUpSgFKUoDn6X0o0ABEE0wwc90EYjGOIZ1JznlngajMXatbswVYblmYgBQkZJJ3AACTOampFUxqxGP+20GNwuZ8DyExHuwKtXGMk89jHqLJwlFRfV4Lc0bfNKpZoZId+AsmxtEYG/CO27zrzpTSLQqGWGWbqIghYADOcMy59mTW6KEVLua8PGMkQs+0qKaTu4re6eTf6ISPIxxzmT0QPHFSqKcmMMUZSVzsHZ2wcZ2TgkZ5cceNRHVGADSukyBwkj/iDO3vJzU0ruaSeERpcpRzJ+fyIjpHtHit32J7e5jfGQCsW8dQRKQR5V39C6ZjuoVmhOVbkfWDDirDkR/+3VFO1Gz7xbRBgNJciMMRw7wbPnjOD7Kh+q+n5NG3bRzAiMtszR8dkjhIvUgY81PlVFWpRyupneolXbtn8Pkuk1GNL69patie2uUBJCtsxFGx9kiTpvwcHFSWGYMoZSCrAEEbwQd4I6jFRPtTiB0ZITxV4yD0JcL+jGpQSckmabnJQcovodXQesvyrDJb3CRsCRJIsaoemMOSc9cY8a2tK6TaEAiCaYb890EYjHUM6k+zNbNlGFjQDcAigDwAArPXLaydpPby+SExdq1uzBUhuWZjgKqIWJ6ACTJNbv8A/df7jpD/ANsf/tVf6tjGm1H+9T/rNV0Yq1kYxa4MlE7LU230eOhDrvtMii+ltryPPDbiVM+W04zUrsroSxJIudmRFYZ44ZQwz44Na2ndFLc20sLY+cQgZ5Nj0W8CGwfZWTQ9q0VvFG+NuOJFbZzs5VQpxnluqb2tcGiCmpYk8o5undaxaZMtvcGMY+dRY2j34/tARvON4G+uXa9psMpIitruQgZISJXIHUhXOBXX10XOjrrP+xf9KhXZB9Nc/u4v5papGMXBya6EbJzVqgnwyQ/0mWyvsTR3EB/tYiPgCT8Kk1hpGOeMSQusiHgynI8vA+FY9K6JjuImimUMrDnxB+0p5MOtVPqLpB7XSQh2srJI0Mg5FlLKr46hl49Ca+KCkm12PsrZ1TSlymXLSlKiaxSlKAUpSgFKUoBVM6s/14v95uP5ZquaqZ1aGNOrn/zM/wCk9aKekvQw6r4q/X+C5hSgpWc3EP1T/rTSn7yH+RqmFRDVMf8Aiekzy7yEe3YapfXc+v2/QjR8P1f6sh+v/wBJo/8Av8P8wrF2iaofKI+/hX5+IbwOLxjJ2fxDeR7R0rLr/wDSaP8A7/D/ADCpeBXW5xUWibrVkpxfy/Qq7s11w7thaTN82x+ZY/VY/sz4Hl0O7mKk3af/AFVL+KL/AOZKivaRqh3Tm6gHzTn51R9RyfXHRWPHofPdhvtb/lWhpoZj/wB4iMW88XTvkG3+Ibg3sPPdbapNTj5MqscISpn4eC2Lf1F/CP0rJWO39Rfwj9KyVkPTRR2jdIJBpYyyEhI7mctgEnG1KOA3neRVif0n2X2pP+FJ/pUE1c/rxf71P+s1XPitNzWVldjztIptS2vHPj+yA2Ot6XulrYQbXdRxzb23FnZByzwAA49T7Z/XBu9X86Rguo1UbKSpKeBO0o2Dw3kHaHka72ajNp4wbKlJZ3ef2Rxtc/6uuv3L/pUI7ID89c/u4v5pam2uf9XXX7l/0quOzrV2C7knW5j2xGsZX0nXBZpAfVIzwFVhj2byZrs/5EMeCytP6zQ2kTNI67YHoxgjbY8gBx9vAVXPZ3oSS4vRdOD3cbM5fk0rZ3L1wWJJ5YA51O7Xs+sI22ltlJ+8Xce52I+FSCOIKAFAAAwANwAHIAcK4U1FNR7lXTKyalPGF2R6pSlSNQpSlAKUpQClKUAqndaLZrHSwn2SUaUTpj6wJzKg+9ktu+8KuKtPSeiYriMxzoHQ78HkeoI3qfEVSue1kL6vaR46rk9aP0jHPGskLh0YZBH6HofA7xXjS2l4raJpZ2Coo58SeijmT0qL/wBFsCsWhnuYs8lcfrs595Nbuj+z22jkEkneXEgOQ077eD4DAHvBpiHk+KVrWNq9cnzUKzfupbiVSr3kzTbJ4iM+oPdk+RFSnNfAK8yJkEbxkYyOPs8a4by8lYR2RwQvtHvVR7AscBbtHP4Iyu0fIZFTYGovddnNrK21KZ5GxjaeeVjjpknh4V19EaDS2BWN5WUgALJI8gUDPq7ROzx5dBXcnHakicFNTba4ZvXECuhRwGVgQyneCDuII6VR+umq7WUxUZMLgmJz05o33l+IweuL0rnae0FHdwNDKNzcGGNpWHBl6Efpkc6+1WbGc6mhWx+Zu2/qL+EfpXvNfI1wAOgA91aOltDLcAK7yqBndHK8ec/a2SNoVM0PKXBUurUgOm0OdxupsHzMuKunNREdltl9mXd/av8A61l/o3tOs/8Ax5f9atZKM2uTHRXZUmsLl56/0dzS2moraMvO4QDkSNonoo4sfAVx9Rb+S4iluZS2J5m7tCSQsaAIFXlxDZI4nNa57LrInJWUnqZXJ/WpHovRqW8KQxDCIMAE5PEk5J4nJJrh7UsLqWirHPMuEjna6yAaOus/7Fh7xgfE1CuyFwJ7kczHGfc8mf1Hvqa6Z1RhumJnaYqcHYE0gjBAwCEBxnxrRtuze1jbajM6MODJPKrY6ZBrqMoqDj5JTrm7VNLhEpBr7WG1t9hFXLNsjGWJZj4knifGs1RNgpSlAKUpQClKUApSlAKUpQClKUApSlAKUpQClKUApSlAKUpQClKUApSlAKUpQClKUApSlAKUpQClKUApSlAKUpQClKUApSlAKUpQClKUApSlAKUpQClKUApSlAKUpQClKUB//9k="/>
          <p:cNvSpPr>
            <a:spLocks noChangeAspect="1" noChangeArrowheads="1"/>
          </p:cNvSpPr>
          <p:nvPr/>
        </p:nvSpPr>
        <p:spPr bwMode="auto">
          <a:xfrm>
            <a:off x="0" y="-1039813"/>
            <a:ext cx="2133600" cy="2143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64"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2573462"/>
            <a:ext cx="1353551" cy="135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22" descr="data:image/jpeg;base64,/9j/4AAQSkZJRgABAQAAAQABAAD/2wCEAAkGBhIPEBQREBQQEBUSEhAVFhISEhYQEhIQExAVFRQXGBcXHCYgFxwjGRUWHy8gJCcpLC0tFR4xNTAqNSYrLCkBCQoKDgwOGQ8PGiokHyQvMDUyNDQsLTI0Lio0NTQsMDQ0LiwwLy4sMSwqKSo0LC8pLCwsKS4qLDAsLS81LDUsLP/AABEIALcBEwMBIgACEQEDEQH/xAAcAAEAAgMBAQEAAAAAAAAAAAAABAUBBgcDAgj/xAA8EAACAQIBCAkCBQMDBQAAAAABAgADEQQFBhITITFR0SIyQVJhgZKisnFyBxRCobEjkfAVM8FDU2KC4f/EABsBAQACAwEBAAAAAAAAAAAAAAAEBQIDBgEH/8QAMREAAQMBBQUHBAMBAAAAAAAAAQACEQMEEiExUQUTQXGRFVJhgaGx0QYiMjNCwfAU/9oADAMBAAIRAxEAPwDlwAsNi9Vf0r3QeH+XjyX0Lygbh9q/BZmdhTpsuNwGQ4Ktc4ycViw4L6F5RYcF9C8oibN0zujosb51Sw4L6F5RYcF9C8oiN0zujol86pYcF9C8osOC+heURG6Z3R0S+dUsOC+heUWHBfQvKIjdM7o6JfOqWHBfQvKLDgvoXlERumd0dEvnVLDgvoXlFhwX0LyiI3TO6OiX3apYcF9C8osOC+heUTMbpndHRL51WLDgvpXlFhwX0rymZiN0zujol52qWHBfQvKLDgvoXlERumd0dEvnVLDgvoXlFhwX0LyiI3TO6OiXnapYcF9C8osOC+heURG6Z3R0S+dUsOC+heUWHBfQvKIjdM7o6JfOqWHBfQvKLDgvoXlERumd0dEvnVLDgvoXlFhwX0LyiI3TO6OiXzqlhwX0Lyiw4L6F5REbpndHRL51Sw4L6F5QAOC+leUQI3TO6OiXzqouJI0tw3LuUd0RMYvr+SfAROVr4VXDxKnNyCljcPtX4LEDcPtX4LE6ql+DeQUB+ZSIibFikREIkREIkREIkRFvr/aF6BKyBMTc/wAOM3VxNWrUqC6U1KW4vVUj9lv5zUsXhjTqMjAgqzCxB7Ds/aQKVvp1bTUszfyYGz5z7YdQt7qDm0w88ZXjMxaXObecf5RulTSvTNgUf9O3aynj9dkkWh9RlMupNvHSYnz15rWxoLocYU78P8gpi8Q61QdFaTm47GeyD9iT5TW69LRdl29FmXb4Nad5yU9J6a1aKhEqAMOhqyR2bJreeeVcNgrE4alWrVOkunT6J2i7Fh1rcBtnBWH6mrVtoPY2i43oAbI+0tmc+ePJXFWwtbRBLhhx5rk0T1xFcuxY2GkSbAWA27hPOfQmkkY5qkIxWImyZjZBXGYh1cXCUah3XGsYaCXPZ1ifKa9Vp6LFTtKswP1BIP8AEjstVOpXfQacWgE+cx7LaaRDA88V8RMzElLSkREIkREIkREIkREIkCIE8KKJi+t5L8REYvreS/ERORtH7X8z7qxbkFLG4favwWIG4favwWJ1dL8G8goD8ykRE2LFIiIRIiIRIiIRJdZuZzvgn6orUyLGk3VAJBJXgZTFbbDPTDUQ7qhYIGIBY7lBO1v7SNaaNGvSLKwlvH/D+ltpucxwIwK7vkfFpWopWSmaQqC+iQFa3jbf9ZQ575zLgQFWkr1KysVdgNEbQtz2k7ZqWXPxEquVp4S9ClTCi4ALuUttv2Ls3dt9s8suZyU8oYRdb0MTQtt3isjEBwoHV7Dt4T5tYfpqtTtNOvaGTTccWgklo/jMcJiYJwz4xeVbc11MsYfuAz91rGJxLVWLuxZm3k9sxhqQdlUsEDMFLHcoJsSfATzifULsNutw6Yf7oqCcZK3jLH4lVLClhAKSpoDWGxZ9AW2LuCkgHjIecWcKZSwwqVNGjXw56l7rVpuRpFb7dIEDZNTiU1HYVjoFjqLbrmmb3EznM5gjDHLgpRtdR0hxkFJfZs5bw+HJXFYaliEYjpFQaicbX3jlKGfdFNJgLgXIFybAEm1yewbZZWmgy0UjTqTB0JB8iMVopvLXS1d1yJh8MKYq4WnSRaoVr000NIbbX5SjzrqZPwS6VTDYerUcm1PRUMb72Ph+8pMqZ8LgadPB4EhzQCK1Y2em1ukyjtIv2yPnZl6hlHBrVRQlajVUMjEaYpsNpHFS1p8wsWxrULWytWv7p7om8Q6P43oxE4cvBX1W0092Wti8BphPGFqOUsdr6hcU6VEHdTpLooo/5PiZEiJ9VYxrGhrcgueJLjJSIiZrFIiIRIiIRIiIRIEQJ4UUTF9byX4iIxfW8l+IicjaP2v5n3Vi3IKWNw+1fgsQNw+1fgsTq6X4N5BQH5lIiJsWKREQiREQi9sLhHrMEpK1RjuVQWY28BLbJuaWJetTR8PXVGdAzFGUBCekbndslNSqlCGUlWUghlNiCO0Tq/4fZy4jGLUFYK4paI1u5yzblYbjsG+c9t63Wuw0DWotaWgQZJBBOAI1z581PsdKnVeGumVRfiJmxWbErUoU2qI1NUApppFTTFttpp2MyRXoKGq0atNSbA1EKgtwF/pO4Zaxr0MPVq0wrtTQvosSFIXftHAdk4jlfLNXF1NbXbSYgDYLKFF7ADz3yo+lNoWu1URTcG3KeE/yOmHLifVSNoUadN0gmT0UEcotETuFUpERC8SIiESIiEWSIBmJmF7Kzozc8NmsP9GqYgi9RitVbb9BCVAsfq1/KeuaH4gVFenQxIFRGKor6N6idijZ1gTYeE6fo8uA+k+ffUG3bXZKlOk6ldhwdIdIc0HL8RGMT7QrqxWSnUaXAzhGWS/O5ExOiZ6591KdWphaCrT0DovUZQWN12hR2Dbv3znZnX7Ntda10RWq07kwQL14wfIR4Zqsr02U3XWmfJIiJZKOkREIkREIkCIE8KKJi+t5L8REYvreS/ERORtH7X8z7qxbkFLG4favwWIG4favwWJ1dL8G8goD8ykRE2LFIiIRIiIRLS+w2c7YbCihhtKm1RtKtW3OW/SicAOMogJlgQbHYRs8RI9os9O0ANqiQDMcCRlI4x7rax7mYtV7m9nZUwukj3r0XDB6TsbAMemV/wDK15RORc22C5I+hOwT5ieU7LSpVHVGNguifGP7xzzPFHVXOaGk5JERJK1JERCJERCJERCJERCK5zSxtPD4pa9YkLSDNogaRdiCFUDzveWb/iPiWxIrAgILjUX6BXxO8t4zU4lZX2XZrRVNWs0OJbdx4DHLnOeY4FSWWh7G3WmMZV7ndlCjiqwxFAsDVW9WmwsUqLs39oIA3cJRT7akbBiDYkgNbYSLXH7/ALz4kuy0G2ek2kwkhuAnQcPLLXDFa6ry9145lIiJIWpIiIRIiIRIEQJ4UUTF9byX4iIxfW8l+IicjaP2v5n3Vi3IKWNw+1fgsQNw+1fgsTq6X4N5BQH5lIiJsWKREQiREl5MynUw1VatIhWW9rqGFiNuw7DMHlwaSwSeGMeuPssmxOKmZpZPNfG0E2f7gY33FafTI87WkzP3JZoY2oSLLWJqIQLCzbSPKdIzRzkGPol9WabUyqvsGizkbSh3gfXbtntnTl0YGhrTTNW5Ki1gFYrcFif03sNk+cP+obWNrBm5+6Lly8MSTM3ojRXgsdP/AJyb2Gcx/S4dEn5XyxUxdU1axGlYCyqFUAbALD+ZAn0amXFoLxB4gGfWBPRUjgAcEiImxYJERCJERCJERCJERCLKi5sNpO4cT2ST/plb/tVfQbyLOgZg55VWq08HVAqK3RptYBqdlZtp/ULX8d0rNqWq0WWga1BgddkkExhqNY/2ik2emyo668xK884M2imScLamxq02u4UXP9UEsSP/AFSaY2TaoBJp1ABtvoEWnfze2wXO3YbbT5zj+eWdtbFVGpW1VJH/ANvZpFhcEsRv29m7dOR+mdsWu1udRDAReLiScrxmAOOMwrK3WanTAcT4LV4mTMT6CqRIiIRIiIRIEQJ4UUTF9byX4iIxfW8l+IicjaP2v5n3Vi3IKWNw+1fgsQNw+1fgsTq6X4N5BQH5lIiJsWKREQiREQi21M9/y+Dp4XCLoE0/6lY9YVXPS0fIb+yYwufDVMNVwuM/qK1IrTqAdNaiglNI/q22N9+yanEqDsWxkGWfcXXr38r0zM5+WXVS/wDqq64REeCRPpkI3gi4uOy4O6fMt5lRUiIheJERCJERCJERCJERCJLzNrLqYI1K2galbRC0geot76TN9LC0o5Mw+SqlSjVrKAUoFNPbtGmSAZFtdOlVpGnX/EkA4xMkQPM4eMxxW2kXNdLc1aYTPjF067V9MO1TRDqw6DKu4Afp7do4mQs4cpLicQ1ddhqhXdbbKdS2iVB7RYA+crImunYLPSqitTYGuiMMJGnlAjSFk6s9zbrjISIiTloSIiESIiESBECeFFExfW8l+IiMX1vJfiInI2j9r+Z91YtyCljcPtX4LEDcPtX4LE6ul+DeQUB+ZSIibFikREIkREIvulTLMFUFmY2AAJJJ7ABLAZs4u9vy+IB8aTWErkaxuNltoN7G/Zu3WnSvw4zoxGIqNQrMaqpT0lduuvSt0j+obZS7YtlqsVA2ig1rg3OSQfLgeWamWWlTqvuOJBKi545osuEwgpI1WrSVaT6tCxK6OlpHZ2HZNLxORMRSUvUo1qajezoVUX8Z3itUKqxUFiAxCg9JiBu85xDL2c2IxjHXuSoJtTHRRbXA2DefGc39LbTttraaRDbrTJJJn7iTAA81O2hQpU/uxk/0qiIMTvlTJERC8SIiESIiESIiEWzZGzHqYxNZQr0Gta69IMhPYwtN4yNmQKOBrYZyjPXB0mW9rgXpjb2Bv5M5rm9isQldFwrsruyrYXIO8dIdoHCdqqZSpIy0qlWkKjAdHSClmttIW+4ndPm31TaLfQqNpNqXmk3gAPuF3HGBkDx8PBX1gZRc0uiDl4YrmGL/AA2rUUL1a2GpqN7MWAvwGzfNTqKASAdIDt3X/vNu/ErEYj801OozarovSQdTRt+7Xv8A3mnTr9i1LTXsza9oeHXhIgQAPnVVtqDGvLWCISIiXShpERCJERCJAiBPCiiYvreS/ERGL63kvxETkbR+1/M+6sW5BSxuH2r8FiBuH2r8FidXS/BvIKA/MpERNixSIiESIiESXmQM5jgadXVKNdUKgVW2hKYFyAvab237JRxNFos9O0UzTqiW4Ycsf8OKzZULDebmrvJGd+Jw1ZqyuXNRgait0g/Sufoey8rcoVKbVXakGVGYsqsblQ22x4yMTJeTqtJXGvRnTtCvoMPEcZqFmpUXOrU2fdEGOIGWGAw4aZLPeOeLpK8MPQao6ou1nZVUcSx2SxzmyT+VxVSiAVC6JUE6R0CBY3+t50bNXNfAEpi8Iaj6JbR0ybaVrG6kbCLyfnPmzhcTatiSyikjXZW0ej48TwHjOQq/VtJtuay4+4AQRH3Xpw+2eERriVZt2c40iZE/0uKxLTLjYXT0cGtTQX/qVGN32d39I/eVc7ajU3rA+6WzwOaqXtumJSJIyfgWxFVKVPa1Rgo8CT/wLmeNVNFit+qzD0mx/iZX23rk45x4f4FeXTEr5iFFz2zeM38ycHj0LUcTXuoXTQ0k0lLA+O0eIvIdu2hRsLN5XkN1AJjnAw81tpUHVTdbnzWsHIzfk/zZI0TW1IW224Ukk+HOV1521c0qQwJwVyVIP9TYG09K+nbs3DZNHy9mLh8FT1lbEvc7FRaYLM1t1uweM57Zv1RZrS91N5MlxugNJlvDIe6m17A9gDhpjjxWqZLyk+FqrWpWFRL6JI0gGIsbjt2GeVeuzsXYksSSSd9yf2E8j/n0vsidYKTL+8j7oieMZx1JVcXGLs4KflDLdXEJSp1mDigrKhI6Vm3hm/Vu2XkCIinSZSbdYAB4eOJ9V45xdiUiImxYpERCJERCJAiBPCiiYvreS/ERGL63kvxETkbR+1/M+6sW5BSxuH2r8FiBuH2r8FidXS/BvIKA/MpERNixSIiESIiESIiESZExEIF0HMzLOHydgmq1mOnWqEikNrEILKQOwG+8yfXzpoZUwNaiW1FY0y2rP6jTOkAhPWva1t++cyqVS1rknRUKL9ijcPoJhG0SCNhU3BHYRuInMVfpuhVrOtLnHelwcDwEZCNIjPHDhkrFtuc1opgfbELF5Jydk18Q+rp6GkbWD1FpaRJsACxFz4SKT/N+N5kH/wCTpHhxabpg9fj3Cggiccl0TMnMnEYbFitiEFNaasVIdWvUI0QCAbjYSfKeOdmYOIq4t6mFpgo4Vtrolqh6wAJ3bpseaGU2TJ61sbUtcsVeo1iaWzQ3790j595QqHBa7CVhoXAdqZBJU7NjDdtIFvGfLWbS2idrkyySd3MOuYHnMz48V0BoUf8An46+K5ZjMI1JyjFCRv0HWot/quyW2ZmDq1cZTFJmTRId2Bto01N2J8Du85Rz2wuOqUtLVO1PTUoxU2LId6niJ9KtNKpVszqTSLxESRhpMY9MVRMc1rwTku0HPPBivqdcoa+8A6sG+7T3Tl2e2CqUcZUWo71L2ZHdtImm+1fp2jylD/n+cJIxWPqViDVZnKqFDNtbQG5b9oHZKPZX0+zZdfeUXkgth0xM8CCMuMj1Uu0W012XXDjgo8RE6dVyREQiREQiREQiREQiQIgTwoomL63kvxERi+t5L8RE5G0ftfzPurFuQUsbh9q/BYgbh9q/BYnV0vwbyCgvzKRF4vNiwSIvF4RIi8XhEiLxeESIvF4RIi8XhEiLxeEVllPOGviVVKr9BAoWmoCUxoiwOiNl7HfPnCZaq06T0AdKjUHSpHat7ghh3TcD+0r7xeRhZKAYKYYLoMxHHOec8c1s3j5mcUiIvJKwSIvF4XiRF4vCJEXi8IkReLwiRF4vCJEXi8IkCLwIXqiYvreS/ERGL6/knwETkLR+1/M+6sG5BSBWWw6Q6q9jdigcJnXL3h7uUxEmN2lVAAgYc/lYmg0lNcveHu5Rrl7w93KImXadXQevyvNw1NcveHu5Rrl7w93KIjtOroPX5TcNTXL3h7uUa5e8PdyiI7Tq6D1+U3DU1y94e7lGuXvD3coiO06ug9flNw1NcveHu5Rrl7w93KIjtOroPX5TcNTXL3h7uUa5e8PdyiI7Tq6D1+U3DU1y94e7lGuXvD3coiO06ug9flNw1NcveHu5Rrl7w93KIjtOroPX5TcNTXL3h7uUa5e8PdyiI7Tq6D1+U3DU1y94e7lGuXvD3coiO06ug9flNw1NcveHu5Rrl7w93KIjtOroPX5TcNTXL3h7uUa5e8PdyiI7Tq6D1+U3DU1y94e7lGuXvD3coiO06ug9flNw1NcveHu5Rrl7w93KIjtOroPX5TcNTXL3h7uUa5e8PdyiI7Tq6D1+U3DU1y94e7lM61e8PdymInnadbQevym4ao2JqgtsIOxePYoEzESre+84uIzK3hoAX//Z"/>
          <p:cNvSpPr>
            <a:spLocks noChangeAspect="1" noChangeArrowheads="1"/>
          </p:cNvSpPr>
          <p:nvPr/>
        </p:nvSpPr>
        <p:spPr bwMode="auto">
          <a:xfrm>
            <a:off x="0" y="-841375"/>
            <a:ext cx="2619375" cy="1743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67"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056" y="2730880"/>
            <a:ext cx="1518098" cy="10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9" name="Picture 25" descr="http://t2.gstatic.com/images?q=tbn:ANd9GcS1m3crt66iRZgb92tsSB1n0U5u1gjn0JzBPHR2lnuJkALDIuBWwWJEWTKQ"/>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6256" y="2741290"/>
            <a:ext cx="1829816" cy="99981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7" descr="http://t2.baidu.com/it/u=3787380622,1680919405&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72"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6619" y="5661248"/>
            <a:ext cx="1711325" cy="51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utoShape 30" descr="http://t3.baidu.com/it/u=2417223644,691005669&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75" name="Picture 3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55976" y="5356822"/>
            <a:ext cx="1051654" cy="95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725849" y="5591432"/>
            <a:ext cx="1870487" cy="594838"/>
          </a:xfrm>
          <a:prstGeom prst="rect">
            <a:avLst/>
          </a:prstGeom>
        </p:spPr>
      </p:pic>
      <p:sp>
        <p:nvSpPr>
          <p:cNvPr id="14" name="AutoShape 33" descr="http://t1.baidu.com/it/u=1188180710,382412255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6" descr="http://t3.baidu.com/it/u=277278923,3668407401&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82" name="Picture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825" y="5445224"/>
            <a:ext cx="20478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3" name="Picture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2360" y="5247853"/>
            <a:ext cx="11715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5" name="Picture 41" descr="http://t1.gstatic.com/images?q=tbn:ANd9GcR0syZPZr2TBEum8oOIV6jR5NeRV6gPowjIwO_yOTzdtVdKeEsTV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544" y="4497404"/>
            <a:ext cx="2564581" cy="875812"/>
          </a:xfrm>
          <a:prstGeom prst="rect">
            <a:avLst/>
          </a:prstGeom>
          <a:noFill/>
          <a:extLst>
            <a:ext uri="{909E8E84-426E-40DD-AFC4-6F175D3DCCD1}">
              <a14:hiddenFill xmlns:a14="http://schemas.microsoft.com/office/drawing/2010/main">
                <a:solidFill>
                  <a:srgbClr val="FFFFFF"/>
                </a:solidFill>
              </a14:hiddenFill>
            </a:ext>
          </a:extLst>
        </p:spPr>
      </p:pic>
      <p:pic>
        <p:nvPicPr>
          <p:cNvPr id="6187" name="Picture 43" descr="http://t1.gstatic.com/images?q=tbn:ANd9GcTN5q8mHmsZWEOabuz66xb-S2kAkNgJvlvfEW3AsLXUN66WVS2SWA"/>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8906" y="4577120"/>
            <a:ext cx="2653254" cy="670733"/>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5" descr="data:image/jpeg;base64,/9j/4AAQSkZJRgABAQAAAQABAAD/2wBDAAkGBwgHBgkIBwgKCgkLDRYPDQwMDRsUFRAWIB0iIiAdHx8kKDQsJCYxJx8fLT0tMTU3Ojo6Iys/RD84QzQ5Ojf/2wBDAQoKCg0MDRoPDxo3JR8lNzc3Nzc3Nzc3Nzc3Nzc3Nzc3Nzc3Nzc3Nzc3Nzc3Nzc3Nzc3Nzc3Nzc3Nzc3Nzc3Nzf/wAARCABdARcDASIAAhEBAxEB/8QAHAAAAgIDAQEAAAAAAAAAAAAAAAYFBwMECAIB/8QASRAAAQMDAwEFBAUIBwUJAAAAAQIDBAAFEQYSITEHE0FRYRRxgZEVIiMyNjNCUnR1obKzFzdic4S00QgWJFWUQ1NUZYKDwfDx/8QAGgEBAAMAAwAAAAAAAAAAAAAAAAEDBAIFBv/EACYRAQACAgECBAcAAAAAAAAAAAABAgMRIQQSBRMVMSIyM0FhcfH/2gAMAwEAAhEDEQA/AIXtA1vO1Bc5EeNJdYtbLhQ002op70DjcrHXPUDpjHjSf44wfTNA8uKtEq0lYdBWWdcLFEnXKbHBQhSRlZxypR8ulehma4KxWsbYebzuVXDkZFfUKUhQWhakKHKVIUQQfQjpTTE1VaEygqZo2zORs8paQUrAz4EkjPwqX7TYen02axXLTUKPHYml0lTTe0qwE8K9QcjHvqZyzF4pautkV3G4kwdkGtZtwlLsV2eVIWG98Z5w5Vx1So+PgQevWrZrnHso/rAtI8+9/lLro6up67HWmX4fu0YZma8o+8WO1XtDaLvb48xLRJQl9AUEk9SM1z5rHR3dR71era2ExYV2divsNjhpvCClQHgBuIPwPnXSfjSdolhuUnVbEhCXWnL2+lSFDIUC21kGsa5AdiutfpaB9A3J3M+GjLK1Hl5ocfFSenuwfOrDu1pt96jiNdYbMthKwsNvICk7hkZx58n51zjq6xz+zvV7TttWtDSV9/AkKGcjxQrzI6EeIPrV/wCjtSRdU2Ji5RBtKvqvNHq0sdUn/wCPQigU4mjtOL7Q7lCXZIJiN2yO6hksjaFlxwFQHmQB8qiu3K2brdpe12yOlO6WY8dlAwkZQEpSMdB0pyg/1n3X9kRv5jtSV7sQul3sk9TyUi1vuPd2UZ7wqQUjnPGCc+PSgWdO9k2mrdAbTcoaLjNKR3zzxJTu8dqc4A/f5mqc7V7bDs2sJ0K2Rm40dDTakNtjASSnnHxrqIdK5p7bfx7cP7lr+GguaR2Z6PlxtirIw0VAZWypTas+eQar7Sul3NI9ssS2lRdjuMOvRnVDlTZQoYPhkEEH4edXe1+ST7qiJ9iTM1Larz3uxdvQ8jYU53hxOOueMYB8aBS7TdJWBGn35bNqisS35scLktNgOfaPoCznzIJ+dVM6i69mWufqEqXHVlJ/NlRyenxA+Ch6Venad+Ff8fD/AMw3Wr2p6OGq7GVRUD6Th5cjK/T82z78fAgetAy2O7RL7aYtzty+8jyEbknxHgQfUEEEeYqG1XpSwTINzuEqzw3ZhjuLMhTQK9wRwc+YwPlVRdj2sladvJs9zUpECY7sw5x7O+TjJz0B6HyIHrV7agObBcv1R3+A0C92d6cs0XTliuka2RWp7luYUuShsBaiptJUSfHJPNZdeabs06zXS5S7ZFdnNw3NkhbYK07Unbg+GKkNB/gjT37Mjfyk1m1h+FLx+pO/wmgoXsWtNvvWq3491hsS2EwVrDbyApO7egA8+OCa6GtlthWqImJbYrUaOkkpaaThIJOTx76ob/Z//Gcr9nr/AJiK6EoI+8WS2Xtttu7QI8xDStyEvoCgk+YpG01o3TknUeqWH7JAcZjTGUMIUyCG0lhCiB5ckmrJpU0n+KdY/r7P+XboGhtAbSEJGEpGAPIV7oooCiiigKKKKAooooCiiig5Dps1jEkDTukpqgoxXLaGUnwCwSce8g/u9KVloW04pDiSlaCUqSeCCDgj50+2/tEgs6WiafuWnET47DSWyXJOAoj84DbwfjXos3fE1mkb/jDXXMSQCeOelNV+hyIegNNCQlSe+kSnWwoYOw7MH49fjRDvuk4soSBpBx3BBDb1yUtGfVJRg/GsmvNbJ1czBaRbvYkxCsj7beFBQAxjaMYxUWtkteuq6iJIisRPLz2Uf1g2n/3f5S66OFc6dkjS3df24tpyGkOrX6Du1DPzUK6LFdb4j9aP0vwfKPGlPs//ACup/wBuv/y2qbPGlPs//K6n/br/APLarAvbWu9KxtW2B2A7tRISe8jPEfk3AOPgeh99UV2fall6E1U5EuiHGoq19xPYV/2SgcBz4enVJ8eK6XIyKqPtv0WJUY6mtrX/ABLCcTUp43tAff8Aenx9PdQOFtWhztLubjakrQqzRSlSTkEFx3BBptqk+wGbIl3a5IkuqcEaCyy0VHJSgLWQn3DccemBV2UBXNHbb+Pbh/ctfw10vXNHbd+Pbh/cN/w0HSjX5JPur3ivDX5NPuFe6BU7Tvwr/jof+YbpqpV7Tvwr/jof+YbprFBRfbdosw5R1LbGT3L6gmahI+4s8Bweh6H158TU32e60N+0Zc7RcHd1xgwXAFqPL7WwgK946H4Hxq0Z8SPPhPw5jSXY76C242oZCkkYIrmPVljuGg9UrZjOqS2UqVFf/wC9aUMFJ8+DtI9x8qDofQf4I09+zI38pNZtYfhW8fqTv8JrDoP8Eae/Zkb+UmtrU7Sn9OXRpsZUuI6B79poKO/2f/xnK/Z6/wCNFdCVzv2BPIRrVxBUAXbe4E58SFNnHyz8q6IoClTSf4p1j+vs/wCXbpqJxSpo895qPV7yQe7Vcm0BXgSlhsH99A2UUUUBRRRQFFFFAUUUUBRRRQVVr3suduk926afcabffO56M6dqVK8VJUBwT5HxpK/ov1f/AMua/wCqb/1romitePrstK9vuqnDWZ252/ov1f8A8ua/6lv/AFr212WauW4EqhR2weq1ykYHyyf3V0NX2ufqGb8I8ipM7PtDMaSYdeeeEi4vgBx0DCUJH5qfHGep8eKc6KKx3va9u63utiIiNQjrvJucdLRtdvamKJO8LkBraPDHBzSrpyPqqzG6lVkhumdcHJgxcANgUlI2/c5+7nPrT3RXFLGypamkKdQEOFIKkg5CT4jPjXpaEuJKFpCkqGCkjIIr1RQIWiNEr0prC+PxUj6KlstmNyMtncoqRjyGePTFPtFFBHXeTc46W/ouA1MUoneHJHdbB4Hoc1TuuezvV2qtQSboiFBjJebSgNqmbiMDHXbV50UEHbJt+ckNNT7PHjMYO91E0LIwOPq7RnJ461N+FfaKBI1hH1Ne7e7b41niJQmU06h5c4fWS26lY+rt4J2/DNT9sm3p+UUXG0sRGNpIdRMDhz4DG0VMUUBSr2iaSZ1bYHIoSkTmcuRHVD7q/In9FXQ/PwpqooInSUR+36Vs0KW33ciPAYadRkHatLaQRkcdRUqoAjBGQeMGvtFBTt37Krta7+m96InstOIcLrceQop7snOUggEFJyRg44PWmyFftcoaSm46NaddA5XEuLQSr1AUcj5mnaigUXJetbmksx7XAsyVcGTJk+0OJH9lCBjPvVj0qb07ZY9htbcGMtxzClOOvOnK3nFHKlqPmTUnRQFFFFAUUUUBRRRQFFFFAUUUUBRRRQFFFFAUUUUEXqC9IsUEzHocuS0kgKEVKVKGTjoSCfhXiPqGHMsCb3BS5JiKaLuG9u4AAk5BIGRjBGetZb4AWYmf/GM/xiq8vCT2fzrjHSCnTV6aeLZz9WHKKDkeiVY/+4oLRZWpxAUtpTRI5QsjI+RIrJSpfbnIXrSy2Btx1mNIYekyFNK2qWEDCUBXUDJycYPA561pRrpKN31ZYlvvqatzDciK8XDvQFt7tpV1OFAkZ5wcc0DxRSDo+Le75YNP3aXfJA72Osy20kjvQRhBBGMKBG4nxyR04qNhyr5cNMT7Uxc5Teo4EiS2t/vDlXdjcgkfdwrc2OniSOaC0KKTdNXT6XtcW8NuSe6Yt6XHmjIUQp88qSefzdp9+8eVRNrn6mvOlYV6taJK7o+4JA7x9CY6mys5a254ATwDt3ZGc0FkVp3a4s2m3SJ8lLqmWEFaw0grUR6AdaXb1Pkf73RIb78hq0JhOrkKjbxtkZTsStaRlP1dxAzyfA8VDPrvsHsxn3a5Tp7V3EQvALXtLSk5AO0AYJG0lJ4z4UFhsuh5pDiQoJWkKAUCDg+YPSslKV1nrUNOxjcnW3pP2jsVhJL0tIbyQFAjYASCVZHl41oWS5TpVu1cxIkSE/R0l1MUrd+0aAbCwCsHKsHzJ+NA+V5USkEgE4HQVWD9yu7HZxY9QruspVycXEK1BeEKQtaUlKkdDkHkkZz0wOBaHXNBCWTU0e9XC4Qo0SU25b3u5kKdCAlK/IYUc1vtXAuXByH7K+lTaAsuEo2kEqA6KzztPhSf2dfijXA/81H8NNIQHb3MbKlAKhsglCik/fd6EciglAc1oXC6sW+RCZfQ8pUx7uWy22VAKwTlRHQcdarqHcLs/wBllwvr13m+3xfaFx3Er27NjhACh0X0/OB4+ZYL7cZjdw0e8zJca+kJKW5LaVHY4nulKxt6dfH0oHMetfaRbhNfseum27hOlKs0+E4phKnlYZfb5UBzzlOSBzyOK+Xy4XG0p05bG3ZXtF2lESVd7ucSlKSotoKjhJ6Jz5Akc80D3RSvbmb0m53JuSmQ3ZnGErj99ICnmnR94BQJJSeCMnjkdOKh9Ci+3iwWS8Sr07vQ88p9C+UvNArSEnHGc4O7wA4oH88CtCJeI0qVcIyQ62uAoJeU62UoOU7spUeCMeVJNk1DIRfoNu1AbpbrmuQ4kqdyqLPBCtobP3U/mkYAPGCTmtu2SZMq4a3t8iVJcjQy0mOlTpy2CzuIB68n1oHWJKjzYzcmI82+w6nc262oKSoeYI61mqt7Bbp8jsigqsc2VGufsCVsLQ6SNw527TkYOMdPGp7Stxb1A3BuEZ+QGhCbW4336invFE/VUM9RtVnP6Qz4UDVRStr69S7TBtjMFZaeudzYg98ACWkrJKlDPGcJIHv9KwyZr9r1rbbQ28+7BuUV3c246pam1oxhSVElQyCQRnHQjB6hsytbW+N7UtUac5GiyjEekNMhaUuBOSMA7iPDOOtFR3Zyylt3UKwt36t2eR9ZxShjjnk9fXrRQO9FFFAUUUUBRRRQadygqnJaAkLZDbiXBsSk5UDkdQfKsF9skS/WaRarknvI76NqzgZB8FDyIPIrW1RfU2Y25nvGmVz5QjpfeGUNfVKiTyM9MDkckVmhm6s3MsyXW5MFbBWh8NbFoWCBtVg4IIORgDoaDJcbMxOmRJ29bM2IVdy+2BkBQwpJB4IPl6CtdnTrDSbitL7pl3I/8TKIG9QCdoAGMABPAGPXrW+blCEr2Yy2O/3be73jdny9/pWnEuEp++y44dt64LbKSgNOkvhzJCt6egT5UGTT9nbsVojWyO+66xGQENF3G4JHgcAZoh2SHDvNwuzLe2VPS0l9XgdgIH7j+4eVZzcoSZIiqlsiQTt7srG7PXGPPHhX124wmnXGnJjCHGxuWlTgBSPMigwWWyQ7LBchwkYZcdcdUFc5K1FR+HOPcK1Lbptq1xVwYkySi3qcUpMb6pDYUclCVYyE5J4zxnrUpCnRZ7JdhSWpDYUUlTSwoAjqOPGvCLlCdkmM3LYU8CUlsLBOR1GPP0oE2/WRiZqmS7cJt0tsUsNhtcJ5xDchQBBKingKGAMcZGOvhtwdNe3WK5WZy53N20yvqtOSjl4JKcLAKxnbnGCR5+GDTPJuMKK4G5UtlpZGQlbgBweB8M1tY4z40EC/pdp2ZapqZshuXbUKbadSEfXQoYKVAjHTHTB4rxC0kxBRdkR50vbdCVyO8KVHeU7VKBI4yPDpUtJukGK73UmZHaXgEpW4AQD0J8hWR6dFYdbaelMtuOkBtK1gFeemPOggXdGRndMxNPqmyRDi93sUAjedhBTk4x1HlzmmVtKkoAWsrUByojGa1YdzgzXHGoc2O+43+US24FFPvAqI1bf02uz3N6BOi+3wozj4YXhRUUpKgCAQR0oM7em2Yt5mXW2yn4j07aZTaNqm3VJGAohQODjyxnxrej28sd857S65JeACnlgZAGcADGABk+HiaLHLcn2S3zHwkOyIzbqwkYGVJBOB5c0n6o1DqSw6QumoHHIO+PJUliMYysFvv+7SVK3ZztIPAFBLM6KiM6WkacRNk+xSN4WohG8byVKwcY6nyrYmaYRLVaVOTpAVa1hyOQlHKgkpyrjng17aevMa8MJlyIr1tcjOLWsMFtbbiSnHO4jaQVeXSpOJPizN3sslp4oxuDagcZ6UGrebFCvKoCpyN6oMlMlo/wBtII59OenoK+X6xRr21HD63Wn4r6X40hkgLacHiMgjzBBBBzW07coTUj2dyWwh7IGxSwDz0+dQDuoZMTXS7RKdjpt/0aqZ3i07VIUHEpAznGME+FBNJtzv11uTHXHlI7tLhSkbB44GMc45PoK19PafYsVmTaWH3noyAoI73G4BRJPIA8VGtxu6QXYntjcyOqNnBeS4CnPv6V4+mLd3zLPt8bvXwC0jvU5WCMjHnmg0mdOoDVvZlzZEtq3rStgOhOdyRhJUQAVEf/ua+W/TTMKfdZntTzqrptMlKgkAlKdgxgccVKypkeIlKpL7bQUcJ3qA3HyHnUbqO6ORNMTrrbH2VmPHW+hRG9C9oJxwelBpRY7WjLZCioVcJkNLiY6CEhfs6Dk7lBIyQDxnk9PWtzSdpj2i3vJjR/ZxKlOylNnqCtWRkeHGOPDpWe1XJL2noFynuNMl+K066onagKUkE9fDJrciyo8pBXFebdSk7VFCs4PkfI0GvfLPFvcL2WYFYS4h1taDhTTiTlK0nzB/06GsLdkb+lU3SS+4/NbYLDK1hIDSVHKtoA6kgc+mKzPXm2sLcQ/cIzamwd4W6kbcdc/MV7bukBx4MtzY6nT0QlwE/Kg1LFYW7MuYWpLzolvqkOBwJ4WrrjAHHpRUjFlx5aVKivtvJScEtrCgD8KKDPRRRQFFFFAUUUUEFqhFonCJZr6y06xcVqQ2HDj7RI3AA+BxnBHl60tWuxz9K3822xXGTKgSYTzoiSl7zFWMbFJPgknjB689cE09zIUWcz3M2OzIaPOx1AUPka8w4EWCgohx2mEk5IbQE5oETSFvt927KokW5reQhJK5akqKXkyEO7lZ8d+8e81vQd/9KF+7sYWbRHKc+e5eKavouD7YZghx/ajyXu6G7PnnrmhFrgNv+0NwoyX8k96lpIVk+OcZoK20haXb72aIj3S5+y7X3lzFBkF5p9DylFRUT97IB6eVTdwjtu9qNgLoLnd2l9aSsYO4KRyR58/Om1Vqt6pntioUcysgl4tDcSOhz5ivS7XAcle1LhRlSMhXelpJXkdDnGaBChiYm49paLVlMvLao4Tx9oY/B95OKkdOwrbcezzTZkOuIRHbivBTKtqy+nGQfEkryCOpzTZHtkGM6Xo0OOy6QQVttJSo59QK+NWqAzKXLZhx0SFklTqWgFEnqc+frQImmYc26zdaQZ8tLLjtycbcQtgLUY5QA0Qc8DbnHHn5056cjtw7FBjMS3JbTTIQh937ziRwCf3c+NZ5Vqt8x5L0uFHedSMBbjQUQPLJ8K3MUFY3mezNt+vX2mmYTTAMeStzK3JCg2ADycIHIAGDnrRqhCZOl+z9D2Vocu8EK/tDu18VYZtVvVKXKVCjGQsbVOlpO5Qxjk48q8Gy2ooQg22GUo+6CwnCfdxxQLL6dnaxE24G6zuA44zhxPWl2GWh2T6tM4p9pD0/vyv73e7jsz6/dx8Ksv6Kt/fiR7DG78EEO9yncCOnOK+O2m3vSFyXYUZb7idq3FNJKlDGME454491Br6VwNL2ceUFj+AUtdtvPZleMebH85unRiMxGbDcZltlsHIQ2kJA+ArxLt8KYUmZEYfKRhPethePdmgUe1NTqNJNKSopi+2RvbTtyAxvG7cPFOcZ9KkRZgNU2+8SbmVyUx3I6GmWAlDrZ+sd3J4BAIPTJHnU+3DjtMeztMNIYwR3aUAJ568dKxwrZBgBQgw2I4UMHumwnI8uKBE0JDbuvZ7coGonVplOyZKboveErS5vOTk9Pq7cHyxWw0yy52sQvqLUG7AVo7wHcPtUgE58cHx86cnLXBdliW5DYVJGMPKbBXx059K+m1wDI9oMKN3+d3e9ynfnzzjNAi2IYh9oSR0E6RgDw+xHyqLlMNs9jem9iACp2Asnx3FxOTVkpslqSlaU22GErGFAMJ5Hrxz0r0bNbC2lo26IW0klKCwnAJxnAxx0HyoFtfe/0rN+1fkTaVCHnz7wd5j1+5n4VAJL30D2l7M/R/fSO4x93vO6+1x/6uvrnxzVjvW6G+whh2MyplvHdoKBhGBgY8uPKvqrfCXGTGXEjqjo+60ppJQn3DpQIEgyNnZvnP0f9n33l3ns/wBnn45x61vF+RE7TbxJZS45AZsbbkpDYyVPBaikAfpbAf3U4C3QhEVEERgRldWQ0kIPwxivH0cwzBeiwUpiBwKwtlISUqIxu9T/AKUFV2yTYnYNmtUjU9oLUS6rnF5Mkqcd3lwhsgpAyS4QSeoHTnhm1u2LBdbLqmFH+ziq9hloaT1jucJwB12rCePWou33WG4wiwrssJTuTFXKWgKCz90rKSMknr9741MMz5C9XPaXdUFwmkR3mVbRuSlCQSg/pZUgHPwxQNdpjqi29lpwAObdzhHis8qPzJorbAxRQf/Z"/>
          <p:cNvSpPr>
            <a:spLocks noChangeAspect="1" noChangeArrowheads="1"/>
          </p:cNvSpPr>
          <p:nvPr/>
        </p:nvSpPr>
        <p:spPr bwMode="auto">
          <a:xfrm>
            <a:off x="0" y="-361950"/>
            <a:ext cx="2209800" cy="742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90" name="Picture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00192" y="4577120"/>
            <a:ext cx="2078248" cy="69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808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主要期刊与会议</a:t>
            </a:r>
            <a:endParaRPr lang="zh-CN" altLang="en-US" dirty="0"/>
          </a:p>
        </p:txBody>
      </p:sp>
      <p:sp>
        <p:nvSpPr>
          <p:cNvPr id="3" name="内容占位符 2"/>
          <p:cNvSpPr>
            <a:spLocks noGrp="1"/>
          </p:cNvSpPr>
          <p:nvPr>
            <p:ph idx="1"/>
          </p:nvPr>
        </p:nvSpPr>
        <p:spPr/>
        <p:txBody>
          <a:bodyPr/>
          <a:lstStyle/>
          <a:p>
            <a:r>
              <a:rPr lang="en-US" altLang="zh-CN" dirty="0" smtClean="0"/>
              <a:t>Environmental Science and Technology</a:t>
            </a:r>
          </a:p>
          <a:p>
            <a:r>
              <a:rPr lang="en-US" altLang="zh-CN" dirty="0" smtClean="0"/>
              <a:t>International Journal of Life Cycle Assessment</a:t>
            </a:r>
          </a:p>
          <a:p>
            <a:r>
              <a:rPr lang="en-US" altLang="zh-CN" dirty="0" smtClean="0"/>
              <a:t>Journal of Industrial Ecology</a:t>
            </a:r>
          </a:p>
          <a:p>
            <a:r>
              <a:rPr lang="en-US" altLang="zh-CN" dirty="0" smtClean="0"/>
              <a:t>Journal of Cleaner Production</a:t>
            </a:r>
          </a:p>
          <a:p>
            <a:pPr>
              <a:buFont typeface="Wingdings" pitchFamily="2" charset="2"/>
              <a:buChar char="u"/>
            </a:pPr>
            <a:r>
              <a:rPr lang="en-US" altLang="zh-CN" dirty="0" smtClean="0"/>
              <a:t>International Society of Industrial Ecology</a:t>
            </a:r>
          </a:p>
          <a:p>
            <a:pPr>
              <a:buFont typeface="Wingdings" pitchFamily="2" charset="2"/>
              <a:buChar char="u"/>
            </a:pPr>
            <a:r>
              <a:rPr lang="en-US" altLang="zh-CN" dirty="0" smtClean="0"/>
              <a:t>Life </a:t>
            </a:r>
            <a:r>
              <a:rPr lang="en-US" altLang="zh-CN" dirty="0"/>
              <a:t>C</a:t>
            </a:r>
            <a:r>
              <a:rPr lang="en-US" altLang="zh-CN" dirty="0" smtClean="0"/>
              <a:t>ycle Management</a:t>
            </a:r>
          </a:p>
          <a:p>
            <a:pPr>
              <a:buFont typeface="Wingdings" pitchFamily="2" charset="2"/>
              <a:buChar char="u"/>
            </a:pPr>
            <a:r>
              <a:rPr lang="en-US" altLang="zh-CN" dirty="0" smtClean="0"/>
              <a:t>CILCA</a:t>
            </a:r>
          </a:p>
          <a:p>
            <a:pPr>
              <a:buFont typeface="Wingdings" pitchFamily="2" charset="2"/>
              <a:buChar char="u"/>
            </a:pPr>
            <a:r>
              <a:rPr lang="en-US" altLang="zh-CN" dirty="0"/>
              <a:t>CLCM</a:t>
            </a:r>
            <a:endParaRPr lang="zh-CN" altLang="en-US" dirty="0"/>
          </a:p>
        </p:txBody>
      </p:sp>
      <p:sp>
        <p:nvSpPr>
          <p:cNvPr id="4" name="AutoShape 2" descr="data:image/jpeg;base64,/9j/4AAQSkZJRgABAQAAAQABAAD/2wBDAAkGBwgHBgkIBwgKCgkLDRYPDQwMDRsUFRAWIB0iIiAdHx8kKDQsJCYxJx8fLT0tMTU3Ojo6Iys/RD84QzQ5Ojf/2wBDAQoKCg0MDRoPDxo3JR8lNzc3Nzc3Nzc3Nzc3Nzc3Nzc3Nzc3Nzc3Nzc3Nzc3Nzc3Nzc3Nzc3Nzc3Nzc3Nzc3Nzf/wAARCABdARcDASIAAhEBAxEB/8QAHAAAAgIDAQEAAAAAAAAAAAAAAAYFBwMECAIB/8QASRAAAQMDAwEFBAUIBwUJAAAAAQIDBAAFEQYSITEHE0FRYRRxgZEVIiMyNjNCUnR1obKzFzdic4S00QgWJFWUQ1NUZYKDwfDx/8QAGgEBAAMAAwAAAAAAAAAAAAAAAAEDBAIFBv/EACYRAQACAgECBAcAAAAAAAAAAAABAgMRIQQSBRMVMSIyM0FhcfH/2gAMAwEAAhEDEQA/AIXtA1vO1Bc5EeNJdYtbLhQ002op70DjcrHXPUDpjHjSf44wfTNA8uKtEq0lYdBWWdcLFEnXKbHBQhSRlZxypR8ulehma4KxWsbYebzuVXDkZFfUKUhQWhakKHKVIUQQfQjpTTE1VaEygqZo2zORs8paQUrAz4EkjPwqX7TYen02axXLTUKPHYml0lTTe0qwE8K9QcjHvqZyzF4pautkV3G4kwdkGtZtwlLsV2eVIWG98Z5w5Vx1So+PgQevWrZrnHso/rAtI8+9/lLro6up67HWmX4fu0YZma8o+8WO1XtDaLvb48xLRJQl9AUEk9SM1z5rHR3dR71era2ExYV2divsNjhpvCClQHgBuIPwPnXSfjSdolhuUnVbEhCXWnL2+lSFDIUC21kGsa5AdiutfpaB9A3J3M+GjLK1Hl5ocfFSenuwfOrDu1pt96jiNdYbMthKwsNvICk7hkZx58n51zjq6xz+zvV7TttWtDSV9/AkKGcjxQrzI6EeIPrV/wCjtSRdU2Ji5RBtKvqvNHq0sdUn/wCPQigU4mjtOL7Q7lCXZIJiN2yO6hksjaFlxwFQHmQB8qiu3K2brdpe12yOlO6WY8dlAwkZQEpSMdB0pyg/1n3X9kRv5jtSV7sQul3sk9TyUi1vuPd2UZ7wqQUjnPGCc+PSgWdO9k2mrdAbTcoaLjNKR3zzxJTu8dqc4A/f5mqc7V7bDs2sJ0K2Rm40dDTakNtjASSnnHxrqIdK5p7bfx7cP7lr+GguaR2Z6PlxtirIw0VAZWypTas+eQar7Sul3NI9ssS2lRdjuMOvRnVDlTZQoYPhkEEH4edXe1+ST7qiJ9iTM1Larz3uxdvQ8jYU53hxOOueMYB8aBS7TdJWBGn35bNqisS35scLktNgOfaPoCznzIJ+dVM6i69mWufqEqXHVlJ/NlRyenxA+Ch6Venad+Ff8fD/AMw3Wr2p6OGq7GVRUD6Th5cjK/T82z78fAgetAy2O7RL7aYtzty+8jyEbknxHgQfUEEEeYqG1XpSwTINzuEqzw3ZhjuLMhTQK9wRwc+YwPlVRdj2sladvJs9zUpECY7sw5x7O+TjJz0B6HyIHrV7agObBcv1R3+A0C92d6cs0XTliuka2RWp7luYUuShsBaiptJUSfHJPNZdeabs06zXS5S7ZFdnNw3NkhbYK07Unbg+GKkNB/gjT37Mjfyk1m1h+FLx+pO/wmgoXsWtNvvWq3491hsS2EwVrDbyApO7egA8+OCa6GtlthWqImJbYrUaOkkpaaThIJOTx76ob/Z//Gcr9nr/AJiK6EoI+8WS2Xtttu7QI8xDStyEvoCgk+YpG01o3TknUeqWH7JAcZjTGUMIUyCG0lhCiB5ckmrJpU0n+KdY/r7P+XboGhtAbSEJGEpGAPIV7oooCiiigKKKKAooooCiiig5Dps1jEkDTukpqgoxXLaGUnwCwSce8g/u9KVloW04pDiSlaCUqSeCCDgj50+2/tEgs6WiafuWnET47DSWyXJOAoj84DbwfjXos3fE1mkb/jDXXMSQCeOelNV+hyIegNNCQlSe+kSnWwoYOw7MH49fjRDvuk4soSBpBx3BBDb1yUtGfVJRg/GsmvNbJ1czBaRbvYkxCsj7beFBQAxjaMYxUWtkteuq6iJIisRPLz2Uf1g2n/3f5S66OFc6dkjS3df24tpyGkOrX6Du1DPzUK6LFdb4j9aP0vwfKPGlPs//ACup/wBuv/y2qbPGlPs//K6n/br/APLarAvbWu9KxtW2B2A7tRISe8jPEfk3AOPgeh99UV2fall6E1U5EuiHGoq19xPYV/2SgcBz4enVJ8eK6XIyKqPtv0WJUY6mtrX/ABLCcTUp43tAff8Aenx9PdQOFtWhztLubjakrQqzRSlSTkEFx3BBptqk+wGbIl3a5IkuqcEaCyy0VHJSgLWQn3DccemBV2UBXNHbb+Pbh/ctfw10vXNHbd+Pbh/cN/w0HSjX5JPur3ivDX5NPuFe6BU7Tvwr/jof+YbpqpV7Tvwr/jof+YbprFBRfbdosw5R1LbGT3L6gmahI+4s8Bweh6H158TU32e60N+0Zc7RcHd1xgwXAFqPL7WwgK946H4Hxq0Z8SPPhPw5jSXY76C242oZCkkYIrmPVljuGg9UrZjOqS2UqVFf/wC9aUMFJ8+DtI9x8qDofQf4I09+zI38pNZtYfhW8fqTv8JrDoP8Eae/Zkb+UmtrU7Sn9OXRpsZUuI6B79poKO/2f/xnK/Z6/wCNFdCVzv2BPIRrVxBUAXbe4E58SFNnHyz8q6IoClTSf4p1j+vs/wCXbpqJxSpo895qPV7yQe7Vcm0BXgSlhsH99A2UUUUBRRRQFFFFAUUUUBRRRQVVr3suduk926afcabffO56M6dqVK8VJUBwT5HxpK/ov1f/AMua/wCqb/1romitePrstK9vuqnDWZ252/ov1f8A8ua/6lv/AFr212WauW4EqhR2weq1ykYHyyf3V0NX2ufqGb8I8ipM7PtDMaSYdeeeEi4vgBx0DCUJH5qfHGep8eKc6KKx3va9u63utiIiNQjrvJucdLRtdvamKJO8LkBraPDHBzSrpyPqqzG6lVkhumdcHJgxcANgUlI2/c5+7nPrT3RXFLGypamkKdQEOFIKkg5CT4jPjXpaEuJKFpCkqGCkjIIr1RQIWiNEr0prC+PxUj6KlstmNyMtncoqRjyGePTFPtFFBHXeTc46W/ouA1MUoneHJHdbB4Hoc1TuuezvV2qtQSboiFBjJebSgNqmbiMDHXbV50UEHbJt+ckNNT7PHjMYO91E0LIwOPq7RnJ461N+FfaKBI1hH1Ne7e7b41niJQmU06h5c4fWS26lY+rt4J2/DNT9sm3p+UUXG0sRGNpIdRMDhz4DG0VMUUBSr2iaSZ1bYHIoSkTmcuRHVD7q/In9FXQ/PwpqooInSUR+36Vs0KW33ciPAYadRkHatLaQRkcdRUqoAjBGQeMGvtFBTt37Krta7+m96InstOIcLrceQop7snOUggEFJyRg44PWmyFftcoaSm46NaddA5XEuLQSr1AUcj5mnaigUXJetbmksx7XAsyVcGTJk+0OJH9lCBjPvVj0qb07ZY9htbcGMtxzClOOvOnK3nFHKlqPmTUnRQFFFFAUUUUBRRRQFFFFAUUUUBRRRQFFFFAUUUUEXqC9IsUEzHocuS0kgKEVKVKGTjoSCfhXiPqGHMsCb3BS5JiKaLuG9u4AAk5BIGRjBGetZb4AWYmf/GM/xiq8vCT2fzrjHSCnTV6aeLZz9WHKKDkeiVY/+4oLRZWpxAUtpTRI5QsjI+RIrJSpfbnIXrSy2Btx1mNIYekyFNK2qWEDCUBXUDJycYPA561pRrpKN31ZYlvvqatzDciK8XDvQFt7tpV1OFAkZ5wcc0DxRSDo+Le75YNP3aXfJA72Osy20kjvQRhBBGMKBG4nxyR04qNhyr5cNMT7Uxc5Teo4EiS2t/vDlXdjcgkfdwrc2OniSOaC0KKTdNXT6XtcW8NuSe6Yt6XHmjIUQp88qSefzdp9+8eVRNrn6mvOlYV6taJK7o+4JA7x9CY6mys5a254ATwDt3ZGc0FkVp3a4s2m3SJ8lLqmWEFaw0grUR6AdaXb1Pkf73RIb78hq0JhOrkKjbxtkZTsStaRlP1dxAzyfA8VDPrvsHsxn3a5Tp7V3EQvALXtLSk5AO0AYJG0lJ4z4UFhsuh5pDiQoJWkKAUCDg+YPSslKV1nrUNOxjcnW3pP2jsVhJL0tIbyQFAjYASCVZHl41oWS5TpVu1cxIkSE/R0l1MUrd+0aAbCwCsHKsHzJ+NA+V5USkEgE4HQVWD9yu7HZxY9QruspVycXEK1BeEKQtaUlKkdDkHkkZz0wOBaHXNBCWTU0e9XC4Qo0SU25b3u5kKdCAlK/IYUc1vtXAuXByH7K+lTaAsuEo2kEqA6KzztPhSf2dfijXA/81H8NNIQHb3MbKlAKhsglCik/fd6EciglAc1oXC6sW+RCZfQ8pUx7uWy22VAKwTlRHQcdarqHcLs/wBllwvr13m+3xfaFx3Er27NjhACh0X0/OB4+ZYL7cZjdw0e8zJca+kJKW5LaVHY4nulKxt6dfH0oHMetfaRbhNfseum27hOlKs0+E4phKnlYZfb5UBzzlOSBzyOK+Xy4XG0p05bG3ZXtF2lESVd7ucSlKSotoKjhJ6Jz5Akc80D3RSvbmb0m53JuSmQ3ZnGErj99ICnmnR94BQJJSeCMnjkdOKh9Ci+3iwWS8Sr07vQ88p9C+UvNArSEnHGc4O7wA4oH88CtCJeI0qVcIyQ62uAoJeU62UoOU7spUeCMeVJNk1DIRfoNu1AbpbrmuQ4kqdyqLPBCtobP3U/mkYAPGCTmtu2SZMq4a3t8iVJcjQy0mOlTpy2CzuIB68n1oHWJKjzYzcmI82+w6nc262oKSoeYI61mqt7Bbp8jsigqsc2VGufsCVsLQ6SNw527TkYOMdPGp7Stxb1A3BuEZ+QGhCbW4336invFE/VUM9RtVnP6Qz4UDVRStr69S7TBtjMFZaeudzYg98ACWkrJKlDPGcJIHv9KwyZr9r1rbbQ28+7BuUV3c246pam1oxhSVElQyCQRnHQjB6hsytbW+N7UtUac5GiyjEekNMhaUuBOSMA7iPDOOtFR3Zyylt3UKwt36t2eR9ZxShjjnk9fXrRQO9FFFAUUUUBRRRQadygqnJaAkLZDbiXBsSk5UDkdQfKsF9skS/WaRarknvI76NqzgZB8FDyIPIrW1RfU2Y25nvGmVz5QjpfeGUNfVKiTyM9MDkckVmhm6s3MsyXW5MFbBWh8NbFoWCBtVg4IIORgDoaDJcbMxOmRJ29bM2IVdy+2BkBQwpJB4IPl6CtdnTrDSbitL7pl3I/8TKIG9QCdoAGMABPAGPXrW+blCEr2Yy2O/3be73jdny9/pWnEuEp++y44dt64LbKSgNOkvhzJCt6egT5UGTT9nbsVojWyO+66xGQENF3G4JHgcAZoh2SHDvNwuzLe2VPS0l9XgdgIH7j+4eVZzcoSZIiqlsiQTt7srG7PXGPPHhX124wmnXGnJjCHGxuWlTgBSPMigwWWyQ7LBchwkYZcdcdUFc5K1FR+HOPcK1Lbptq1xVwYkySi3qcUpMb6pDYUclCVYyE5J4zxnrUpCnRZ7JdhSWpDYUUlTSwoAjqOPGvCLlCdkmM3LYU8CUlsLBOR1GPP0oE2/WRiZqmS7cJt0tsUsNhtcJ5xDchQBBKingKGAMcZGOvhtwdNe3WK5WZy53N20yvqtOSjl4JKcLAKxnbnGCR5+GDTPJuMKK4G5UtlpZGQlbgBweB8M1tY4z40EC/pdp2ZapqZshuXbUKbadSEfXQoYKVAjHTHTB4rxC0kxBRdkR50vbdCVyO8KVHeU7VKBI4yPDpUtJukGK73UmZHaXgEpW4AQD0J8hWR6dFYdbaelMtuOkBtK1gFeemPOggXdGRndMxNPqmyRDi93sUAjedhBTk4x1HlzmmVtKkoAWsrUByojGa1YdzgzXHGoc2O+43+US24FFPvAqI1bf02uz3N6BOi+3wozj4YXhRUUpKgCAQR0oM7em2Yt5mXW2yn4j07aZTaNqm3VJGAohQODjyxnxrej28sd857S65JeACnlgZAGcADGABk+HiaLHLcn2S3zHwkOyIzbqwkYGVJBOB5c0n6o1DqSw6QumoHHIO+PJUliMYysFvv+7SVK3ZztIPAFBLM6KiM6WkacRNk+xSN4WohG8byVKwcY6nyrYmaYRLVaVOTpAVa1hyOQlHKgkpyrjng17aevMa8MJlyIr1tcjOLWsMFtbbiSnHO4jaQVeXSpOJPizN3sslp4oxuDagcZ6UGrebFCvKoCpyN6oMlMlo/wBtII59OenoK+X6xRr21HD63Wn4r6X40hkgLacHiMgjzBBBBzW07coTUj2dyWwh7IGxSwDz0+dQDuoZMTXS7RKdjpt/0aqZ3i07VIUHEpAznGME+FBNJtzv11uTHXHlI7tLhSkbB44GMc45PoK19PafYsVmTaWH3noyAoI73G4BRJPIA8VGtxu6QXYntjcyOqNnBeS4CnPv6V4+mLd3zLPt8bvXwC0jvU5WCMjHnmg0mdOoDVvZlzZEtq3rStgOhOdyRhJUQAVEf/ua+W/TTMKfdZntTzqrptMlKgkAlKdgxgccVKypkeIlKpL7bQUcJ3qA3HyHnUbqO6ORNMTrrbH2VmPHW+hRG9C9oJxwelBpRY7WjLZCioVcJkNLiY6CEhfs6Dk7lBIyQDxnk9PWtzSdpj2i3vJjR/ZxKlOylNnqCtWRkeHGOPDpWe1XJL2noFynuNMl+K066onagKUkE9fDJrciyo8pBXFebdSk7VFCs4PkfI0GvfLPFvcL2WYFYS4h1taDhTTiTlK0nzB/06GsLdkb+lU3SS+4/NbYLDK1hIDSVHKtoA6kgc+mKzPXm2sLcQ/cIzamwd4W6kbcdc/MV7bukBx4MtzY6nT0QlwE/Kg1LFYW7MuYWpLzolvqkOBwJ4WrrjAHHpRUjFlx5aVKivtvJScEtrCgD8KKDPRRRQFFFFAUUUUEFqhFonCJZr6y06xcVqQ2HDj7RI3AA+BxnBHl60tWuxz9K3822xXGTKgSYTzoiSl7zFWMbFJPgknjB689cE09zIUWcz3M2OzIaPOx1AUPka8w4EWCgohx2mEk5IbQE5oETSFvt927KokW5reQhJK5akqKXkyEO7lZ8d+8e81vQd/9KF+7sYWbRHKc+e5eKavouD7YZghx/ajyXu6G7PnnrmhFrgNv+0NwoyX8k96lpIVk+OcZoK20haXb72aIj3S5+y7X3lzFBkF5p9DylFRUT97IB6eVTdwjtu9qNgLoLnd2l9aSsYO4KRyR58/Om1Vqt6pntioUcysgl4tDcSOhz5ivS7XAcle1LhRlSMhXelpJXkdDnGaBChiYm49paLVlMvLao4Tx9oY/B95OKkdOwrbcezzTZkOuIRHbivBTKtqy+nGQfEkryCOpzTZHtkGM6Xo0OOy6QQVttJSo59QK+NWqAzKXLZhx0SFklTqWgFEnqc+frQImmYc26zdaQZ8tLLjtycbcQtgLUY5QA0Qc8DbnHHn5056cjtw7FBjMS3JbTTIQh937ziRwCf3c+NZ5Vqt8x5L0uFHedSMBbjQUQPLJ8K3MUFY3mezNt+vX2mmYTTAMeStzK3JCg2ADycIHIAGDnrRqhCZOl+z9D2Vocu8EK/tDu18VYZtVvVKXKVCjGQsbVOlpO5Qxjk48q8Gy2ooQg22GUo+6CwnCfdxxQLL6dnaxE24G6zuA44zhxPWl2GWh2T6tM4p9pD0/vyv73e7jsz6/dx8Ksv6Kt/fiR7DG78EEO9yncCOnOK+O2m3vSFyXYUZb7idq3FNJKlDGME454491Br6VwNL2ceUFj+AUtdtvPZleMebH85unRiMxGbDcZltlsHIQ2kJA+ArxLt8KYUmZEYfKRhPethePdmgUe1NTqNJNKSopi+2RvbTtyAxvG7cPFOcZ9KkRZgNU2+8SbmVyUx3I6GmWAlDrZ+sd3J4BAIPTJHnU+3DjtMeztMNIYwR3aUAJ568dKxwrZBgBQgw2I4UMHumwnI8uKBE0JDbuvZ7coGonVplOyZKboveErS5vOTk9Pq7cHyxWw0yy52sQvqLUG7AVo7wHcPtUgE58cHx86cnLXBdliW5DYVJGMPKbBXx059K+m1wDI9oMKN3+d3e9ynfnzzjNAi2IYh9oSR0E6RgDw+xHyqLlMNs9jem9iACp2Asnx3FxOTVkpslqSlaU22GErGFAMJ5Hrxz0r0bNbC2lo26IW0klKCwnAJxnAxx0HyoFtfe/0rN+1fkTaVCHnz7wd5j1+5n4VAJL30D2l7M/R/fSO4x93vO6+1x/6uvrnxzVjvW6G+whh2MyplvHdoKBhGBgY8uPKvqrfCXGTGXEjqjo+60ppJQn3DpQIEgyNnZvnP0f9n33l3ns/wBnn45x61vF+RE7TbxJZS45AZsbbkpDYyVPBaikAfpbAf3U4C3QhEVEERgRldWQ0kIPwxivH0cwzBeiwUpiBwKwtlISUqIxu9T/AKUFV2yTYnYNmtUjU9oLUS6rnF5Mkqcd3lwhsgpAyS4QSeoHTnhm1u2LBdbLqmFH+ziq9hloaT1jucJwB12rCePWou33WG4wiwrssJTuTFXKWgKCz90rKSMknr9741MMz5C9XPaXdUFwmkR3mVbRuSlCQSg/pZUgHPwxQNdpjqi29lpwAObdzhHis8qPzJorbAxRQf/Z"/>
          <p:cNvSpPr>
            <a:spLocks noChangeAspect="1" noChangeArrowheads="1"/>
          </p:cNvSpPr>
          <p:nvPr/>
        </p:nvSpPr>
        <p:spPr bwMode="auto">
          <a:xfrm>
            <a:off x="0" y="-361950"/>
            <a:ext cx="2209800" cy="742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01411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00088" y="1628775"/>
            <a:ext cx="7760344" cy="1584325"/>
          </a:xfrm>
        </p:spPr>
        <p:txBody>
          <a:bodyPr/>
          <a:lstStyle/>
          <a:p>
            <a:r>
              <a:rPr lang="zh-CN" altLang="en-US" sz="6000" dirty="0" smtClean="0"/>
              <a:t>生命周期评价</a:t>
            </a:r>
            <a:endParaRPr lang="zh-CN" altLang="en-US" sz="6000" dirty="0"/>
          </a:p>
        </p:txBody>
      </p:sp>
      <p:sp>
        <p:nvSpPr>
          <p:cNvPr id="4" name="副标题 4"/>
          <p:cNvSpPr txBox="1">
            <a:spLocks/>
          </p:cNvSpPr>
          <p:nvPr/>
        </p:nvSpPr>
        <p:spPr bwMode="auto">
          <a:xfrm>
            <a:off x="1371600" y="3886200"/>
            <a:ext cx="64008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50000"/>
              </a:lnSpc>
              <a:spcBef>
                <a:spcPct val="0"/>
              </a:spcBef>
              <a:spcAft>
                <a:spcPct val="0"/>
              </a:spcAft>
              <a:buClr>
                <a:schemeClr val="folHlink"/>
              </a:buClr>
              <a:buFont typeface="Wingdings" pitchFamily="2" charset="2"/>
              <a:buNone/>
              <a:defRPr sz="32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lr>
                <a:schemeClr val="folHlink"/>
              </a:buClr>
              <a:buFont typeface="Wingdings"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
              <a:defRPr sz="2400">
                <a:solidFill>
                  <a:schemeClr val="tx1"/>
                </a:solidFill>
                <a:latin typeface="+mn-lt"/>
                <a:ea typeface="华文新魏" pitchFamily="2" charset="-122"/>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4pPr>
            <a:lvl5pPr marL="2057400" indent="-228600" algn="l" rtl="0" eaLnBrk="0" fontAlgn="base" hangingPunct="0">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5pPr>
            <a:lvl6pPr marL="25146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6pPr>
            <a:lvl7pPr marL="29718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7pPr>
            <a:lvl8pPr marL="34290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8pPr>
            <a:lvl9pPr marL="3886200" indent="-228600" algn="l" rtl="0" eaLnBrk="1" fontAlgn="base" hangingPunct="1">
              <a:spcBef>
                <a:spcPct val="20000"/>
              </a:spcBef>
              <a:spcAft>
                <a:spcPct val="0"/>
              </a:spcAft>
              <a:buClr>
                <a:schemeClr val="folHlink"/>
              </a:buClr>
              <a:buFont typeface="Wingdings" pitchFamily="2" charset="2"/>
              <a:buChar char=""/>
              <a:defRPr sz="2000">
                <a:solidFill>
                  <a:schemeClr val="tx1"/>
                </a:solidFill>
                <a:latin typeface="+mn-lt"/>
                <a:ea typeface="华文新魏" pitchFamily="2" charset="-122"/>
              </a:defRPr>
            </a:lvl9pPr>
          </a:lstStyle>
          <a:p>
            <a:pPr eaLnBrk="1" hangingPunct="1"/>
            <a:r>
              <a:rPr lang="zh-CN" altLang="en-US" dirty="0" smtClean="0"/>
              <a:t>刘欣</a:t>
            </a:r>
          </a:p>
        </p:txBody>
      </p:sp>
    </p:spTree>
    <p:extLst>
      <p:ext uri="{BB962C8B-B14F-4D97-AF65-F5344CB8AC3E}">
        <p14:creationId xmlns:p14="http://schemas.microsoft.com/office/powerpoint/2010/main" val="3576014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软件</a:t>
            </a:r>
            <a:endParaRPr lang="zh-CN" altLang="en-US" dirty="0"/>
          </a:p>
        </p:txBody>
      </p:sp>
      <p:sp>
        <p:nvSpPr>
          <p:cNvPr id="3" name="内容占位符 2"/>
          <p:cNvSpPr>
            <a:spLocks noGrp="1"/>
          </p:cNvSpPr>
          <p:nvPr>
            <p:ph idx="1"/>
          </p:nvPr>
        </p:nvSpPr>
        <p:spPr/>
        <p:txBody>
          <a:bodyPr/>
          <a:lstStyle/>
          <a:p>
            <a:r>
              <a:rPr lang="en-US" altLang="zh-CN" dirty="0" err="1"/>
              <a:t>Ecopro</a:t>
            </a:r>
            <a:r>
              <a:rPr lang="zh-CN" altLang="zh-CN" dirty="0" smtClean="0"/>
              <a:t>软件</a:t>
            </a:r>
            <a:endParaRPr lang="en-US" altLang="zh-CN" dirty="0" smtClean="0"/>
          </a:p>
          <a:p>
            <a:pPr lvl="1"/>
            <a:r>
              <a:rPr lang="zh-CN" altLang="zh-CN" dirty="0" smtClean="0"/>
              <a:t>可</a:t>
            </a:r>
            <a:r>
              <a:rPr lang="zh-CN" altLang="zh-CN" dirty="0"/>
              <a:t>在</a:t>
            </a:r>
            <a:r>
              <a:rPr lang="en-US" altLang="zh-CN" dirty="0"/>
              <a:t> Windows </a:t>
            </a:r>
            <a:r>
              <a:rPr lang="zh-CN" altLang="zh-CN" dirty="0"/>
              <a:t>窗口下</a:t>
            </a:r>
            <a:r>
              <a:rPr lang="zh-CN" altLang="zh-CN" dirty="0" smtClean="0"/>
              <a:t>操作</a:t>
            </a:r>
            <a:endParaRPr lang="en-US" altLang="zh-CN" dirty="0" smtClean="0"/>
          </a:p>
          <a:p>
            <a:pPr lvl="1"/>
            <a:r>
              <a:rPr lang="zh-CN" altLang="zh-CN" dirty="0" smtClean="0"/>
              <a:t>内含由</a:t>
            </a:r>
            <a:r>
              <a:rPr lang="zh-CN" altLang="zh-CN" dirty="0"/>
              <a:t>瑞士环境、森林及景观联邦办公室（</a:t>
            </a:r>
            <a:r>
              <a:rPr lang="en-US" altLang="zh-CN" dirty="0"/>
              <a:t>Swiss Federal Office for Environmental, </a:t>
            </a:r>
            <a:r>
              <a:rPr lang="en-US" altLang="zh-CN" dirty="0" smtClean="0"/>
              <a:t>Forest and </a:t>
            </a:r>
            <a:r>
              <a:rPr lang="en-US" altLang="zh-CN" dirty="0"/>
              <a:t>Landscape, EMPA </a:t>
            </a:r>
            <a:r>
              <a:rPr lang="zh-CN" altLang="zh-CN" dirty="0"/>
              <a:t>）所建立的</a:t>
            </a:r>
            <a:r>
              <a:rPr lang="zh-CN" altLang="zh-CN" dirty="0" smtClean="0"/>
              <a:t>数据库</a:t>
            </a:r>
            <a:endParaRPr lang="en-US" altLang="zh-CN" dirty="0" smtClean="0"/>
          </a:p>
          <a:p>
            <a:pPr lvl="1"/>
            <a:r>
              <a:rPr lang="zh-CN" altLang="zh-CN" dirty="0" smtClean="0"/>
              <a:t>包含</a:t>
            </a:r>
            <a:r>
              <a:rPr lang="zh-CN" altLang="zh-CN" dirty="0"/>
              <a:t>三种影响评价模式（临界体积、面向效应模式及生态乏值等三种）可供</a:t>
            </a:r>
            <a:r>
              <a:rPr lang="zh-CN" altLang="zh-CN" dirty="0" smtClean="0"/>
              <a:t>选择</a:t>
            </a:r>
            <a:endParaRPr lang="en-US" altLang="zh-CN" dirty="0"/>
          </a:p>
          <a:p>
            <a:pPr lvl="1"/>
            <a:r>
              <a:rPr lang="zh-CN" altLang="zh-CN" dirty="0" smtClean="0"/>
              <a:t>环境</a:t>
            </a:r>
            <a:r>
              <a:rPr lang="zh-CN" altLang="zh-CN" dirty="0"/>
              <a:t>负荷和污染排放则以质量为基础进行</a:t>
            </a:r>
            <a:r>
              <a:rPr lang="zh-CN" altLang="zh-CN" dirty="0" smtClean="0"/>
              <a:t>分配</a:t>
            </a:r>
            <a:endParaRPr lang="zh-CN" altLang="en-US" dirty="0"/>
          </a:p>
        </p:txBody>
      </p:sp>
    </p:spTree>
    <p:extLst>
      <p:ext uri="{BB962C8B-B14F-4D97-AF65-F5344CB8AC3E}">
        <p14:creationId xmlns:p14="http://schemas.microsoft.com/office/powerpoint/2010/main" val="3652538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LCA</a:t>
            </a:r>
            <a:r>
              <a:rPr lang="zh-CN" altLang="en-US" dirty="0"/>
              <a:t>软件</a:t>
            </a:r>
          </a:p>
        </p:txBody>
      </p:sp>
      <p:sp>
        <p:nvSpPr>
          <p:cNvPr id="3" name="内容占位符 2"/>
          <p:cNvSpPr>
            <a:spLocks noGrp="1"/>
          </p:cNvSpPr>
          <p:nvPr>
            <p:ph idx="1"/>
          </p:nvPr>
        </p:nvSpPr>
        <p:spPr/>
        <p:txBody>
          <a:bodyPr/>
          <a:lstStyle/>
          <a:p>
            <a:r>
              <a:rPr lang="en-US" altLang="zh-CN" dirty="0" err="1" smtClean="0"/>
              <a:t>SimaPro</a:t>
            </a:r>
            <a:r>
              <a:rPr lang="zh-CN" altLang="zh-CN" dirty="0" smtClean="0"/>
              <a:t>软件</a:t>
            </a:r>
            <a:endParaRPr lang="en-US" altLang="zh-CN" dirty="0" smtClean="0"/>
          </a:p>
          <a:p>
            <a:pPr lvl="1"/>
            <a:r>
              <a:rPr lang="zh-CN" altLang="zh-CN" dirty="0" smtClean="0"/>
              <a:t>由</a:t>
            </a:r>
            <a:r>
              <a:rPr lang="zh-CN" altLang="zh-CN" dirty="0"/>
              <a:t>荷兰</a:t>
            </a:r>
            <a:r>
              <a:rPr lang="en-US" altLang="zh-CN" dirty="0"/>
              <a:t>Leiden</a:t>
            </a:r>
            <a:r>
              <a:rPr lang="zh-CN" altLang="zh-CN" dirty="0"/>
              <a:t>大学环境科学中心（</a:t>
            </a:r>
            <a:r>
              <a:rPr lang="en-US" altLang="zh-CN" dirty="0"/>
              <a:t>CML</a:t>
            </a:r>
            <a:r>
              <a:rPr lang="zh-CN" altLang="zh-CN" dirty="0"/>
              <a:t>）开发与</a:t>
            </a:r>
            <a:r>
              <a:rPr lang="zh-CN" altLang="zh-CN" dirty="0" smtClean="0"/>
              <a:t>发展</a:t>
            </a:r>
            <a:endParaRPr lang="en-US" altLang="zh-CN" dirty="0" smtClean="0"/>
          </a:p>
          <a:p>
            <a:pPr lvl="1"/>
            <a:r>
              <a:rPr lang="zh-CN" altLang="zh-CN" dirty="0" smtClean="0"/>
              <a:t>于</a:t>
            </a:r>
            <a:r>
              <a:rPr lang="en-US" altLang="zh-CN" dirty="0"/>
              <a:t>1990</a:t>
            </a:r>
            <a:r>
              <a:rPr lang="zh-CN" altLang="zh-CN" dirty="0"/>
              <a:t>年首度完成推出，现今版本为第七代（</a:t>
            </a:r>
            <a:r>
              <a:rPr lang="en-US" altLang="zh-CN" dirty="0" smtClean="0"/>
              <a:t>v7.3</a:t>
            </a:r>
            <a:r>
              <a:rPr lang="zh-CN" altLang="zh-CN" dirty="0" smtClean="0"/>
              <a:t>）</a:t>
            </a:r>
            <a:endParaRPr lang="en-US" altLang="zh-CN" dirty="0" smtClean="0"/>
          </a:p>
          <a:p>
            <a:pPr lvl="1"/>
            <a:r>
              <a:rPr lang="zh-CN" altLang="en-US" dirty="0"/>
              <a:t>内含</a:t>
            </a:r>
            <a:r>
              <a:rPr lang="zh-CN" altLang="zh-CN" dirty="0" smtClean="0"/>
              <a:t>丰富</a:t>
            </a:r>
            <a:r>
              <a:rPr lang="zh-CN" altLang="zh-CN" dirty="0"/>
              <a:t>的环境负荷数据库，</a:t>
            </a:r>
            <a:r>
              <a:rPr lang="zh-CN" altLang="zh-CN" dirty="0" smtClean="0"/>
              <a:t>如</a:t>
            </a:r>
            <a:r>
              <a:rPr lang="en-US" altLang="zh-CN" dirty="0" smtClean="0"/>
              <a:t>ETH-ESU96</a:t>
            </a:r>
            <a:r>
              <a:rPr lang="zh-CN" altLang="en-US" dirty="0" smtClean="0"/>
              <a:t>、</a:t>
            </a:r>
            <a:r>
              <a:rPr lang="en-US" altLang="zh-CN" dirty="0" smtClean="0"/>
              <a:t>BUWAL </a:t>
            </a:r>
            <a:r>
              <a:rPr lang="en-US" altLang="zh-CN" dirty="0"/>
              <a:t>250 </a:t>
            </a:r>
            <a:r>
              <a:rPr lang="zh-CN" altLang="en-US" dirty="0" smtClean="0"/>
              <a:t>、</a:t>
            </a:r>
            <a:r>
              <a:rPr lang="en-US" altLang="zh-CN" dirty="0" smtClean="0"/>
              <a:t>IDEMAT </a:t>
            </a:r>
            <a:r>
              <a:rPr lang="en-US" altLang="zh-CN" dirty="0"/>
              <a:t>2001 </a:t>
            </a:r>
            <a:r>
              <a:rPr lang="zh-CN" altLang="en-US" dirty="0" smtClean="0"/>
              <a:t>、</a:t>
            </a:r>
            <a:r>
              <a:rPr lang="en-US" altLang="zh-CN" dirty="0" smtClean="0"/>
              <a:t>Franklin </a:t>
            </a:r>
            <a:r>
              <a:rPr lang="en-US" altLang="zh-CN" dirty="0"/>
              <a:t>US LCI </a:t>
            </a:r>
            <a:r>
              <a:rPr lang="zh-CN" altLang="en-US" dirty="0" smtClean="0"/>
              <a:t>、</a:t>
            </a:r>
            <a:r>
              <a:rPr lang="en-US" altLang="zh-CN" dirty="0" smtClean="0"/>
              <a:t>Dutch concrete</a:t>
            </a:r>
            <a:r>
              <a:rPr lang="zh-CN" altLang="en-US" dirty="0" smtClean="0"/>
              <a:t>、</a:t>
            </a:r>
            <a:r>
              <a:rPr lang="en-US" altLang="zh-CN" dirty="0" smtClean="0"/>
              <a:t>IVAM </a:t>
            </a:r>
            <a:r>
              <a:rPr lang="zh-CN" altLang="en-US" dirty="0" smtClean="0"/>
              <a:t>、</a:t>
            </a:r>
            <a:r>
              <a:rPr lang="en-US" altLang="zh-CN" dirty="0" smtClean="0"/>
              <a:t>FEFCO</a:t>
            </a:r>
            <a:r>
              <a:rPr lang="zh-CN" altLang="zh-CN" dirty="0" smtClean="0"/>
              <a:t>等</a:t>
            </a:r>
            <a:endParaRPr lang="en-US" altLang="zh-CN" dirty="0" smtClean="0"/>
          </a:p>
          <a:p>
            <a:pPr lvl="1"/>
            <a:r>
              <a:rPr lang="zh-CN" altLang="zh-CN" dirty="0"/>
              <a:t>提供多种评价方法，</a:t>
            </a:r>
            <a:r>
              <a:rPr lang="zh-CN" altLang="zh-CN" dirty="0" smtClean="0"/>
              <a:t>如</a:t>
            </a:r>
            <a:r>
              <a:rPr lang="en-US" altLang="zh-CN" dirty="0" smtClean="0"/>
              <a:t>Eco-Indicator99</a:t>
            </a:r>
            <a:r>
              <a:rPr lang="zh-CN" altLang="en-US" dirty="0" smtClean="0"/>
              <a:t>、</a:t>
            </a:r>
            <a:r>
              <a:rPr lang="en-US" altLang="zh-CN" dirty="0" smtClean="0"/>
              <a:t>Eco-Indicator95</a:t>
            </a:r>
            <a:r>
              <a:rPr lang="zh-CN" altLang="en-US" dirty="0" smtClean="0"/>
              <a:t>、</a:t>
            </a:r>
            <a:r>
              <a:rPr lang="en-US" altLang="zh-CN" dirty="0" smtClean="0"/>
              <a:t>Ecopoints97</a:t>
            </a:r>
            <a:r>
              <a:rPr lang="zh-CN" altLang="en-US" dirty="0" smtClean="0"/>
              <a:t>、</a:t>
            </a:r>
            <a:r>
              <a:rPr lang="en-US" altLang="zh-CN" dirty="0" smtClean="0"/>
              <a:t>CML 92</a:t>
            </a:r>
            <a:r>
              <a:rPr lang="zh-CN" altLang="en-US" dirty="0" smtClean="0"/>
              <a:t>、</a:t>
            </a:r>
            <a:r>
              <a:rPr lang="en-US" altLang="zh-CN" dirty="0" smtClean="0"/>
              <a:t>CML </a:t>
            </a:r>
            <a:r>
              <a:rPr lang="en-US" altLang="zh-CN" dirty="0"/>
              <a:t>2(2001</a:t>
            </a:r>
            <a:r>
              <a:rPr lang="en-US" altLang="zh-CN" dirty="0" smtClean="0"/>
              <a:t>)</a:t>
            </a:r>
            <a:r>
              <a:rPr lang="zh-CN" altLang="en-US" dirty="0" smtClean="0"/>
              <a:t>、</a:t>
            </a:r>
            <a:r>
              <a:rPr lang="en-US" altLang="zh-CN" dirty="0" smtClean="0"/>
              <a:t>EDIP/UMIP</a:t>
            </a:r>
            <a:r>
              <a:rPr lang="zh-CN" altLang="en-US" dirty="0" smtClean="0"/>
              <a:t>、</a:t>
            </a:r>
            <a:r>
              <a:rPr lang="en-US" altLang="zh-CN" dirty="0" smtClean="0"/>
              <a:t>EPS2000</a:t>
            </a:r>
            <a:endParaRPr lang="zh-CN" altLang="en-US" dirty="0"/>
          </a:p>
        </p:txBody>
      </p:sp>
    </p:spTree>
    <p:extLst>
      <p:ext uri="{BB962C8B-B14F-4D97-AF65-F5344CB8AC3E}">
        <p14:creationId xmlns:p14="http://schemas.microsoft.com/office/powerpoint/2010/main" val="1639357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软件</a:t>
            </a:r>
            <a:endParaRPr lang="zh-CN" altLang="en-US" dirty="0"/>
          </a:p>
        </p:txBody>
      </p:sp>
      <p:sp>
        <p:nvSpPr>
          <p:cNvPr id="3" name="内容占位符 2"/>
          <p:cNvSpPr>
            <a:spLocks noGrp="1"/>
          </p:cNvSpPr>
          <p:nvPr>
            <p:ph idx="1"/>
          </p:nvPr>
        </p:nvSpPr>
        <p:spPr/>
        <p:txBody>
          <a:bodyPr/>
          <a:lstStyle/>
          <a:p>
            <a:r>
              <a:rPr lang="en-US" altLang="zh-CN" dirty="0"/>
              <a:t>Umberto</a:t>
            </a:r>
            <a:r>
              <a:rPr lang="zh-CN" altLang="zh-CN" dirty="0" smtClean="0"/>
              <a:t>软件</a:t>
            </a:r>
            <a:endParaRPr lang="en-US" altLang="zh-CN" dirty="0" smtClean="0"/>
          </a:p>
          <a:p>
            <a:pPr lvl="1"/>
            <a:r>
              <a:rPr lang="zh-CN" altLang="en-US" dirty="0" smtClean="0"/>
              <a:t>由海德尔堡</a:t>
            </a:r>
            <a:r>
              <a:rPr lang="zh-CN" altLang="en-US" dirty="0"/>
              <a:t>公司能源与环境研究所</a:t>
            </a:r>
            <a:r>
              <a:rPr lang="en-US" altLang="zh-CN" dirty="0" smtClean="0"/>
              <a:t>(IFEU</a:t>
            </a:r>
            <a:r>
              <a:rPr lang="en-US" altLang="zh-CN" dirty="0"/>
              <a:t>)</a:t>
            </a:r>
            <a:r>
              <a:rPr lang="zh-CN" altLang="en-US" dirty="0"/>
              <a:t>与</a:t>
            </a:r>
            <a:r>
              <a:rPr lang="zh-CN" altLang="en-US" dirty="0" smtClean="0"/>
              <a:t>汉堡公司环境情报研究所</a:t>
            </a:r>
            <a:r>
              <a:rPr lang="en-US" altLang="zh-CN" dirty="0" smtClean="0"/>
              <a:t>(IFU</a:t>
            </a:r>
            <a:r>
              <a:rPr lang="en-US" altLang="zh-CN" dirty="0"/>
              <a:t>)</a:t>
            </a:r>
            <a:r>
              <a:rPr lang="zh-CN" altLang="en-US" dirty="0"/>
              <a:t>联合开发</a:t>
            </a:r>
            <a:r>
              <a:rPr lang="zh-CN" altLang="en-US" dirty="0" smtClean="0"/>
              <a:t>的</a:t>
            </a:r>
            <a:endParaRPr lang="en-US" altLang="zh-CN" dirty="0" smtClean="0"/>
          </a:p>
          <a:p>
            <a:pPr lvl="1"/>
            <a:r>
              <a:rPr lang="zh-CN" altLang="en-US" dirty="0"/>
              <a:t>最初应用</a:t>
            </a:r>
            <a:r>
              <a:rPr lang="zh-CN" altLang="en-US" dirty="0" smtClean="0"/>
              <a:t>于</a:t>
            </a:r>
            <a:r>
              <a:rPr lang="en-US" altLang="zh-CN" dirty="0" smtClean="0"/>
              <a:t>1994</a:t>
            </a:r>
            <a:r>
              <a:rPr lang="zh-CN" altLang="en-US" dirty="0" smtClean="0"/>
              <a:t>年，最新</a:t>
            </a:r>
            <a:r>
              <a:rPr lang="zh-CN" altLang="en-US" dirty="0"/>
              <a:t>的版本为</a:t>
            </a:r>
            <a:r>
              <a:rPr lang="en-US" altLang="zh-CN" dirty="0" smtClean="0"/>
              <a:t>Umberto5.0</a:t>
            </a:r>
            <a:r>
              <a:rPr lang="zh-CN" altLang="en-US" dirty="0" smtClean="0"/>
              <a:t>系列</a:t>
            </a:r>
            <a:endParaRPr lang="en-US" altLang="zh-CN" dirty="0" smtClean="0"/>
          </a:p>
          <a:p>
            <a:pPr lvl="1"/>
            <a:r>
              <a:rPr lang="zh-CN" altLang="zh-CN" dirty="0"/>
              <a:t>针对物流分析和生命周期清单</a:t>
            </a:r>
            <a:r>
              <a:rPr lang="zh-CN" altLang="zh-CN" dirty="0" smtClean="0"/>
              <a:t>计算，</a:t>
            </a:r>
            <a:r>
              <a:rPr lang="zh-CN" altLang="zh-CN" dirty="0"/>
              <a:t>侧重于宏观的物质流</a:t>
            </a:r>
            <a:r>
              <a:rPr lang="zh-CN" altLang="zh-CN" dirty="0" smtClean="0"/>
              <a:t>分析</a:t>
            </a:r>
            <a:endParaRPr lang="en-US" altLang="zh-CN" dirty="0" smtClean="0"/>
          </a:p>
          <a:p>
            <a:pPr lvl="1"/>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3033351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LCA</a:t>
            </a:r>
            <a:r>
              <a:rPr lang="zh-CN" altLang="en-US" dirty="0"/>
              <a:t>软件</a:t>
            </a:r>
          </a:p>
        </p:txBody>
      </p:sp>
      <p:sp>
        <p:nvSpPr>
          <p:cNvPr id="3" name="内容占位符 2"/>
          <p:cNvSpPr>
            <a:spLocks noGrp="1"/>
          </p:cNvSpPr>
          <p:nvPr>
            <p:ph idx="1"/>
          </p:nvPr>
        </p:nvSpPr>
        <p:spPr/>
        <p:txBody>
          <a:bodyPr/>
          <a:lstStyle/>
          <a:p>
            <a:r>
              <a:rPr lang="en-US" altLang="zh-CN" dirty="0" err="1" smtClean="0"/>
              <a:t>GaBi</a:t>
            </a:r>
            <a:r>
              <a:rPr lang="zh-CN" altLang="en-US" dirty="0" smtClean="0"/>
              <a:t>软件</a:t>
            </a:r>
            <a:endParaRPr lang="en-US" altLang="zh-CN" dirty="0" smtClean="0"/>
          </a:p>
          <a:p>
            <a:pPr lvl="1">
              <a:lnSpc>
                <a:spcPct val="110000"/>
              </a:lnSpc>
            </a:pPr>
            <a:r>
              <a:rPr lang="zh-CN" altLang="en-US" dirty="0"/>
              <a:t>由德国</a:t>
            </a:r>
            <a:r>
              <a:rPr lang="en-US" altLang="zh-CN" dirty="0"/>
              <a:t>Stuttgart</a:t>
            </a:r>
            <a:r>
              <a:rPr lang="zh-CN" altLang="en-US" dirty="0"/>
              <a:t>大学建筑物理研究所（德语：</a:t>
            </a:r>
            <a:r>
              <a:rPr lang="en-US" altLang="zh-CN" dirty="0"/>
              <a:t>LBP</a:t>
            </a:r>
            <a:r>
              <a:rPr lang="zh-CN" altLang="en-US" dirty="0"/>
              <a:t>，前称</a:t>
            </a:r>
            <a:r>
              <a:rPr lang="en-US" altLang="zh-CN" dirty="0"/>
              <a:t>IKP</a:t>
            </a:r>
            <a:r>
              <a:rPr lang="zh-CN" altLang="en-US" dirty="0"/>
              <a:t>）下属</a:t>
            </a:r>
            <a:r>
              <a:rPr lang="en-US" altLang="zh-CN" dirty="0"/>
              <a:t>Life cycle Engineering</a:t>
            </a:r>
            <a:r>
              <a:rPr lang="zh-CN" altLang="en-US" dirty="0"/>
              <a:t>部门（德语：</a:t>
            </a:r>
            <a:r>
              <a:rPr lang="en-US" altLang="zh-CN" dirty="0" err="1"/>
              <a:t>GaBi</a:t>
            </a:r>
            <a:r>
              <a:rPr lang="zh-CN" altLang="en-US" dirty="0"/>
              <a:t>）与</a:t>
            </a:r>
            <a:r>
              <a:rPr lang="en-US" altLang="zh-CN" dirty="0"/>
              <a:t>PE Europe GmbH</a:t>
            </a:r>
            <a:r>
              <a:rPr lang="zh-CN" altLang="en-US" dirty="0"/>
              <a:t>公司联合研究</a:t>
            </a:r>
            <a:r>
              <a:rPr lang="zh-CN" altLang="en-US" dirty="0" smtClean="0"/>
              <a:t>开发</a:t>
            </a:r>
            <a:endParaRPr lang="en-US" altLang="zh-CN" dirty="0" smtClean="0"/>
          </a:p>
          <a:p>
            <a:pPr lvl="1">
              <a:lnSpc>
                <a:spcPct val="110000"/>
              </a:lnSpc>
            </a:pPr>
            <a:r>
              <a:rPr lang="zh-CN" altLang="en-US" dirty="0"/>
              <a:t>于</a:t>
            </a:r>
            <a:r>
              <a:rPr lang="en-US" altLang="zh-CN" dirty="0"/>
              <a:t>1992 </a:t>
            </a:r>
            <a:r>
              <a:rPr lang="zh-CN" altLang="en-US" dirty="0"/>
              <a:t>年</a:t>
            </a:r>
            <a:r>
              <a:rPr lang="zh-CN" altLang="en-US" dirty="0" smtClean="0"/>
              <a:t>开发第一</a:t>
            </a:r>
            <a:r>
              <a:rPr lang="zh-CN" altLang="en-US" dirty="0"/>
              <a:t>个</a:t>
            </a:r>
            <a:r>
              <a:rPr lang="zh-CN" altLang="en-US" dirty="0" smtClean="0"/>
              <a:t>版本，目前</a:t>
            </a:r>
            <a:r>
              <a:rPr lang="zh-CN" altLang="en-US" dirty="0"/>
              <a:t>最新的版本是</a:t>
            </a:r>
            <a:r>
              <a:rPr lang="en-US" altLang="zh-CN" dirty="0" err="1"/>
              <a:t>GaBi</a:t>
            </a:r>
            <a:r>
              <a:rPr lang="en-US" altLang="zh-CN" dirty="0"/>
              <a:t> 5</a:t>
            </a:r>
            <a:r>
              <a:rPr lang="zh-CN" altLang="en-US" dirty="0" smtClean="0"/>
              <a:t>系列</a:t>
            </a:r>
            <a:endParaRPr lang="en-US" altLang="zh-CN" dirty="0" smtClean="0"/>
          </a:p>
          <a:p>
            <a:pPr lvl="1">
              <a:lnSpc>
                <a:spcPct val="110000"/>
              </a:lnSpc>
            </a:pPr>
            <a:r>
              <a:rPr lang="zh-CN" altLang="en-US" dirty="0"/>
              <a:t>主要应用于模拟行业层面工艺过程的物质、能源消耗和污染物排放</a:t>
            </a:r>
            <a:r>
              <a:rPr lang="zh-CN" altLang="en-US" dirty="0" smtClean="0"/>
              <a:t>，具有</a:t>
            </a:r>
            <a:r>
              <a:rPr lang="zh-CN" altLang="en-US" dirty="0"/>
              <a:t>强大的数据分析功能，支持生命周期评价项目、碳足迹计算、</a:t>
            </a:r>
            <a:r>
              <a:rPr lang="zh-CN" altLang="en-US" dirty="0" smtClean="0"/>
              <a:t>生命周期技术</a:t>
            </a:r>
            <a:r>
              <a:rPr lang="zh-CN" altLang="en-US" dirty="0"/>
              <a:t>，经济和生态</a:t>
            </a:r>
            <a:r>
              <a:rPr lang="zh-CN" altLang="en-US" dirty="0" smtClean="0"/>
              <a:t>分析、</a:t>
            </a:r>
            <a:r>
              <a:rPr lang="zh-CN" altLang="en-US" dirty="0"/>
              <a:t>生命周期成本研究、材料和能流分析、环境应用功能设计、基准研究、环境管理</a:t>
            </a:r>
            <a:r>
              <a:rPr lang="zh-CN" altLang="en-US" dirty="0" smtClean="0"/>
              <a:t>系统支持等</a:t>
            </a:r>
            <a:endParaRPr lang="zh-CN" altLang="en-US" dirty="0"/>
          </a:p>
        </p:txBody>
      </p:sp>
    </p:spTree>
    <p:extLst>
      <p:ext uri="{BB962C8B-B14F-4D97-AF65-F5344CB8AC3E}">
        <p14:creationId xmlns:p14="http://schemas.microsoft.com/office/powerpoint/2010/main" val="1665694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不足与展望</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695999262"/>
              </p:ext>
            </p:extLst>
          </p:nvPr>
        </p:nvGraphicFramePr>
        <p:xfrm>
          <a:off x="539552" y="1196752"/>
          <a:ext cx="6408713" cy="5112560"/>
        </p:xfrm>
        <a:graphic>
          <a:graphicData uri="http://schemas.openxmlformats.org/drawingml/2006/table">
            <a:tbl>
              <a:tblPr firstRow="1" firstCol="1" bandRow="1">
                <a:tableStyleId>{93296810-A885-4BE3-A3E7-6D5BEEA58F35}</a:tableStyleId>
              </a:tblPr>
              <a:tblGrid>
                <a:gridCol w="3109646"/>
                <a:gridCol w="1610071"/>
                <a:gridCol w="1688996"/>
              </a:tblGrid>
              <a:tr h="319535">
                <a:tc>
                  <a:txBody>
                    <a:bodyPr/>
                    <a:lstStyle/>
                    <a:p>
                      <a:pPr algn="ctr">
                        <a:spcAft>
                          <a:spcPts val="0"/>
                        </a:spcAft>
                      </a:pPr>
                      <a:r>
                        <a:rPr lang="zh-CN" sz="1800" b="0" kern="0" dirty="0">
                          <a:effectLst/>
                        </a:rPr>
                        <a:t>生命周期评价存在的问题</a:t>
                      </a:r>
                      <a:endParaRPr lang="zh-CN" sz="1800" b="0" kern="100" dirty="0">
                        <a:effectLst/>
                        <a:latin typeface="Calibri"/>
                        <a:ea typeface="宋体"/>
                        <a:cs typeface="Times New Roman"/>
                      </a:endParaRPr>
                    </a:p>
                  </a:txBody>
                  <a:tcPr marL="68580" marR="68580" marT="0" marB="0" anchor="ctr"/>
                </a:tc>
                <a:tc>
                  <a:txBody>
                    <a:bodyPr/>
                    <a:lstStyle/>
                    <a:p>
                      <a:pPr algn="ctr">
                        <a:spcAft>
                          <a:spcPts val="0"/>
                        </a:spcAft>
                      </a:pPr>
                      <a:r>
                        <a:rPr lang="zh-CN" sz="1800" b="0" kern="0" dirty="0">
                          <a:effectLst/>
                        </a:rPr>
                        <a:t>严重性</a:t>
                      </a:r>
                      <a:endParaRPr lang="zh-CN" sz="1800" b="0" kern="100" dirty="0">
                        <a:effectLst/>
                        <a:latin typeface="Calibri"/>
                        <a:ea typeface="宋体"/>
                        <a:cs typeface="Times New Roman"/>
                      </a:endParaRPr>
                    </a:p>
                  </a:txBody>
                  <a:tcPr marL="68580" marR="68580" marT="0" marB="0" anchor="ctr"/>
                </a:tc>
                <a:tc>
                  <a:txBody>
                    <a:bodyPr/>
                    <a:lstStyle/>
                    <a:p>
                      <a:pPr algn="ctr">
                        <a:spcAft>
                          <a:spcPts val="0"/>
                        </a:spcAft>
                      </a:pPr>
                      <a:r>
                        <a:rPr lang="zh-CN" sz="1800" b="0" kern="0" dirty="0">
                          <a:effectLst/>
                        </a:rPr>
                        <a:t>可解决性</a:t>
                      </a:r>
                      <a:endParaRPr lang="zh-CN" sz="1800" b="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功能单位确定</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4</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边界界定</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4</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社会和经济影响</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4</a:t>
                      </a:r>
                      <a:endParaRPr lang="zh-CN" sz="1600" kern="10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方案选择</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1</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5</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分配</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a:effectLst/>
                        </a:rPr>
                        <a:t>容易忽略的参考标准</a:t>
                      </a:r>
                      <a:endParaRPr lang="zh-CN" sz="1600" b="0" kern="10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当地技术特性</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2</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影响类型选择</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空间维度</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当地环境的特性</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环境的可变性</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4</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时间界限</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2</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权重和价值</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4</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2</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决策中的不确定性</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3</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r h="319535">
                <a:tc>
                  <a:txBody>
                    <a:bodyPr/>
                    <a:lstStyle/>
                    <a:p>
                      <a:pPr algn="ctr">
                        <a:spcAft>
                          <a:spcPts val="0"/>
                        </a:spcAft>
                      </a:pPr>
                      <a:r>
                        <a:rPr lang="zh-CN" sz="1600" b="0" kern="0" dirty="0">
                          <a:effectLst/>
                        </a:rPr>
                        <a:t>数据可获得性及质量</a:t>
                      </a:r>
                      <a:endParaRPr lang="zh-CN" sz="1600" b="0" kern="100" dirty="0">
                        <a:effectLst/>
                        <a:latin typeface="Calibri"/>
                        <a:ea typeface="宋体"/>
                        <a:cs typeface="Times New Roman"/>
                      </a:endParaRPr>
                    </a:p>
                  </a:txBody>
                  <a:tcPr marL="68580" marR="68580" marT="0" marB="0" anchor="ctr"/>
                </a:tc>
                <a:tc>
                  <a:txBody>
                    <a:bodyPr/>
                    <a:lstStyle/>
                    <a:p>
                      <a:pPr algn="ctr">
                        <a:spcAft>
                          <a:spcPts val="0"/>
                        </a:spcAft>
                      </a:pPr>
                      <a:r>
                        <a:rPr lang="en-US" sz="1600" kern="0">
                          <a:effectLst/>
                        </a:rPr>
                        <a:t>5</a:t>
                      </a:r>
                      <a:endParaRPr lang="zh-CN" sz="1600" kern="100">
                        <a:effectLst/>
                        <a:latin typeface="Calibri"/>
                        <a:ea typeface="宋体"/>
                        <a:cs typeface="Times New Roman"/>
                      </a:endParaRPr>
                    </a:p>
                  </a:txBody>
                  <a:tcPr marL="68580" marR="68580" marT="0" marB="0" anchor="ctr"/>
                </a:tc>
                <a:tc>
                  <a:txBody>
                    <a:bodyPr/>
                    <a:lstStyle/>
                    <a:p>
                      <a:pPr algn="ctr">
                        <a:spcAft>
                          <a:spcPts val="0"/>
                        </a:spcAft>
                      </a:pPr>
                      <a:r>
                        <a:rPr lang="en-US" sz="1600" kern="0" dirty="0">
                          <a:effectLst/>
                        </a:rPr>
                        <a:t>3</a:t>
                      </a:r>
                      <a:endParaRPr lang="zh-CN" sz="1600" kern="100" dirty="0">
                        <a:effectLst/>
                        <a:latin typeface="Calibri"/>
                        <a:ea typeface="宋体"/>
                        <a:cs typeface="Times New Roman"/>
                      </a:endParaRPr>
                    </a:p>
                  </a:txBody>
                  <a:tcPr marL="68580" marR="68580" marT="0" marB="0" anchor="ctr"/>
                </a:tc>
              </a:tr>
            </a:tbl>
          </a:graphicData>
        </a:graphic>
      </p:graphicFrame>
      <p:sp>
        <p:nvSpPr>
          <p:cNvPr id="7" name="TextBox 6"/>
          <p:cNvSpPr txBox="1"/>
          <p:nvPr/>
        </p:nvSpPr>
        <p:spPr>
          <a:xfrm>
            <a:off x="7092280" y="1844824"/>
            <a:ext cx="2051720" cy="2831544"/>
          </a:xfrm>
          <a:prstGeom prst="rect">
            <a:avLst/>
          </a:prstGeom>
          <a:noFill/>
        </p:spPr>
        <p:txBody>
          <a:bodyPr wrap="square" rtlCol="0">
            <a:spAutoFit/>
          </a:bodyPr>
          <a:lstStyle/>
          <a:p>
            <a:r>
              <a:rPr lang="zh-CN" altLang="en-US" dirty="0" smtClean="0"/>
              <a:t>打分范围：</a:t>
            </a:r>
            <a:r>
              <a:rPr lang="en-US" altLang="zh-CN" dirty="0" smtClean="0"/>
              <a:t>(1, 5)</a:t>
            </a:r>
          </a:p>
          <a:p>
            <a:pPr marL="285750" indent="-285750">
              <a:buFont typeface="Arial" pitchFamily="34" charset="0"/>
              <a:buChar char="•"/>
            </a:pPr>
            <a:r>
              <a:rPr lang="zh-CN" altLang="en-US" sz="1600" dirty="0" smtClean="0"/>
              <a:t>对于</a:t>
            </a:r>
            <a:r>
              <a:rPr lang="zh-CN" altLang="en-US" sz="1600" dirty="0"/>
              <a:t>问题的严重程度，最小数值</a:t>
            </a:r>
            <a:r>
              <a:rPr lang="en-US" altLang="zh-CN" sz="1600" dirty="0"/>
              <a:t>1</a:t>
            </a:r>
            <a:r>
              <a:rPr lang="zh-CN" altLang="en-US" sz="1600" dirty="0"/>
              <a:t>表示问题最不严重，最大数值</a:t>
            </a:r>
            <a:r>
              <a:rPr lang="en-US" altLang="zh-CN" sz="1600" dirty="0"/>
              <a:t>5</a:t>
            </a:r>
            <a:r>
              <a:rPr lang="zh-CN" altLang="en-US" sz="1600" dirty="0"/>
              <a:t>表示问题最</a:t>
            </a:r>
            <a:r>
              <a:rPr lang="zh-CN" altLang="en-US" sz="1600" dirty="0" smtClean="0"/>
              <a:t>严重</a:t>
            </a:r>
            <a:endParaRPr lang="en-US" altLang="zh-CN" sz="1600" dirty="0" smtClean="0"/>
          </a:p>
          <a:p>
            <a:pPr marL="285750" indent="-285750">
              <a:buFont typeface="Arial" pitchFamily="34" charset="0"/>
              <a:buChar char="•"/>
            </a:pPr>
            <a:r>
              <a:rPr lang="zh-CN" altLang="en-US" sz="1600" dirty="0" smtClean="0"/>
              <a:t>对于</a:t>
            </a:r>
            <a:r>
              <a:rPr lang="zh-CN" altLang="en-US" sz="1600" dirty="0"/>
              <a:t>问题的解决程度，最小数值</a:t>
            </a:r>
            <a:r>
              <a:rPr lang="en-US" altLang="zh-CN" sz="1600" dirty="0"/>
              <a:t>1</a:t>
            </a:r>
            <a:r>
              <a:rPr lang="zh-CN" altLang="en-US" sz="1600" dirty="0"/>
              <a:t>表示问题最好解决，最大数值</a:t>
            </a:r>
            <a:r>
              <a:rPr lang="en-US" altLang="zh-CN" sz="1600" dirty="0"/>
              <a:t>5</a:t>
            </a:r>
            <a:r>
              <a:rPr lang="zh-CN" altLang="en-US" sz="1600" dirty="0"/>
              <a:t>表示问题最难解决</a:t>
            </a:r>
          </a:p>
        </p:txBody>
      </p:sp>
    </p:spTree>
    <p:extLst>
      <p:ext uri="{BB962C8B-B14F-4D97-AF65-F5344CB8AC3E}">
        <p14:creationId xmlns:p14="http://schemas.microsoft.com/office/powerpoint/2010/main" val="2946478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发展方向</a:t>
            </a:r>
            <a:endParaRPr lang="zh-CN" altLang="en-US" dirty="0"/>
          </a:p>
        </p:txBody>
      </p:sp>
      <p:sp>
        <p:nvSpPr>
          <p:cNvPr id="3" name="内容占位符 2"/>
          <p:cNvSpPr>
            <a:spLocks noGrp="1"/>
          </p:cNvSpPr>
          <p:nvPr>
            <p:ph idx="1"/>
          </p:nvPr>
        </p:nvSpPr>
        <p:spPr/>
        <p:txBody>
          <a:bodyPr/>
          <a:lstStyle/>
          <a:p>
            <a:r>
              <a:rPr lang="en-US" altLang="zh-CN" dirty="0" err="1" smtClean="0"/>
              <a:t>Attributional</a:t>
            </a:r>
            <a:r>
              <a:rPr lang="en-US" altLang="zh-CN" dirty="0" smtClean="0"/>
              <a:t> LCA</a:t>
            </a:r>
          </a:p>
          <a:p>
            <a:pPr lvl="1"/>
            <a:r>
              <a:rPr lang="zh-CN" altLang="en-US" dirty="0"/>
              <a:t>对</a:t>
            </a:r>
            <a:r>
              <a:rPr lang="zh-CN" altLang="en-US" dirty="0" smtClean="0"/>
              <a:t>现有</a:t>
            </a:r>
            <a:r>
              <a:rPr lang="zh-CN" altLang="en-US" dirty="0"/>
              <a:t>产品和服务的生命周期环境影响</a:t>
            </a:r>
            <a:r>
              <a:rPr lang="zh-CN" altLang="en-US" dirty="0" smtClean="0"/>
              <a:t>分析</a:t>
            </a:r>
            <a:endParaRPr lang="en-US" altLang="zh-CN" dirty="0" smtClean="0"/>
          </a:p>
          <a:p>
            <a:pPr lvl="1"/>
            <a:r>
              <a:rPr lang="zh-CN" altLang="en-US" dirty="0"/>
              <a:t>现存的</a:t>
            </a:r>
            <a:r>
              <a:rPr lang="en-US" altLang="zh-CN" dirty="0"/>
              <a:t>LCI</a:t>
            </a:r>
            <a:r>
              <a:rPr lang="zh-CN" altLang="en-US" dirty="0"/>
              <a:t>数据库包括归因</a:t>
            </a:r>
            <a:r>
              <a:rPr lang="en-US" altLang="zh-CN" dirty="0"/>
              <a:t>LCI</a:t>
            </a:r>
            <a:r>
              <a:rPr lang="zh-CN" altLang="en-US" dirty="0"/>
              <a:t>树和系统</a:t>
            </a:r>
            <a:r>
              <a:rPr lang="zh-CN" altLang="en-US" dirty="0" smtClean="0"/>
              <a:t>结果</a:t>
            </a:r>
            <a:endParaRPr lang="en-US" altLang="zh-CN" dirty="0" smtClean="0"/>
          </a:p>
          <a:p>
            <a:r>
              <a:rPr lang="en-US" altLang="zh-CN" dirty="0" smtClean="0"/>
              <a:t>Consequential LCA</a:t>
            </a:r>
          </a:p>
          <a:p>
            <a:pPr lvl="1"/>
            <a:r>
              <a:rPr lang="zh-CN" altLang="en-US" dirty="0" smtClean="0"/>
              <a:t>评估</a:t>
            </a:r>
            <a:r>
              <a:rPr lang="zh-CN" altLang="en-US" dirty="0"/>
              <a:t>决策的</a:t>
            </a:r>
            <a:r>
              <a:rPr lang="zh-CN" altLang="en-US" dirty="0" smtClean="0"/>
              <a:t>结果</a:t>
            </a:r>
            <a:endParaRPr lang="en-US" altLang="zh-CN" dirty="0" smtClean="0"/>
          </a:p>
          <a:p>
            <a:pPr lvl="1"/>
            <a:r>
              <a:rPr lang="zh-CN" altLang="en-US" dirty="0" smtClean="0"/>
              <a:t>考虑</a:t>
            </a:r>
            <a:r>
              <a:rPr lang="zh-CN" altLang="en-US" dirty="0"/>
              <a:t>过程、系统、市场、政策和</a:t>
            </a:r>
            <a:r>
              <a:rPr lang="zh-CN" altLang="en-US" dirty="0" smtClean="0"/>
              <a:t>消费者行为</a:t>
            </a:r>
            <a:endParaRPr lang="en-US" altLang="zh-CN" dirty="0" smtClean="0"/>
          </a:p>
          <a:p>
            <a:pPr lvl="1"/>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066297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的步骤</a:t>
            </a:r>
            <a:endParaRPr lang="zh-CN" altLang="en-US" dirty="0"/>
          </a:p>
        </p:txBody>
      </p:sp>
      <p:sp>
        <p:nvSpPr>
          <p:cNvPr id="3" name="内容占位符 2"/>
          <p:cNvSpPr>
            <a:spLocks noGrp="1"/>
          </p:cNvSpPr>
          <p:nvPr>
            <p:ph idx="1"/>
          </p:nvPr>
        </p:nvSpPr>
        <p:spPr>
          <a:xfrm>
            <a:off x="541032" y="1300882"/>
            <a:ext cx="3742936" cy="5224462"/>
          </a:xfrm>
        </p:spPr>
        <p:txBody>
          <a:bodyPr/>
          <a:lstStyle/>
          <a:p>
            <a:r>
              <a:rPr lang="zh-CN" altLang="en-US" sz="2400" dirty="0" smtClean="0"/>
              <a:t>目标</a:t>
            </a:r>
            <a:r>
              <a:rPr lang="zh-CN" altLang="en-US" sz="2400" dirty="0"/>
              <a:t>和</a:t>
            </a:r>
            <a:r>
              <a:rPr lang="zh-CN" altLang="en-US" sz="2400" dirty="0" smtClean="0"/>
              <a:t>范围</a:t>
            </a:r>
            <a:endParaRPr lang="en-US" altLang="zh-CN" sz="2400" dirty="0" smtClean="0"/>
          </a:p>
          <a:p>
            <a:pPr marL="0" indent="0">
              <a:buNone/>
            </a:pPr>
            <a:r>
              <a:rPr lang="en-US" altLang="zh-CN" sz="2000" dirty="0" smtClean="0"/>
              <a:t>(Goal and scope definition)</a:t>
            </a:r>
            <a:endParaRPr lang="zh-CN" altLang="en-US" sz="2000" dirty="0"/>
          </a:p>
          <a:p>
            <a:r>
              <a:rPr lang="zh-CN" altLang="en-US" sz="2400" dirty="0" smtClean="0"/>
              <a:t>生命周期清单</a:t>
            </a:r>
            <a:endParaRPr lang="en-US" altLang="zh-CN" sz="2400" dirty="0" smtClean="0"/>
          </a:p>
          <a:p>
            <a:pPr marL="0" indent="0">
              <a:buNone/>
            </a:pPr>
            <a:r>
              <a:rPr lang="en-US" altLang="zh-CN" sz="2000" dirty="0" smtClean="0"/>
              <a:t>(Life cycle inventory)</a:t>
            </a:r>
            <a:endParaRPr lang="zh-CN" altLang="en-US" sz="2000" dirty="0"/>
          </a:p>
          <a:p>
            <a:r>
              <a:rPr lang="zh-CN" altLang="en-US" sz="2400" dirty="0" smtClean="0"/>
              <a:t>生命周期</a:t>
            </a:r>
            <a:r>
              <a:rPr lang="zh-CN" altLang="en-US" sz="2400" dirty="0"/>
              <a:t>影响</a:t>
            </a:r>
            <a:r>
              <a:rPr lang="zh-CN" altLang="en-US" sz="2400" dirty="0" smtClean="0"/>
              <a:t>评价</a:t>
            </a:r>
            <a:endParaRPr lang="en-US" altLang="zh-CN" sz="2400" dirty="0" smtClean="0"/>
          </a:p>
          <a:p>
            <a:pPr marL="0" indent="0">
              <a:buNone/>
            </a:pPr>
            <a:r>
              <a:rPr lang="en-US" altLang="zh-CN" sz="2000" dirty="0" smtClean="0"/>
              <a:t>(Life cycle impact assessment)</a:t>
            </a:r>
            <a:endParaRPr lang="zh-CN" altLang="en-US" sz="2000" dirty="0"/>
          </a:p>
          <a:p>
            <a:r>
              <a:rPr lang="zh-CN" altLang="en-US" sz="2400" dirty="0" smtClean="0"/>
              <a:t>结果阐释</a:t>
            </a:r>
            <a:endParaRPr lang="en-US" altLang="zh-CN" sz="2400" dirty="0" smtClean="0"/>
          </a:p>
          <a:p>
            <a:pPr marL="0" indent="0">
              <a:buNone/>
            </a:pPr>
            <a:r>
              <a:rPr lang="en-US" altLang="zh-CN" sz="2000" dirty="0" smtClean="0"/>
              <a:t>(Interpretation)</a:t>
            </a:r>
            <a:endParaRPr lang="zh-CN" alt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7900" y="1993422"/>
            <a:ext cx="4898596" cy="3451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16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LCA</a:t>
            </a:r>
            <a:r>
              <a:rPr lang="zh-CN" altLang="en-US" dirty="0" smtClean="0"/>
              <a:t>往复性</a:t>
            </a:r>
            <a:endParaRPr lang="zh-CN" alt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628800"/>
            <a:ext cx="81724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717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第一步：目标</a:t>
            </a:r>
            <a:r>
              <a:rPr lang="zh-CN" altLang="en-US" dirty="0"/>
              <a:t>与范围定义</a:t>
            </a:r>
          </a:p>
        </p:txBody>
      </p:sp>
      <p:sp>
        <p:nvSpPr>
          <p:cNvPr id="3" name="内容占位符 2"/>
          <p:cNvSpPr>
            <a:spLocks noGrp="1"/>
          </p:cNvSpPr>
          <p:nvPr>
            <p:ph idx="1"/>
          </p:nvPr>
        </p:nvSpPr>
        <p:spPr/>
        <p:txBody>
          <a:bodyPr/>
          <a:lstStyle/>
          <a:p>
            <a:r>
              <a:rPr lang="zh-CN" altLang="zh-CN" dirty="0" smtClean="0"/>
              <a:t>整个</a:t>
            </a:r>
            <a:r>
              <a:rPr lang="zh-CN" altLang="zh-CN" dirty="0"/>
              <a:t>生命周期评价最重要的一个</a:t>
            </a:r>
            <a:r>
              <a:rPr lang="zh-CN" altLang="zh-CN" dirty="0" smtClean="0"/>
              <a:t>环节</a:t>
            </a:r>
            <a:endParaRPr lang="en-US" altLang="zh-CN" dirty="0" smtClean="0"/>
          </a:p>
          <a:p>
            <a:r>
              <a:rPr lang="zh-CN" altLang="en-US" dirty="0" smtClean="0"/>
              <a:t>主要内容</a:t>
            </a:r>
            <a:endParaRPr lang="en-US" altLang="zh-CN" dirty="0" smtClean="0"/>
          </a:p>
          <a:p>
            <a:pPr lvl="1"/>
            <a:r>
              <a:rPr lang="zh-CN" altLang="zh-CN" dirty="0" smtClean="0"/>
              <a:t>目的</a:t>
            </a:r>
            <a:endParaRPr lang="en-US" altLang="zh-CN" dirty="0" smtClean="0"/>
          </a:p>
          <a:p>
            <a:pPr lvl="1"/>
            <a:r>
              <a:rPr lang="zh-CN" altLang="zh-CN" dirty="0" smtClean="0"/>
              <a:t>范围</a:t>
            </a:r>
            <a:endParaRPr lang="en-US" altLang="zh-CN" dirty="0" smtClean="0"/>
          </a:p>
          <a:p>
            <a:pPr lvl="1"/>
            <a:r>
              <a:rPr lang="zh-CN" altLang="zh-CN" dirty="0" smtClean="0"/>
              <a:t>功能单元</a:t>
            </a:r>
            <a:endParaRPr lang="en-US" altLang="zh-CN" dirty="0" smtClean="0"/>
          </a:p>
          <a:p>
            <a:pPr lvl="1"/>
            <a:r>
              <a:rPr lang="zh-CN" altLang="zh-CN" dirty="0" smtClean="0"/>
              <a:t>系统边界</a:t>
            </a:r>
            <a:endParaRPr lang="en-US" altLang="zh-CN" dirty="0" smtClean="0"/>
          </a:p>
          <a:p>
            <a:pPr lvl="1"/>
            <a:r>
              <a:rPr lang="zh-CN" altLang="en-US" dirty="0" smtClean="0"/>
              <a:t>数据质量</a:t>
            </a:r>
            <a:endParaRPr lang="zh-CN" altLang="en-US" dirty="0"/>
          </a:p>
        </p:txBody>
      </p:sp>
    </p:spTree>
    <p:extLst>
      <p:ext uri="{BB962C8B-B14F-4D97-AF65-F5344CB8AC3E}">
        <p14:creationId xmlns:p14="http://schemas.microsoft.com/office/powerpoint/2010/main" val="1379169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目标定义 </a:t>
            </a:r>
            <a:r>
              <a:rPr lang="en-US" altLang="zh-CN" dirty="0" smtClean="0"/>
              <a:t>Goal definition</a:t>
            </a:r>
            <a:endParaRPr lang="zh-CN" altLang="en-US" dirty="0"/>
          </a:p>
        </p:txBody>
      </p:sp>
      <p:sp>
        <p:nvSpPr>
          <p:cNvPr id="3" name="内容占位符 2"/>
          <p:cNvSpPr>
            <a:spLocks noGrp="1"/>
          </p:cNvSpPr>
          <p:nvPr>
            <p:ph idx="1"/>
          </p:nvPr>
        </p:nvSpPr>
        <p:spPr/>
        <p:txBody>
          <a:bodyPr/>
          <a:lstStyle/>
          <a:p>
            <a:r>
              <a:rPr lang="en-US" altLang="zh-CN" dirty="0" smtClean="0"/>
              <a:t> Goal definition = subject + intended use </a:t>
            </a:r>
          </a:p>
          <a:p>
            <a:r>
              <a:rPr lang="zh-CN" altLang="en-US" dirty="0" smtClean="0"/>
              <a:t>目标</a:t>
            </a:r>
            <a:r>
              <a:rPr lang="zh-CN" altLang="en-US" dirty="0"/>
              <a:t>是确定所研究项目的内容，明确结果的应用方向</a:t>
            </a:r>
            <a:r>
              <a:rPr lang="zh-CN" altLang="en-US" dirty="0" smtClean="0"/>
              <a:t>，定位</a:t>
            </a:r>
            <a:r>
              <a:rPr lang="zh-CN" altLang="en-US" dirty="0"/>
              <a:t>阅读者。</a:t>
            </a:r>
          </a:p>
          <a:p>
            <a:r>
              <a:rPr lang="zh-CN" altLang="en-US" dirty="0" smtClean="0"/>
              <a:t>目标</a:t>
            </a:r>
            <a:r>
              <a:rPr lang="zh-CN" altLang="en-US" dirty="0"/>
              <a:t>的定义全面指示了范围的定义，同时限定了</a:t>
            </a:r>
            <a:r>
              <a:rPr lang="en-US" altLang="zh-CN" dirty="0" smtClean="0"/>
              <a:t>LCI</a:t>
            </a:r>
            <a:r>
              <a:rPr lang="zh-CN" altLang="en-US" dirty="0" smtClean="0"/>
              <a:t>工作</a:t>
            </a:r>
            <a:r>
              <a:rPr lang="zh-CN" altLang="en-US" dirty="0"/>
              <a:t>和</a:t>
            </a:r>
            <a:r>
              <a:rPr lang="en-US" altLang="zh-CN" dirty="0"/>
              <a:t>LCIA</a:t>
            </a:r>
            <a:r>
              <a:rPr lang="zh-CN" altLang="en-US" dirty="0"/>
              <a:t>工作的框架。</a:t>
            </a:r>
          </a:p>
          <a:p>
            <a:r>
              <a:rPr lang="zh-CN" altLang="en-US" dirty="0" smtClean="0"/>
              <a:t>工作</a:t>
            </a:r>
            <a:r>
              <a:rPr lang="zh-CN" altLang="en-US" dirty="0"/>
              <a:t>的质量由工作目标产生的要求所控制。</a:t>
            </a:r>
          </a:p>
        </p:txBody>
      </p:sp>
    </p:spTree>
    <p:extLst>
      <p:ext uri="{BB962C8B-B14F-4D97-AF65-F5344CB8AC3E}">
        <p14:creationId xmlns:p14="http://schemas.microsoft.com/office/powerpoint/2010/main" val="29580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生命周期思想介绍</a:t>
            </a:r>
            <a:endParaRPr lang="en-US" altLang="zh-CN" dirty="0" smtClean="0"/>
          </a:p>
          <a:p>
            <a:r>
              <a:rPr lang="zh-CN" altLang="en-US" dirty="0" smtClean="0"/>
              <a:t>生命周期评价研究综述</a:t>
            </a:r>
            <a:endParaRPr lang="en-US" altLang="zh-CN" dirty="0" smtClean="0"/>
          </a:p>
          <a:p>
            <a:r>
              <a:rPr lang="zh-CN" altLang="en-US" dirty="0" smtClean="0"/>
              <a:t>生命周期评价的框架</a:t>
            </a:r>
            <a:endParaRPr lang="en-US" altLang="zh-CN" dirty="0" smtClean="0"/>
          </a:p>
          <a:p>
            <a:r>
              <a:rPr lang="zh-CN" altLang="en-US" dirty="0" smtClean="0"/>
              <a:t>生命周期评价案例研究</a:t>
            </a:r>
            <a:endParaRPr lang="en-US" altLang="zh-CN" dirty="0" smtClean="0"/>
          </a:p>
          <a:p>
            <a:endParaRPr lang="zh-CN" altLang="en-US" dirty="0"/>
          </a:p>
        </p:txBody>
      </p:sp>
      <p:sp>
        <p:nvSpPr>
          <p:cNvPr id="4" name="标题 1"/>
          <p:cNvSpPr>
            <a:spLocks noGrp="1"/>
          </p:cNvSpPr>
          <p:nvPr>
            <p:ph type="title"/>
          </p:nvPr>
        </p:nvSpPr>
        <p:spPr/>
        <p:txBody>
          <a:bodyPr/>
          <a:lstStyle/>
          <a:p>
            <a:pPr eaLnBrk="1" hangingPunct="1"/>
            <a:r>
              <a:rPr lang="zh-CN" altLang="en-US" smtClean="0"/>
              <a:t>内容提纲</a:t>
            </a:r>
          </a:p>
        </p:txBody>
      </p:sp>
    </p:spTree>
    <p:extLst>
      <p:ext uri="{BB962C8B-B14F-4D97-AF65-F5344CB8AC3E}">
        <p14:creationId xmlns:p14="http://schemas.microsoft.com/office/powerpoint/2010/main" val="34209944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范围 </a:t>
            </a:r>
            <a:r>
              <a:rPr lang="en-US" altLang="zh-CN" dirty="0" smtClean="0"/>
              <a:t>Scope</a:t>
            </a:r>
            <a:endParaRPr lang="zh-CN" altLang="en-US" dirty="0"/>
          </a:p>
        </p:txBody>
      </p:sp>
      <p:sp>
        <p:nvSpPr>
          <p:cNvPr id="3" name="内容占位符 2"/>
          <p:cNvSpPr>
            <a:spLocks noGrp="1"/>
          </p:cNvSpPr>
          <p:nvPr>
            <p:ph idx="1"/>
          </p:nvPr>
        </p:nvSpPr>
        <p:spPr/>
        <p:txBody>
          <a:bodyPr/>
          <a:lstStyle/>
          <a:p>
            <a:r>
              <a:rPr lang="en-US" altLang="zh-CN" sz="2400" dirty="0"/>
              <a:t>Scope definition = system </a:t>
            </a:r>
            <a:r>
              <a:rPr lang="en-US" altLang="zh-CN" sz="2400" dirty="0" smtClean="0"/>
              <a:t>boundary </a:t>
            </a:r>
            <a:r>
              <a:rPr lang="en-US" altLang="zh-CN" sz="2400" dirty="0"/>
              <a:t>+ level of </a:t>
            </a:r>
            <a:r>
              <a:rPr lang="en-US" altLang="zh-CN" sz="2400" dirty="0" smtClean="0"/>
              <a:t>detail</a:t>
            </a:r>
            <a:endParaRPr lang="en-US" altLang="zh-CN" sz="2400" dirty="0"/>
          </a:p>
          <a:p>
            <a:pPr lvl="1">
              <a:lnSpc>
                <a:spcPct val="100000"/>
              </a:lnSpc>
            </a:pPr>
            <a:r>
              <a:rPr lang="en-US" altLang="zh-CN" sz="2000" dirty="0" smtClean="0"/>
              <a:t>the </a:t>
            </a:r>
            <a:r>
              <a:rPr lang="en-US" altLang="zh-CN" sz="2000" dirty="0"/>
              <a:t>product system to be studied; </a:t>
            </a:r>
            <a:r>
              <a:rPr lang="zh-CN" altLang="en-US" sz="2000" dirty="0"/>
              <a:t>产品系统是什么 </a:t>
            </a:r>
            <a:endParaRPr lang="en-US" altLang="zh-CN" sz="2000" dirty="0" smtClean="0"/>
          </a:p>
          <a:p>
            <a:pPr lvl="1">
              <a:lnSpc>
                <a:spcPct val="100000"/>
              </a:lnSpc>
            </a:pPr>
            <a:r>
              <a:rPr lang="en-US" altLang="zh-CN" sz="2000" dirty="0" smtClean="0"/>
              <a:t>the </a:t>
            </a:r>
            <a:r>
              <a:rPr lang="en-US" altLang="zh-CN" sz="2000" dirty="0"/>
              <a:t>functions of the product </a:t>
            </a:r>
            <a:r>
              <a:rPr lang="en-US" altLang="zh-CN" sz="2000" dirty="0" smtClean="0"/>
              <a:t>system; </a:t>
            </a:r>
            <a:r>
              <a:rPr lang="zh-CN" altLang="en-US" sz="2000" dirty="0"/>
              <a:t>功能是什么，包括效果、质量等描述 </a:t>
            </a:r>
            <a:endParaRPr lang="en-US" altLang="zh-CN" sz="2000" dirty="0" smtClean="0"/>
          </a:p>
          <a:p>
            <a:pPr lvl="1">
              <a:lnSpc>
                <a:spcPct val="100000"/>
              </a:lnSpc>
            </a:pPr>
            <a:r>
              <a:rPr lang="en-US" altLang="zh-CN" sz="2000" dirty="0" smtClean="0">
                <a:solidFill>
                  <a:srgbClr val="FF0000"/>
                </a:solidFill>
              </a:rPr>
              <a:t>the </a:t>
            </a:r>
            <a:r>
              <a:rPr lang="en-US" altLang="zh-CN" sz="2000" dirty="0">
                <a:solidFill>
                  <a:srgbClr val="FF0000"/>
                </a:solidFill>
              </a:rPr>
              <a:t>functional unit (and reference flow); </a:t>
            </a:r>
            <a:r>
              <a:rPr lang="zh-CN" altLang="en-US" sz="2000" dirty="0">
                <a:solidFill>
                  <a:srgbClr val="FF0000"/>
                </a:solidFill>
              </a:rPr>
              <a:t>量化的产品功能 </a:t>
            </a:r>
            <a:endParaRPr lang="en-US" altLang="zh-CN" sz="2000" dirty="0" smtClean="0">
              <a:solidFill>
                <a:srgbClr val="FF0000"/>
              </a:solidFill>
            </a:endParaRPr>
          </a:p>
          <a:p>
            <a:pPr lvl="1">
              <a:lnSpc>
                <a:spcPct val="100000"/>
              </a:lnSpc>
            </a:pPr>
            <a:r>
              <a:rPr lang="en-US" altLang="zh-CN" sz="2000" dirty="0" smtClean="0">
                <a:solidFill>
                  <a:srgbClr val="FF0000"/>
                </a:solidFill>
              </a:rPr>
              <a:t>the </a:t>
            </a:r>
            <a:r>
              <a:rPr lang="en-US" altLang="zh-CN" sz="2000" dirty="0">
                <a:solidFill>
                  <a:srgbClr val="FF0000"/>
                </a:solidFill>
              </a:rPr>
              <a:t>system boundary and cut-off rules; </a:t>
            </a:r>
            <a:r>
              <a:rPr lang="zh-CN" altLang="en-US" sz="2000" dirty="0">
                <a:solidFill>
                  <a:srgbClr val="FF0000"/>
                </a:solidFill>
              </a:rPr>
              <a:t>系统边界与取舍规则 </a:t>
            </a:r>
            <a:endParaRPr lang="en-US" altLang="zh-CN" sz="2000" dirty="0" smtClean="0">
              <a:solidFill>
                <a:srgbClr val="FF0000"/>
              </a:solidFill>
            </a:endParaRPr>
          </a:p>
          <a:p>
            <a:pPr lvl="1">
              <a:lnSpc>
                <a:spcPct val="100000"/>
              </a:lnSpc>
            </a:pPr>
            <a:r>
              <a:rPr lang="en-US" altLang="zh-CN" sz="2000" dirty="0" smtClean="0">
                <a:solidFill>
                  <a:srgbClr val="FF0000"/>
                </a:solidFill>
              </a:rPr>
              <a:t>allocation </a:t>
            </a:r>
            <a:r>
              <a:rPr lang="en-US" altLang="zh-CN" sz="2000" dirty="0">
                <a:solidFill>
                  <a:srgbClr val="FF0000"/>
                </a:solidFill>
              </a:rPr>
              <a:t>procedures; </a:t>
            </a:r>
            <a:r>
              <a:rPr lang="zh-CN" altLang="en-US" sz="2000" dirty="0">
                <a:solidFill>
                  <a:srgbClr val="FF0000"/>
                </a:solidFill>
              </a:rPr>
              <a:t>分配方法 </a:t>
            </a:r>
            <a:endParaRPr lang="en-US" altLang="zh-CN" sz="2000" dirty="0" smtClean="0">
              <a:solidFill>
                <a:srgbClr val="FF0000"/>
              </a:solidFill>
            </a:endParaRPr>
          </a:p>
          <a:p>
            <a:pPr lvl="1">
              <a:lnSpc>
                <a:spcPct val="100000"/>
              </a:lnSpc>
            </a:pPr>
            <a:r>
              <a:rPr lang="en-US" altLang="zh-CN" sz="2000" dirty="0" smtClean="0"/>
              <a:t>impact </a:t>
            </a:r>
            <a:r>
              <a:rPr lang="en-US" altLang="zh-CN" sz="2000" dirty="0"/>
              <a:t>categories selected and methodology of impact assessment; </a:t>
            </a:r>
            <a:r>
              <a:rPr lang="zh-CN" altLang="en-US" sz="2000" dirty="0"/>
              <a:t>影响类型与模型方法选择 </a:t>
            </a:r>
            <a:endParaRPr lang="en-US" altLang="zh-CN" sz="2000" dirty="0" smtClean="0"/>
          </a:p>
          <a:p>
            <a:pPr lvl="1">
              <a:lnSpc>
                <a:spcPct val="100000"/>
              </a:lnSpc>
            </a:pPr>
            <a:r>
              <a:rPr lang="en-US" altLang="zh-CN" sz="2000" dirty="0" smtClean="0"/>
              <a:t>interpretation </a:t>
            </a:r>
            <a:r>
              <a:rPr lang="en-US" altLang="zh-CN" sz="2000" dirty="0"/>
              <a:t>to be used; </a:t>
            </a:r>
            <a:r>
              <a:rPr lang="zh-CN" altLang="en-US" sz="2000" dirty="0"/>
              <a:t>分析、解释方法 </a:t>
            </a:r>
            <a:endParaRPr lang="en-US" altLang="zh-CN" sz="2000" dirty="0" smtClean="0"/>
          </a:p>
          <a:p>
            <a:pPr lvl="1">
              <a:lnSpc>
                <a:spcPct val="100000"/>
              </a:lnSpc>
            </a:pPr>
            <a:r>
              <a:rPr lang="en-US" altLang="zh-CN" sz="2000" dirty="0" smtClean="0"/>
              <a:t>data </a:t>
            </a:r>
            <a:r>
              <a:rPr lang="en-US" altLang="zh-CN" sz="2000" dirty="0"/>
              <a:t>requirements; </a:t>
            </a:r>
            <a:r>
              <a:rPr lang="zh-CN" altLang="en-US" sz="2000" dirty="0"/>
              <a:t>数据需求与来源 </a:t>
            </a:r>
            <a:endParaRPr lang="en-US" altLang="zh-CN" sz="2000" dirty="0" smtClean="0"/>
          </a:p>
          <a:p>
            <a:pPr lvl="1">
              <a:lnSpc>
                <a:spcPct val="100000"/>
              </a:lnSpc>
            </a:pPr>
            <a:r>
              <a:rPr lang="en-US" altLang="zh-CN" sz="2000" dirty="0" smtClean="0"/>
              <a:t>assumptions </a:t>
            </a:r>
            <a:r>
              <a:rPr lang="en-US" altLang="zh-CN" sz="2000" dirty="0"/>
              <a:t>and limitations; </a:t>
            </a:r>
            <a:r>
              <a:rPr lang="zh-CN" altLang="en-US" sz="2000" dirty="0"/>
              <a:t>基本假设与</a:t>
            </a:r>
            <a:r>
              <a:rPr lang="zh-CN" altLang="en-US" sz="2000" dirty="0" smtClean="0"/>
              <a:t>局限性</a:t>
            </a:r>
            <a:endParaRPr lang="en-US" altLang="zh-CN" sz="2000" dirty="0"/>
          </a:p>
          <a:p>
            <a:pPr lvl="1">
              <a:lnSpc>
                <a:spcPct val="100000"/>
              </a:lnSpc>
            </a:pPr>
            <a:r>
              <a:rPr lang="en-US" altLang="zh-CN" sz="2000" dirty="0" smtClean="0"/>
              <a:t>value </a:t>
            </a:r>
            <a:r>
              <a:rPr lang="en-US" altLang="zh-CN" sz="2000" dirty="0"/>
              <a:t>choices and optional elements; </a:t>
            </a:r>
            <a:r>
              <a:rPr lang="zh-CN" altLang="en-US" sz="2000" dirty="0"/>
              <a:t>价值判断与其它方法选项 </a:t>
            </a:r>
            <a:endParaRPr lang="en-US" altLang="zh-CN" sz="2000" dirty="0" smtClean="0"/>
          </a:p>
          <a:p>
            <a:pPr lvl="1">
              <a:lnSpc>
                <a:spcPct val="100000"/>
              </a:lnSpc>
            </a:pPr>
            <a:r>
              <a:rPr lang="en-US" altLang="zh-CN" sz="2000" dirty="0" smtClean="0"/>
              <a:t>initial </a:t>
            </a:r>
            <a:r>
              <a:rPr lang="en-US" altLang="zh-CN" sz="2000" dirty="0"/>
              <a:t>data quality requirements; </a:t>
            </a:r>
            <a:r>
              <a:rPr lang="zh-CN" altLang="en-US" sz="2000" dirty="0"/>
              <a:t>初始数据质量要求 </a:t>
            </a:r>
            <a:endParaRPr lang="en-US" altLang="zh-CN" sz="2000" dirty="0" smtClean="0"/>
          </a:p>
          <a:p>
            <a:pPr lvl="1">
              <a:lnSpc>
                <a:spcPct val="100000"/>
              </a:lnSpc>
            </a:pPr>
            <a:r>
              <a:rPr lang="en-US" altLang="zh-CN" sz="2000" dirty="0" smtClean="0"/>
              <a:t>type </a:t>
            </a:r>
            <a:r>
              <a:rPr lang="en-US" altLang="zh-CN" sz="2000" dirty="0"/>
              <a:t>of critical review, if any; </a:t>
            </a:r>
            <a:r>
              <a:rPr lang="zh-CN" altLang="en-US" sz="2000" dirty="0"/>
              <a:t>评审方法 </a:t>
            </a:r>
            <a:endParaRPr lang="en-US" altLang="zh-CN" sz="2000" dirty="0" smtClean="0"/>
          </a:p>
          <a:p>
            <a:pPr lvl="1">
              <a:lnSpc>
                <a:spcPct val="100000"/>
              </a:lnSpc>
            </a:pPr>
            <a:r>
              <a:rPr lang="en-US" altLang="zh-CN" sz="2000" dirty="0" smtClean="0"/>
              <a:t>Type </a:t>
            </a:r>
            <a:r>
              <a:rPr lang="en-US" altLang="zh-CN" sz="2000" dirty="0"/>
              <a:t>and format of the report required for the study. </a:t>
            </a:r>
            <a:r>
              <a:rPr lang="zh-CN" altLang="en-US" sz="2000" dirty="0"/>
              <a:t>报告格式 </a:t>
            </a:r>
          </a:p>
          <a:p>
            <a:endParaRPr lang="zh-CN" altLang="en-US" sz="2400" dirty="0"/>
          </a:p>
        </p:txBody>
      </p:sp>
      <p:sp>
        <p:nvSpPr>
          <p:cNvPr id="4" name="矩形 3"/>
          <p:cNvSpPr/>
          <p:nvPr/>
        </p:nvSpPr>
        <p:spPr>
          <a:xfrm>
            <a:off x="3995936" y="57745"/>
            <a:ext cx="4572000" cy="923330"/>
          </a:xfrm>
          <a:prstGeom prst="rect">
            <a:avLst/>
          </a:prstGeom>
        </p:spPr>
        <p:txBody>
          <a:bodyPr>
            <a:spAutoFit/>
          </a:bodyPr>
          <a:lstStyle/>
          <a:p>
            <a:endParaRPr lang="zh-CN" altLang="en-US" sz="1400" dirty="0">
              <a:solidFill>
                <a:srgbClr val="000000"/>
              </a:solidFill>
              <a:latin typeface="Arial" panose="020B0604020202020204" pitchFamily="34" charset="0"/>
              <a:cs typeface="Arial" panose="020B0604020202020204" pitchFamily="34" charset="0"/>
            </a:endParaRPr>
          </a:p>
          <a:p>
            <a:r>
              <a:rPr lang="en-US" altLang="zh-CN" sz="2000" dirty="0">
                <a:solidFill>
                  <a:srgbClr val="FF0000"/>
                </a:solidFill>
                <a:latin typeface="Arial" panose="020B0604020202020204" pitchFamily="34" charset="0"/>
                <a:cs typeface="Arial" panose="020B0604020202020204" pitchFamily="34" charset="0"/>
              </a:rPr>
              <a:t>SCOPE</a:t>
            </a:r>
            <a:r>
              <a:rPr lang="zh-CN" altLang="en-US" sz="2000" dirty="0">
                <a:solidFill>
                  <a:srgbClr val="FF0000"/>
                </a:solidFill>
                <a:latin typeface="Arial" panose="020B0604020202020204" pitchFamily="34" charset="0"/>
                <a:cs typeface="Arial" panose="020B0604020202020204" pitchFamily="34" charset="0"/>
              </a:rPr>
              <a:t>一开始是预先设置，随着研究进展不断更新，最终与报告内容一致。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477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r>
              <a:rPr lang="zh-CN" altLang="en-US" dirty="0"/>
              <a:t>单位 </a:t>
            </a:r>
            <a:r>
              <a:rPr lang="en-US" altLang="zh-CN" dirty="0"/>
              <a:t>Functional Unit </a:t>
            </a:r>
            <a:endParaRPr lang="zh-CN" altLang="en-US" dirty="0"/>
          </a:p>
        </p:txBody>
      </p:sp>
      <p:sp>
        <p:nvSpPr>
          <p:cNvPr id="3" name="内容占位符 2"/>
          <p:cNvSpPr>
            <a:spLocks noGrp="1"/>
          </p:cNvSpPr>
          <p:nvPr>
            <p:ph idx="1"/>
          </p:nvPr>
        </p:nvSpPr>
        <p:spPr/>
        <p:txBody>
          <a:bodyPr/>
          <a:lstStyle/>
          <a:p>
            <a:r>
              <a:rPr lang="en-US" altLang="zh-CN" sz="2400" dirty="0"/>
              <a:t>quantified performance of a product </a:t>
            </a:r>
            <a:r>
              <a:rPr lang="en-US" altLang="zh-CN" sz="2400" dirty="0" smtClean="0"/>
              <a:t>system to </a:t>
            </a:r>
            <a:r>
              <a:rPr lang="en-US" altLang="zh-CN" sz="2400" dirty="0"/>
              <a:t>provide a </a:t>
            </a:r>
            <a:r>
              <a:rPr lang="en-US" altLang="zh-CN" sz="2400" u="sng" dirty="0"/>
              <a:t>reference</a:t>
            </a:r>
            <a:r>
              <a:rPr lang="en-US" altLang="zh-CN" sz="2400" dirty="0"/>
              <a:t> to which the inputs and outputs are related.</a:t>
            </a:r>
          </a:p>
          <a:p>
            <a:r>
              <a:rPr lang="en-US" altLang="zh-CN" sz="2400" u="sng" dirty="0" smtClean="0"/>
              <a:t>Reference </a:t>
            </a:r>
            <a:r>
              <a:rPr lang="en-US" altLang="zh-CN" sz="2400" u="sng" dirty="0"/>
              <a:t>Flow </a:t>
            </a:r>
            <a:r>
              <a:rPr lang="zh-CN" altLang="en-US" sz="2400" u="sng" dirty="0"/>
              <a:t>基准流</a:t>
            </a:r>
            <a:r>
              <a:rPr lang="en-US" altLang="zh-CN" sz="2400" dirty="0"/>
              <a:t>: measure of the outputs from processes in a given product system required to </a:t>
            </a:r>
            <a:r>
              <a:rPr lang="en-US" altLang="zh-CN" sz="2400" dirty="0" smtClean="0"/>
              <a:t>fulfill </a:t>
            </a:r>
            <a:r>
              <a:rPr lang="en-US" altLang="zh-CN" sz="2400" dirty="0"/>
              <a:t>the function expressed by the functional </a:t>
            </a:r>
            <a:r>
              <a:rPr lang="en-US" altLang="zh-CN" sz="2400" dirty="0" smtClean="0"/>
              <a:t>unit</a:t>
            </a:r>
          </a:p>
          <a:p>
            <a:r>
              <a:rPr lang="zh-CN" altLang="en-US" sz="2400" dirty="0" smtClean="0"/>
              <a:t>例：</a:t>
            </a:r>
            <a:r>
              <a:rPr lang="en-US" altLang="zh-CN" sz="2400" dirty="0" smtClean="0"/>
              <a:t>drying </a:t>
            </a:r>
            <a:r>
              <a:rPr lang="en-US" altLang="zh-CN" sz="2400" dirty="0"/>
              <a:t>hands: paper towel </a:t>
            </a:r>
            <a:r>
              <a:rPr lang="en-US" altLang="zh-CN" sz="2400" dirty="0" smtClean="0"/>
              <a:t>VS </a:t>
            </a:r>
            <a:r>
              <a:rPr lang="en-US" altLang="zh-CN" sz="2400" dirty="0"/>
              <a:t>air-dryer </a:t>
            </a:r>
          </a:p>
          <a:p>
            <a:pPr lvl="1"/>
            <a:r>
              <a:rPr lang="zh-CN" altLang="en-US" sz="2000" dirty="0" smtClean="0"/>
              <a:t>功能单位：</a:t>
            </a:r>
            <a:r>
              <a:rPr lang="en-US" altLang="zh-CN" sz="2000" dirty="0"/>
              <a:t>identical number of pairs of hands </a:t>
            </a:r>
            <a:r>
              <a:rPr lang="en-US" altLang="zh-CN" sz="2000" dirty="0" smtClean="0"/>
              <a:t>dried</a:t>
            </a:r>
          </a:p>
          <a:p>
            <a:pPr lvl="1"/>
            <a:r>
              <a:rPr lang="zh-CN" altLang="en-US" sz="2000" dirty="0" smtClean="0"/>
              <a:t>基准流：</a:t>
            </a:r>
            <a:r>
              <a:rPr lang="en-US" altLang="zh-CN" sz="2000" dirty="0" smtClean="0"/>
              <a:t>average </a:t>
            </a:r>
            <a:r>
              <a:rPr lang="en-US" altLang="zh-CN" sz="2000" dirty="0"/>
              <a:t>mass of paper or the average volume of hot air </a:t>
            </a:r>
            <a:r>
              <a:rPr lang="en-US" altLang="zh-CN" sz="2000" dirty="0" smtClean="0"/>
              <a:t>required</a:t>
            </a:r>
            <a:endParaRPr lang="zh-CN" altLang="en-US" sz="2400" dirty="0"/>
          </a:p>
        </p:txBody>
      </p:sp>
    </p:spTree>
    <p:extLst>
      <p:ext uri="{BB962C8B-B14F-4D97-AF65-F5344CB8AC3E}">
        <p14:creationId xmlns:p14="http://schemas.microsoft.com/office/powerpoint/2010/main" val="4199836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a:t>
            </a:r>
            <a:r>
              <a:rPr lang="zh-CN" altLang="en-US" dirty="0"/>
              <a:t>与</a:t>
            </a:r>
            <a:r>
              <a:rPr lang="en-US" altLang="zh-CN" dirty="0"/>
              <a:t>RF</a:t>
            </a:r>
            <a:r>
              <a:rPr lang="zh-CN" altLang="en-US" dirty="0" smtClean="0"/>
              <a:t>定义 </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sz="3200" dirty="0" smtClean="0"/>
              <a:t>制造</a:t>
            </a:r>
            <a:r>
              <a:rPr lang="zh-CN" altLang="en-US" sz="3200" dirty="0"/>
              <a:t>阶段 </a:t>
            </a:r>
            <a:r>
              <a:rPr lang="en-US" altLang="zh-CN" sz="3200" dirty="0"/>
              <a:t>manufacture stage</a:t>
            </a:r>
            <a:r>
              <a:rPr lang="zh-CN" altLang="en-US" sz="3200" dirty="0"/>
              <a:t>：任意选取的产品数量</a:t>
            </a:r>
            <a:r>
              <a:rPr lang="en-US" altLang="zh-CN" sz="3200" dirty="0"/>
              <a:t>, e.g. </a:t>
            </a:r>
          </a:p>
          <a:p>
            <a:pPr lvl="1"/>
            <a:r>
              <a:rPr lang="en-US" altLang="zh-CN" sz="2900" dirty="0" smtClean="0"/>
              <a:t>1</a:t>
            </a:r>
            <a:r>
              <a:rPr lang="zh-CN" altLang="en-US" sz="2900" dirty="0"/>
              <a:t>吨钢板，</a:t>
            </a:r>
            <a:r>
              <a:rPr lang="en-US" altLang="zh-CN" sz="2900" dirty="0"/>
              <a:t>1</a:t>
            </a:r>
            <a:r>
              <a:rPr lang="zh-CN" altLang="en-US" sz="2900" dirty="0"/>
              <a:t>台电视机，</a:t>
            </a:r>
            <a:r>
              <a:rPr lang="en-US" altLang="zh-CN" sz="2900" dirty="0"/>
              <a:t>1</a:t>
            </a:r>
            <a:r>
              <a:rPr lang="zh-CN" altLang="en-US" sz="2900" dirty="0"/>
              <a:t>升涂料：</a:t>
            </a:r>
            <a:r>
              <a:rPr lang="en-US" altLang="zh-CN" sz="2900" dirty="0"/>
              <a:t>arbitrary amount based on linear assumption </a:t>
            </a:r>
          </a:p>
          <a:p>
            <a:r>
              <a:rPr lang="zh-CN" altLang="en-US" sz="3200" dirty="0" smtClean="0"/>
              <a:t>使用</a:t>
            </a:r>
            <a:r>
              <a:rPr lang="zh-CN" altLang="en-US" sz="3200" dirty="0"/>
              <a:t>阶段 </a:t>
            </a:r>
            <a:r>
              <a:rPr lang="en-US" altLang="zh-CN" sz="3200" dirty="0"/>
              <a:t>use stage</a:t>
            </a:r>
            <a:r>
              <a:rPr lang="zh-CN" altLang="en-US" sz="3200" dirty="0"/>
              <a:t>：</a:t>
            </a:r>
            <a:r>
              <a:rPr lang="en-US" altLang="zh-CN" sz="3200" dirty="0"/>
              <a:t>product + </a:t>
            </a:r>
            <a:r>
              <a:rPr lang="en-US" altLang="zh-CN" sz="3200" dirty="0" smtClean="0"/>
              <a:t>scenario</a:t>
            </a:r>
            <a:r>
              <a:rPr lang="zh-CN" altLang="en-US" sz="3200" dirty="0" smtClean="0"/>
              <a:t>（效果</a:t>
            </a:r>
            <a:r>
              <a:rPr lang="zh-CN" altLang="en-US" sz="3200" dirty="0"/>
              <a:t>、时间）</a:t>
            </a:r>
            <a:r>
              <a:rPr lang="en-US" altLang="zh-CN" sz="3200" dirty="0"/>
              <a:t>, e.g. </a:t>
            </a:r>
          </a:p>
          <a:p>
            <a:pPr lvl="1"/>
            <a:r>
              <a:rPr lang="en-US" altLang="zh-CN" sz="2600" dirty="0" smtClean="0"/>
              <a:t>TV </a:t>
            </a:r>
            <a:r>
              <a:rPr lang="en-US" altLang="zh-CN" sz="2600" dirty="0"/>
              <a:t>set: 10-year life time, 3 hours per day, 100w </a:t>
            </a:r>
          </a:p>
          <a:p>
            <a:pPr lvl="1"/>
            <a:r>
              <a:rPr lang="en-US" altLang="zh-CN" sz="2600" dirty="0" smtClean="0"/>
              <a:t>Painting</a:t>
            </a:r>
            <a:r>
              <a:rPr lang="en-US" altLang="zh-CN" sz="2600" dirty="0"/>
              <a:t>: 100m</a:t>
            </a:r>
            <a:r>
              <a:rPr lang="en-US" altLang="zh-CN" sz="2600" baseline="30000" dirty="0"/>
              <a:t>2</a:t>
            </a:r>
            <a:r>
              <a:rPr lang="en-US" altLang="zh-CN" sz="2600" dirty="0"/>
              <a:t> wall well painted for 30 years, repaint every 10 years </a:t>
            </a:r>
          </a:p>
          <a:p>
            <a:r>
              <a:rPr lang="zh-CN" altLang="en-US" sz="3400" dirty="0" smtClean="0"/>
              <a:t>对比</a:t>
            </a:r>
            <a:r>
              <a:rPr lang="zh-CN" altLang="en-US" sz="3400" dirty="0"/>
              <a:t>分析 </a:t>
            </a:r>
          </a:p>
          <a:p>
            <a:pPr lvl="1"/>
            <a:r>
              <a:rPr lang="en-US" altLang="zh-CN" sz="2600" dirty="0" smtClean="0"/>
              <a:t>1 </a:t>
            </a:r>
            <a:r>
              <a:rPr lang="en-US" altLang="zh-CN" sz="2600" dirty="0"/>
              <a:t>ton of steel VS 1 ton of aluminum? </a:t>
            </a:r>
          </a:p>
          <a:p>
            <a:pPr lvl="1"/>
            <a:r>
              <a:rPr lang="en-US" altLang="zh-CN" sz="2600" dirty="0" smtClean="0"/>
              <a:t>‘</a:t>
            </a:r>
            <a:r>
              <a:rPr lang="en-US" altLang="zh-CN" sz="2600" dirty="0"/>
              <a:t>for one year of beverage consumption in a cafeteria’ rather than ‘a china cup VS paper cup’ </a:t>
            </a:r>
          </a:p>
          <a:p>
            <a:pPr lvl="1"/>
            <a:r>
              <a:rPr lang="en-US" altLang="zh-CN" sz="2600" dirty="0" smtClean="0"/>
              <a:t>‘</a:t>
            </a:r>
            <a:r>
              <a:rPr lang="en-US" altLang="zh-CN" sz="2600" dirty="0"/>
              <a:t>100m</a:t>
            </a:r>
            <a:r>
              <a:rPr lang="en-US" altLang="zh-CN" sz="2600" baseline="30000" dirty="0"/>
              <a:t>2</a:t>
            </a:r>
            <a:r>
              <a:rPr lang="en-US" altLang="zh-CN" sz="2600" dirty="0"/>
              <a:t> floor for 50 years’ rather than ‘ceramic tile VS wooden floor, or others’ (different life times</a:t>
            </a:r>
            <a:r>
              <a:rPr lang="en-US" altLang="zh-CN" sz="2600" dirty="0" smtClean="0"/>
              <a:t>)</a:t>
            </a:r>
            <a:endParaRPr lang="en-US" altLang="zh-CN" sz="2600" dirty="0"/>
          </a:p>
        </p:txBody>
      </p:sp>
    </p:spTree>
    <p:extLst>
      <p:ext uri="{BB962C8B-B14F-4D97-AF65-F5344CB8AC3E}">
        <p14:creationId xmlns:p14="http://schemas.microsoft.com/office/powerpoint/2010/main" val="1240464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小案例：聚苯乙烯</a:t>
            </a:r>
            <a:r>
              <a:rPr lang="en-US" altLang="zh-CN" dirty="0" smtClean="0"/>
              <a:t>VS</a:t>
            </a:r>
            <a:r>
              <a:rPr lang="zh-CN" altLang="en-US" dirty="0" smtClean="0"/>
              <a:t>爆米花</a:t>
            </a:r>
            <a:endParaRPr lang="zh-CN" altLang="en-US" dirty="0"/>
          </a:p>
        </p:txBody>
      </p:sp>
      <p:sp>
        <p:nvSpPr>
          <p:cNvPr id="6" name="内容占位符 5"/>
          <p:cNvSpPr>
            <a:spLocks noGrp="1"/>
          </p:cNvSpPr>
          <p:nvPr>
            <p:ph idx="1"/>
          </p:nvPr>
        </p:nvSpPr>
        <p:spPr/>
        <p:txBody>
          <a:bodyPr/>
          <a:lstStyle/>
          <a:p>
            <a:r>
              <a:rPr lang="zh-CN" altLang="en-US" sz="2400" dirty="0" smtClean="0"/>
              <a:t>聚苯乙烯：从</a:t>
            </a:r>
            <a:r>
              <a:rPr lang="zh-CN" altLang="en-US" sz="2400" dirty="0"/>
              <a:t>不可再生的化石燃料中提取</a:t>
            </a:r>
            <a:r>
              <a:rPr lang="zh-CN" altLang="en-US" sz="2400" dirty="0" smtClean="0"/>
              <a:t>，不可生物降解</a:t>
            </a:r>
            <a:endParaRPr lang="en-US" altLang="zh-CN" sz="2400" dirty="0" smtClean="0"/>
          </a:p>
          <a:p>
            <a:r>
              <a:rPr lang="zh-CN" altLang="en-US" sz="2400" dirty="0"/>
              <a:t>爆米花： 从可再生资源中提取</a:t>
            </a:r>
            <a:r>
              <a:rPr lang="zh-CN" altLang="en-US" sz="2400" dirty="0" smtClean="0"/>
              <a:t>，可以</a:t>
            </a:r>
            <a:r>
              <a:rPr lang="zh-CN" altLang="en-US" sz="2400" dirty="0"/>
              <a:t>完全</a:t>
            </a:r>
            <a:r>
              <a:rPr lang="zh-CN" altLang="en-US" sz="2400" dirty="0" smtClean="0"/>
              <a:t>生物降解</a:t>
            </a:r>
            <a:endParaRPr lang="zh-CN" altLang="en-US" sz="2400" dirty="0"/>
          </a:p>
        </p:txBody>
      </p:sp>
      <p:sp>
        <p:nvSpPr>
          <p:cNvPr id="3" name="TextBox 2"/>
          <p:cNvSpPr txBox="1"/>
          <p:nvPr/>
        </p:nvSpPr>
        <p:spPr>
          <a:xfrm>
            <a:off x="395536" y="6021288"/>
            <a:ext cx="6368154" cy="338554"/>
          </a:xfrm>
          <a:prstGeom prst="rect">
            <a:avLst/>
          </a:prstGeom>
          <a:noFill/>
        </p:spPr>
        <p:txBody>
          <a:bodyPr wrap="none" rtlCol="0">
            <a:spAutoFit/>
          </a:bodyPr>
          <a:lstStyle/>
          <a:p>
            <a:r>
              <a:rPr lang="en-US" altLang="zh-CN" sz="1600" dirty="0" smtClean="0"/>
              <a:t>Source: Agriculture</a:t>
            </a:r>
            <a:r>
              <a:rPr lang="en-US" altLang="zh-CN" sz="1600" dirty="0"/>
              <a:t>, Ecosystem and Environment 49 (1994) 253-266</a:t>
            </a:r>
            <a:endParaRPr lang="zh-CN" altLang="en-US" sz="1600" dirty="0"/>
          </a:p>
        </p:txBody>
      </p:sp>
      <p:sp>
        <p:nvSpPr>
          <p:cNvPr id="8" name="矩形 7"/>
          <p:cNvSpPr/>
          <p:nvPr/>
        </p:nvSpPr>
        <p:spPr>
          <a:xfrm>
            <a:off x="467544" y="2420888"/>
            <a:ext cx="4493538" cy="461665"/>
          </a:xfrm>
          <a:prstGeom prst="rect">
            <a:avLst/>
          </a:prstGeom>
        </p:spPr>
        <p:txBody>
          <a:bodyPr wrap="none">
            <a:spAutoFit/>
          </a:bodyPr>
          <a:lstStyle/>
          <a:p>
            <a:r>
              <a:rPr lang="zh-CN" altLang="en-US" sz="2400" dirty="0"/>
              <a:t>根据你个人的判断</a:t>
            </a:r>
            <a:r>
              <a:rPr lang="zh-CN" altLang="en-US" sz="2400" dirty="0" smtClean="0"/>
              <a:t>，哪个更好：</a:t>
            </a:r>
            <a:endParaRPr lang="zh-CN"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67" y="3140968"/>
            <a:ext cx="2683441" cy="21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0110" y="3140967"/>
            <a:ext cx="2498163" cy="21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779912" y="3760345"/>
            <a:ext cx="1091967"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818301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爆米花的生命周期</a:t>
            </a:r>
            <a:endParaRPr lang="zh-CN" altLang="en-US" dirty="0"/>
          </a:p>
        </p:txBody>
      </p:sp>
      <p:sp>
        <p:nvSpPr>
          <p:cNvPr id="3" name="内容占位符 2"/>
          <p:cNvSpPr>
            <a:spLocks noGrp="1"/>
          </p:cNvSpPr>
          <p:nvPr>
            <p:ph idx="1"/>
          </p:nvPr>
        </p:nvSpPr>
        <p:spPr/>
        <p:txBody>
          <a:bodyPr/>
          <a:lstStyle/>
          <a:p>
            <a:endParaRPr lang="zh-CN"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7704856" cy="5094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871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两者</a:t>
            </a:r>
            <a:r>
              <a:rPr lang="zh-CN" altLang="en-US" dirty="0" smtClean="0"/>
              <a:t>比较结果</a:t>
            </a:r>
            <a:endParaRPr lang="zh-CN" altLang="en-US" dirty="0"/>
          </a:p>
        </p:txBody>
      </p:sp>
      <p:sp>
        <p:nvSpPr>
          <p:cNvPr id="3" name="内容占位符 2"/>
          <p:cNvSpPr>
            <a:spLocks noGrp="1"/>
          </p:cNvSpPr>
          <p:nvPr>
            <p:ph idx="1"/>
          </p:nvPr>
        </p:nvSpPr>
        <p:spPr>
          <a:xfrm>
            <a:off x="468313" y="5229200"/>
            <a:ext cx="8280400" cy="1048792"/>
          </a:xfrm>
        </p:spPr>
        <p:txBody>
          <a:bodyPr/>
          <a:lstStyle/>
          <a:p>
            <a:r>
              <a:rPr lang="zh-CN" altLang="en-US" dirty="0" smtClean="0"/>
              <a:t>结果：</a:t>
            </a:r>
            <a:r>
              <a:rPr lang="en-US" altLang="zh-CN" dirty="0" smtClean="0"/>
              <a:t>1kg</a:t>
            </a:r>
            <a:r>
              <a:rPr lang="zh-CN" altLang="en-US" dirty="0"/>
              <a:t>的爆米花优于</a:t>
            </a:r>
            <a:r>
              <a:rPr lang="en-US" altLang="zh-CN" dirty="0"/>
              <a:t>1kg</a:t>
            </a:r>
            <a:r>
              <a:rPr lang="zh-CN" altLang="en-US" dirty="0"/>
              <a:t>聚苯乙烯</a:t>
            </a:r>
            <a:r>
              <a:rPr lang="en-US" altLang="zh-CN" dirty="0"/>
              <a:t>3</a:t>
            </a:r>
            <a:r>
              <a:rPr lang="zh-CN" altLang="en-US" dirty="0"/>
              <a:t>到</a:t>
            </a:r>
            <a:r>
              <a:rPr lang="en-US" altLang="zh-CN" dirty="0"/>
              <a:t>4</a:t>
            </a:r>
            <a:r>
              <a:rPr lang="zh-CN" altLang="en-US" dirty="0"/>
              <a:t>倍。</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005" y="2492896"/>
            <a:ext cx="435648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nvPicPr>
        <p:blipFill>
          <a:blip r:embed="rId3"/>
          <a:stretch>
            <a:fillRect/>
          </a:stretch>
        </p:blipFill>
        <p:spPr>
          <a:xfrm>
            <a:off x="461963" y="2666615"/>
            <a:ext cx="3648075" cy="2028825"/>
          </a:xfrm>
          <a:prstGeom prst="rect">
            <a:avLst/>
          </a:prstGeom>
        </p:spPr>
      </p:pic>
      <p:sp>
        <p:nvSpPr>
          <p:cNvPr id="5" name="矩形 4"/>
          <p:cNvSpPr/>
          <p:nvPr/>
        </p:nvSpPr>
        <p:spPr>
          <a:xfrm>
            <a:off x="495067" y="1576881"/>
            <a:ext cx="4680520" cy="646331"/>
          </a:xfrm>
          <a:prstGeom prst="rect">
            <a:avLst/>
          </a:prstGeom>
        </p:spPr>
        <p:txBody>
          <a:bodyPr wrap="square">
            <a:spAutoFit/>
          </a:bodyPr>
          <a:lstStyle/>
          <a:p>
            <a:r>
              <a:rPr lang="zh-CN" altLang="en-US" dirty="0"/>
              <a:t>爆米花更能满足对于</a:t>
            </a:r>
            <a:r>
              <a:rPr lang="en-US" altLang="zh-CN" dirty="0"/>
              <a:t>CO</a:t>
            </a:r>
            <a:r>
              <a:rPr lang="en-US" altLang="zh-CN" baseline="-25000" dirty="0"/>
              <a:t>2</a:t>
            </a:r>
            <a:r>
              <a:rPr lang="zh-CN" altLang="en-US" dirty="0"/>
              <a:t>，颗粒物，</a:t>
            </a:r>
            <a:r>
              <a:rPr lang="en-US" altLang="zh-CN" dirty="0"/>
              <a:t>CO</a:t>
            </a:r>
            <a:r>
              <a:rPr lang="zh-CN" altLang="en-US" dirty="0"/>
              <a:t>和能源的要求。聚苯乙烯则偏重于</a:t>
            </a:r>
            <a:r>
              <a:rPr lang="en-US" altLang="zh-CN" dirty="0"/>
              <a:t>NH</a:t>
            </a:r>
            <a:r>
              <a:rPr lang="en-US" altLang="zh-CN" baseline="-25000" dirty="0"/>
              <a:t>3</a:t>
            </a:r>
            <a:r>
              <a:rPr lang="zh-CN" altLang="en-US" dirty="0" smtClean="0"/>
              <a:t>和硝酸盐</a:t>
            </a:r>
            <a:r>
              <a:rPr lang="zh-CN" altLang="en-US" dirty="0"/>
              <a:t>。</a:t>
            </a:r>
          </a:p>
        </p:txBody>
      </p:sp>
      <p:sp>
        <p:nvSpPr>
          <p:cNvPr id="6" name="右箭头 5"/>
          <p:cNvSpPr/>
          <p:nvPr/>
        </p:nvSpPr>
        <p:spPr>
          <a:xfrm flipH="1">
            <a:off x="5158482" y="1601656"/>
            <a:ext cx="432048" cy="52174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8100" y="1425550"/>
            <a:ext cx="2846348" cy="923330"/>
          </a:xfrm>
          <a:prstGeom prst="rect">
            <a:avLst/>
          </a:prstGeom>
        </p:spPr>
        <p:txBody>
          <a:bodyPr wrap="square">
            <a:spAutoFit/>
          </a:bodyPr>
          <a:lstStyle/>
          <a:p>
            <a:r>
              <a:rPr lang="zh-CN" altLang="en-US" dirty="0">
                <a:solidFill>
                  <a:srgbClr val="404040"/>
                </a:solidFill>
                <a:latin typeface="ﾋﾎﾌ・"/>
              </a:rPr>
              <a:t>原因在于农业！实际上，农业中化肥的使用给</a:t>
            </a:r>
            <a:r>
              <a:rPr lang="zh-CN" altLang="en-US" dirty="0" smtClean="0">
                <a:solidFill>
                  <a:srgbClr val="404040"/>
                </a:solidFill>
                <a:latin typeface="ﾋﾎﾌ・"/>
              </a:rPr>
              <a:t>环境带来</a:t>
            </a:r>
            <a:r>
              <a:rPr lang="zh-CN" altLang="en-US" dirty="0">
                <a:solidFill>
                  <a:srgbClr val="404040"/>
                </a:solidFill>
                <a:latin typeface="ﾋﾎﾌ・"/>
              </a:rPr>
              <a:t>很大的氮素负担。</a:t>
            </a:r>
            <a:endParaRPr lang="zh-CN" altLang="en-US" dirty="0"/>
          </a:p>
        </p:txBody>
      </p:sp>
    </p:spTree>
    <p:extLst>
      <p:ext uri="{BB962C8B-B14F-4D97-AF65-F5344CB8AC3E}">
        <p14:creationId xmlns:p14="http://schemas.microsoft.com/office/powerpoint/2010/main" val="4271619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两者比较结果</a:t>
            </a:r>
          </a:p>
        </p:txBody>
      </p:sp>
      <p:sp>
        <p:nvSpPr>
          <p:cNvPr id="3" name="内容占位符 2"/>
          <p:cNvSpPr>
            <a:spLocks noGrp="1"/>
          </p:cNvSpPr>
          <p:nvPr>
            <p:ph idx="1"/>
          </p:nvPr>
        </p:nvSpPr>
        <p:spPr>
          <a:xfrm>
            <a:off x="468313" y="5157192"/>
            <a:ext cx="8280400" cy="1192808"/>
          </a:xfrm>
        </p:spPr>
        <p:txBody>
          <a:bodyPr/>
          <a:lstStyle/>
          <a:p>
            <a:r>
              <a:rPr lang="zh-CN" altLang="en-US" dirty="0"/>
              <a:t>结果：</a:t>
            </a:r>
            <a:r>
              <a:rPr lang="en-US" altLang="zh-CN" dirty="0" smtClean="0"/>
              <a:t>1m</a:t>
            </a:r>
            <a:r>
              <a:rPr lang="en-US" altLang="zh-CN" baseline="30000" dirty="0" smtClean="0"/>
              <a:t>3</a:t>
            </a:r>
            <a:r>
              <a:rPr lang="zh-CN" altLang="en-US" dirty="0" smtClean="0"/>
              <a:t>聚苯乙烯优于</a:t>
            </a:r>
            <a:r>
              <a:rPr lang="en-US" altLang="zh-CN" dirty="0" smtClean="0"/>
              <a:t>1m</a:t>
            </a:r>
            <a:r>
              <a:rPr lang="en-US" altLang="zh-CN" baseline="30000" dirty="0" smtClean="0"/>
              <a:t>3</a:t>
            </a:r>
            <a:r>
              <a:rPr lang="zh-CN" altLang="en-US" dirty="0" smtClean="0"/>
              <a:t>爆米花。</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1" y="1196752"/>
            <a:ext cx="7346011" cy="368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9038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功能单位</a:t>
            </a:r>
            <a:endParaRPr lang="zh-CN" altLang="en-US" dirty="0"/>
          </a:p>
        </p:txBody>
      </p:sp>
      <p:sp>
        <p:nvSpPr>
          <p:cNvPr id="3" name="内容占位符 2"/>
          <p:cNvSpPr>
            <a:spLocks noGrp="1"/>
          </p:cNvSpPr>
          <p:nvPr>
            <p:ph idx="1"/>
          </p:nvPr>
        </p:nvSpPr>
        <p:spPr/>
        <p:txBody>
          <a:bodyPr/>
          <a:lstStyle/>
          <a:p>
            <a:r>
              <a:rPr lang="zh-CN" altLang="en-US" dirty="0"/>
              <a:t>比较两个产品的</a:t>
            </a:r>
            <a:r>
              <a:rPr lang="zh-CN" altLang="en-US" dirty="0" smtClean="0"/>
              <a:t>基础，</a:t>
            </a:r>
            <a:r>
              <a:rPr lang="zh-CN" altLang="en-US" dirty="0"/>
              <a:t>能反映出产品的</a:t>
            </a:r>
            <a:r>
              <a:rPr lang="zh-CN" altLang="en-US" dirty="0" smtClean="0"/>
              <a:t>服务</a:t>
            </a:r>
            <a:r>
              <a:rPr lang="zh-CN" altLang="en-US" dirty="0"/>
              <a:t>或</a:t>
            </a:r>
            <a:r>
              <a:rPr lang="zh-CN" altLang="en-US" dirty="0" smtClean="0"/>
              <a:t>功能。</a:t>
            </a:r>
            <a:endParaRPr lang="en-US" altLang="zh-CN" dirty="0" smtClean="0"/>
          </a:p>
          <a:p>
            <a:r>
              <a:rPr lang="zh-CN" altLang="en-US" dirty="0"/>
              <a:t>重量 </a:t>
            </a:r>
            <a:r>
              <a:rPr lang="en-US" altLang="zh-CN" dirty="0"/>
              <a:t>vs. </a:t>
            </a:r>
            <a:r>
              <a:rPr lang="zh-CN" altLang="en-US" dirty="0" smtClean="0"/>
              <a:t>体积</a:t>
            </a:r>
            <a:endParaRPr lang="en-US" altLang="zh-CN" dirty="0" smtClean="0"/>
          </a:p>
          <a:p>
            <a:r>
              <a:rPr lang="zh-CN" altLang="en-US" dirty="0"/>
              <a:t>作为包装材料，其首要功能是满足特定体积的包装空间。因此，不应该以重量作为功能单位</a:t>
            </a:r>
            <a:r>
              <a:rPr lang="zh-CN" altLang="en-US" dirty="0" smtClean="0"/>
              <a:t>。</a:t>
            </a:r>
            <a:endParaRPr lang="en-US" altLang="zh-CN" dirty="0" smtClean="0"/>
          </a:p>
          <a:p>
            <a:r>
              <a:rPr lang="zh-CN" altLang="en-US" dirty="0">
                <a:solidFill>
                  <a:srgbClr val="FF0000"/>
                </a:solidFill>
              </a:rPr>
              <a:t>真正结果</a:t>
            </a:r>
            <a:r>
              <a:rPr lang="zh-CN" altLang="en-US" dirty="0" smtClean="0">
                <a:solidFill>
                  <a:srgbClr val="FF0000"/>
                </a:solidFill>
              </a:rPr>
              <a:t>：聚苯乙烯相对于爆米花对环境的</a:t>
            </a:r>
            <a:r>
              <a:rPr lang="zh-CN" altLang="en-US" dirty="0">
                <a:solidFill>
                  <a:srgbClr val="FF0000"/>
                </a:solidFill>
              </a:rPr>
              <a:t>危害更小。</a:t>
            </a:r>
          </a:p>
        </p:txBody>
      </p:sp>
    </p:spTree>
    <p:extLst>
      <p:ext uri="{BB962C8B-B14F-4D97-AF65-F5344CB8AC3E}">
        <p14:creationId xmlns:p14="http://schemas.microsoft.com/office/powerpoint/2010/main" val="1146195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系统边界 </a:t>
            </a:r>
            <a:r>
              <a:rPr lang="en-US" altLang="zh-CN" dirty="0"/>
              <a:t>System </a:t>
            </a:r>
            <a:r>
              <a:rPr lang="en-US" altLang="zh-CN" dirty="0" smtClean="0"/>
              <a:t>boundary</a:t>
            </a:r>
            <a:endParaRPr lang="zh-CN" altLang="en-US" dirty="0"/>
          </a:p>
        </p:txBody>
      </p:sp>
      <p:sp>
        <p:nvSpPr>
          <p:cNvPr id="3" name="内容占位符 2"/>
          <p:cNvSpPr>
            <a:spLocks noGrp="1"/>
          </p:cNvSpPr>
          <p:nvPr>
            <p:ph idx="1"/>
          </p:nvPr>
        </p:nvSpPr>
        <p:spPr/>
        <p:txBody>
          <a:bodyPr/>
          <a:lstStyle/>
          <a:p>
            <a:r>
              <a:rPr lang="zh-CN" altLang="en-US" dirty="0" smtClean="0"/>
              <a:t>需回答两个问题：</a:t>
            </a:r>
            <a:endParaRPr lang="en-US" altLang="zh-CN" dirty="0"/>
          </a:p>
          <a:p>
            <a:pPr lvl="1"/>
            <a:r>
              <a:rPr lang="en-US" altLang="zh-CN" dirty="0" smtClean="0"/>
              <a:t>Which </a:t>
            </a:r>
            <a:r>
              <a:rPr lang="en-US" altLang="zh-CN" dirty="0"/>
              <a:t>processes shall be included or excluded? </a:t>
            </a:r>
            <a:endParaRPr lang="en-US" altLang="zh-CN" dirty="0" smtClean="0"/>
          </a:p>
          <a:p>
            <a:pPr lvl="1"/>
            <a:r>
              <a:rPr lang="en-US" altLang="zh-CN" dirty="0" smtClean="0"/>
              <a:t>In </a:t>
            </a:r>
            <a:r>
              <a:rPr lang="en-US" altLang="zh-CN" dirty="0"/>
              <a:t>included process, which inputs and outputs shall be included or excluded? </a:t>
            </a:r>
          </a:p>
          <a:p>
            <a:r>
              <a:rPr lang="en-US" altLang="zh-CN" dirty="0" smtClean="0"/>
              <a:t>Cut-off </a:t>
            </a:r>
            <a:r>
              <a:rPr lang="en-US" altLang="zh-CN" dirty="0"/>
              <a:t>criteria </a:t>
            </a:r>
            <a:r>
              <a:rPr lang="zh-CN" altLang="en-US" dirty="0"/>
              <a:t>取舍规则 </a:t>
            </a:r>
          </a:p>
          <a:p>
            <a:pPr lvl="1"/>
            <a:r>
              <a:rPr lang="zh-CN" altLang="en-US" sz="2000" dirty="0"/>
              <a:t>如果某种原材料或者零部件的质量低于产品总质量的</a:t>
            </a:r>
            <a:r>
              <a:rPr lang="en-US" altLang="zh-CN" sz="2000" dirty="0"/>
              <a:t>5%</a:t>
            </a:r>
            <a:r>
              <a:rPr lang="zh-CN" altLang="en-US" sz="2000" dirty="0"/>
              <a:t>，那么生命周期评价就可以忽略这种原材料或者零部件，但任何可能产生严重环境影响的原材料和零部件除外</a:t>
            </a:r>
            <a:r>
              <a:rPr lang="zh-CN" altLang="en-US" sz="2000" dirty="0" smtClean="0"/>
              <a:t>。</a:t>
            </a:r>
            <a:endParaRPr lang="en-US" altLang="zh-CN" sz="2000" dirty="0" smtClean="0"/>
          </a:p>
          <a:p>
            <a:pPr lvl="1"/>
            <a:r>
              <a:rPr lang="zh-CN" altLang="en-US" sz="2000" dirty="0" smtClean="0"/>
              <a:t>需解释取舍规则设置的原因：</a:t>
            </a:r>
            <a:r>
              <a:rPr lang="en-US" altLang="zh-CN" sz="2000" dirty="0" smtClean="0"/>
              <a:t>Depending on goal definition, data </a:t>
            </a:r>
            <a:r>
              <a:rPr lang="en-US" altLang="zh-CN" sz="2000" dirty="0"/>
              <a:t>unknown or </a:t>
            </a:r>
            <a:r>
              <a:rPr lang="en-US" altLang="zh-CN" sz="2000" dirty="0" smtClean="0"/>
              <a:t>unavailable, etc.</a:t>
            </a:r>
            <a:endParaRPr lang="en-US" altLang="zh-CN" sz="2000" dirty="0"/>
          </a:p>
          <a:p>
            <a:pPr lvl="1"/>
            <a:endParaRPr lang="zh-CN" altLang="en-US" dirty="0"/>
          </a:p>
        </p:txBody>
      </p:sp>
    </p:spTree>
    <p:extLst>
      <p:ext uri="{BB962C8B-B14F-4D97-AF65-F5344CB8AC3E}">
        <p14:creationId xmlns:p14="http://schemas.microsoft.com/office/powerpoint/2010/main" val="20093998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塑料瓶的系统边界</a:t>
            </a:r>
            <a:endParaRPr lang="zh-CN" altLang="en-US" dirty="0"/>
          </a:p>
        </p:txBody>
      </p:sp>
      <p:sp>
        <p:nvSpPr>
          <p:cNvPr id="3" name="内容占位符 2"/>
          <p:cNvSpPr>
            <a:spLocks noGrp="1"/>
          </p:cNvSpPr>
          <p:nvPr>
            <p:ph idx="1"/>
          </p:nvPr>
        </p:nvSpPr>
        <p:spPr>
          <a:xfrm>
            <a:off x="5220071" y="2813050"/>
            <a:ext cx="3528641" cy="5224462"/>
          </a:xfrm>
        </p:spPr>
        <p:txBody>
          <a:bodyPr/>
          <a:lstStyle/>
          <a:p>
            <a:pPr>
              <a:lnSpc>
                <a:spcPct val="120000"/>
              </a:lnSpc>
            </a:pPr>
            <a:r>
              <a:rPr lang="zh-CN" altLang="en-US" sz="2000" dirty="0" smtClean="0"/>
              <a:t>若希望</a:t>
            </a:r>
            <a:r>
              <a:rPr lang="zh-CN" altLang="en-US" sz="2000" dirty="0"/>
              <a:t>在保持塑料瓶同规格的条件下</a:t>
            </a:r>
            <a:r>
              <a:rPr lang="zh-CN" altLang="en-US" sz="2000" dirty="0" smtClean="0"/>
              <a:t>使用其他</a:t>
            </a:r>
            <a:r>
              <a:rPr lang="zh-CN" altLang="en-US" sz="2000" dirty="0"/>
              <a:t>替代材料，则不同考虑瓶子灌装过程。然而，</a:t>
            </a:r>
            <a:r>
              <a:rPr lang="zh-CN" altLang="en-US" sz="2000" dirty="0" smtClean="0"/>
              <a:t>如果</a:t>
            </a:r>
            <a:r>
              <a:rPr lang="zh-CN" altLang="en-US" sz="2000" dirty="0"/>
              <a:t>将原有瓶子改为不同</a:t>
            </a:r>
            <a:r>
              <a:rPr lang="zh-CN" altLang="en-US" sz="2000" dirty="0" smtClean="0"/>
              <a:t>规格，</a:t>
            </a:r>
            <a:r>
              <a:rPr lang="zh-CN" altLang="en-US" sz="2000" dirty="0"/>
              <a:t>则需要包括此过程</a:t>
            </a:r>
            <a:r>
              <a:rPr lang="zh-CN" altLang="en-US" sz="2000" dirty="0" smtClean="0"/>
              <a:t>。</a:t>
            </a:r>
            <a:endParaRPr lang="en-US" altLang="zh-CN" sz="2000" dirty="0" smtClean="0"/>
          </a:p>
          <a:p>
            <a:pPr>
              <a:lnSpc>
                <a:spcPct val="120000"/>
              </a:lnSpc>
            </a:pPr>
            <a:endParaRPr lang="zh-CN" altLang="en-US" sz="20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7390"/>
            <a:ext cx="4739727" cy="394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1268760"/>
            <a:ext cx="7704856" cy="830997"/>
          </a:xfrm>
          <a:prstGeom prst="rect">
            <a:avLst/>
          </a:prstGeom>
          <a:noFill/>
        </p:spPr>
        <p:txBody>
          <a:bodyPr wrap="square" rtlCol="0">
            <a:spAutoFit/>
          </a:bodyPr>
          <a:lstStyle/>
          <a:p>
            <a:r>
              <a:rPr lang="zh-CN" altLang="en-US" sz="2400" dirty="0"/>
              <a:t>对比由不同聚合物制作</a:t>
            </a:r>
            <a:r>
              <a:rPr lang="zh-CN" altLang="en-US" sz="2400" dirty="0" smtClean="0"/>
              <a:t>的同一规格的塑料瓶，</a:t>
            </a:r>
            <a:r>
              <a:rPr lang="zh-CN" altLang="en-US" sz="2400" dirty="0"/>
              <a:t>不可回收</a:t>
            </a:r>
            <a:r>
              <a:rPr lang="zh-CN" altLang="en-US" sz="2400" dirty="0" smtClean="0"/>
              <a:t>的，其功能</a:t>
            </a:r>
            <a:r>
              <a:rPr lang="zh-CN" altLang="en-US" sz="2400" dirty="0"/>
              <a:t>单位是一个塑料瓶</a:t>
            </a:r>
            <a:r>
              <a:rPr lang="zh-CN" altLang="en-US" sz="2400" dirty="0" smtClean="0"/>
              <a:t>，系统边界如下：</a:t>
            </a:r>
            <a:endParaRPr lang="zh-CN" altLang="en-US" sz="2400" dirty="0"/>
          </a:p>
        </p:txBody>
      </p:sp>
    </p:spTree>
    <p:extLst>
      <p:ext uri="{BB962C8B-B14F-4D97-AF65-F5344CB8AC3E}">
        <p14:creationId xmlns:p14="http://schemas.microsoft.com/office/powerpoint/2010/main" val="51803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生命周期思想</a:t>
            </a:r>
            <a:endParaRPr lang="zh-CN" altLang="en-US" dirty="0"/>
          </a:p>
        </p:txBody>
      </p:sp>
      <p:pic>
        <p:nvPicPr>
          <p:cNvPr id="4" name="内容占位符 3" descr="Life cycle.jpg"/>
          <p:cNvPicPr>
            <a:picLocks noGrp="1"/>
          </p:cNvPicPr>
          <p:nvPr>
            <p:ph idx="1"/>
          </p:nvPr>
        </p:nvPicPr>
        <p:blipFill>
          <a:blip r:embed="rId3"/>
          <a:stretch>
            <a:fillRect/>
          </a:stretch>
        </p:blipFill>
        <p:spPr>
          <a:xfrm>
            <a:off x="539552" y="1196752"/>
            <a:ext cx="5760640" cy="4824536"/>
          </a:xfrm>
          <a:prstGeom prst="rect">
            <a:avLst/>
          </a:prstGeom>
          <a:ln>
            <a:noFill/>
          </a:ln>
        </p:spPr>
      </p:pic>
      <p:sp>
        <p:nvSpPr>
          <p:cNvPr id="5" name="TextBox 4"/>
          <p:cNvSpPr txBox="1"/>
          <p:nvPr/>
        </p:nvSpPr>
        <p:spPr>
          <a:xfrm>
            <a:off x="1979712" y="6011996"/>
            <a:ext cx="3134063" cy="369332"/>
          </a:xfrm>
          <a:prstGeom prst="rect">
            <a:avLst/>
          </a:prstGeom>
          <a:noFill/>
        </p:spPr>
        <p:txBody>
          <a:bodyPr wrap="none" rtlCol="0">
            <a:spAutoFit/>
          </a:bodyPr>
          <a:lstStyle/>
          <a:p>
            <a:r>
              <a:rPr lang="zh-CN" altLang="en-US" dirty="0" smtClean="0"/>
              <a:t>产品的生命周期（</a:t>
            </a:r>
            <a:r>
              <a:rPr lang="en-US" altLang="zh-CN" dirty="0" smtClean="0"/>
              <a:t>life cycle</a:t>
            </a:r>
            <a:r>
              <a:rPr lang="zh-CN" altLang="en-US" dirty="0" smtClean="0"/>
              <a:t>）</a:t>
            </a:r>
            <a:endParaRPr lang="zh-CN" altLang="en-US" dirty="0"/>
          </a:p>
        </p:txBody>
      </p:sp>
      <p:sp>
        <p:nvSpPr>
          <p:cNvPr id="6" name="TextBox 5"/>
          <p:cNvSpPr txBox="1"/>
          <p:nvPr/>
        </p:nvSpPr>
        <p:spPr>
          <a:xfrm>
            <a:off x="6516216" y="1484784"/>
            <a:ext cx="2339752" cy="5647700"/>
          </a:xfrm>
          <a:prstGeom prst="rect">
            <a:avLst/>
          </a:prstGeom>
          <a:noFill/>
        </p:spPr>
        <p:txBody>
          <a:bodyPr wrap="square" rtlCol="0">
            <a:spAutoFit/>
          </a:bodyPr>
          <a:lstStyle/>
          <a:p>
            <a:pPr marL="285750" indent="-285750">
              <a:spcBef>
                <a:spcPts val="300"/>
              </a:spcBef>
              <a:spcAft>
                <a:spcPts val="300"/>
              </a:spcAft>
              <a:buFont typeface="Wingdings" pitchFamily="2" charset="2"/>
              <a:buChar char="Ø"/>
            </a:pPr>
            <a:r>
              <a:rPr lang="zh-CN" altLang="en-US" dirty="0" smtClean="0"/>
              <a:t>产品</a:t>
            </a:r>
            <a:endParaRPr lang="en-US" altLang="zh-CN" dirty="0" smtClean="0"/>
          </a:p>
          <a:p>
            <a:pPr marL="742950" lvl="1" indent="-285750">
              <a:spcBef>
                <a:spcPts val="300"/>
              </a:spcBef>
              <a:spcAft>
                <a:spcPts val="300"/>
              </a:spcAft>
              <a:buFont typeface="Arial" pitchFamily="34" charset="0"/>
              <a:buChar char="•"/>
            </a:pPr>
            <a:r>
              <a:rPr lang="zh-CN" altLang="en-US" dirty="0" smtClean="0"/>
              <a:t>玻璃瓶 </a:t>
            </a:r>
            <a:r>
              <a:rPr lang="en-US" altLang="zh-CN" dirty="0" smtClean="0"/>
              <a:t>or </a:t>
            </a:r>
            <a:r>
              <a:rPr lang="zh-CN" altLang="en-US" dirty="0" smtClean="0"/>
              <a:t>一次性纸杯？</a:t>
            </a:r>
            <a:endParaRPr lang="en-US" altLang="zh-CN" dirty="0"/>
          </a:p>
          <a:p>
            <a:pPr marL="742950" lvl="1" indent="-285750">
              <a:spcBef>
                <a:spcPts val="300"/>
              </a:spcBef>
              <a:spcAft>
                <a:spcPts val="300"/>
              </a:spcAft>
              <a:buFont typeface="Arial" pitchFamily="34" charset="0"/>
              <a:buChar char="•"/>
            </a:pPr>
            <a:r>
              <a:rPr lang="zh-CN" altLang="en-US" dirty="0"/>
              <a:t>塑料袋 </a:t>
            </a:r>
            <a:r>
              <a:rPr lang="en-US" altLang="zh-CN" dirty="0"/>
              <a:t>or </a:t>
            </a:r>
            <a:r>
              <a:rPr lang="zh-CN" altLang="en-US" dirty="0"/>
              <a:t>纸袋 </a:t>
            </a:r>
            <a:r>
              <a:rPr lang="en-US" altLang="zh-CN" dirty="0"/>
              <a:t>or </a:t>
            </a:r>
            <a:r>
              <a:rPr lang="zh-CN" altLang="en-US" dirty="0"/>
              <a:t>无纺布</a:t>
            </a:r>
            <a:r>
              <a:rPr lang="zh-CN" altLang="en-US" dirty="0" smtClean="0"/>
              <a:t>袋</a:t>
            </a:r>
            <a:r>
              <a:rPr lang="zh-CN" altLang="en-US" dirty="0"/>
              <a:t>？</a:t>
            </a:r>
            <a:endParaRPr lang="en-US" altLang="zh-CN" dirty="0" smtClean="0"/>
          </a:p>
          <a:p>
            <a:pPr marL="285750" indent="-285750">
              <a:spcBef>
                <a:spcPts val="300"/>
              </a:spcBef>
              <a:spcAft>
                <a:spcPts val="300"/>
              </a:spcAft>
              <a:buFont typeface="Wingdings" pitchFamily="2" charset="2"/>
              <a:buChar char="Ø"/>
            </a:pPr>
            <a:r>
              <a:rPr lang="zh-CN" altLang="en-US" dirty="0" smtClean="0"/>
              <a:t>清洁能源</a:t>
            </a:r>
            <a:endParaRPr lang="en-US" altLang="zh-CN" dirty="0" smtClean="0"/>
          </a:p>
          <a:p>
            <a:pPr marL="742950" lvl="1" indent="-285750">
              <a:spcBef>
                <a:spcPts val="300"/>
              </a:spcBef>
              <a:spcAft>
                <a:spcPts val="300"/>
              </a:spcAft>
              <a:buFont typeface="Arial" pitchFamily="34" charset="0"/>
              <a:buChar char="•"/>
            </a:pPr>
            <a:r>
              <a:rPr lang="zh-CN" altLang="en-US" dirty="0" smtClean="0"/>
              <a:t>太阳能电池、风能、生物质能？</a:t>
            </a:r>
            <a:endParaRPr lang="en-US" altLang="zh-CN" dirty="0"/>
          </a:p>
          <a:p>
            <a:pPr marL="742950" lvl="1" indent="-285750">
              <a:spcBef>
                <a:spcPts val="300"/>
              </a:spcBef>
              <a:spcAft>
                <a:spcPts val="300"/>
              </a:spcAft>
              <a:buFont typeface="Arial" pitchFamily="34" charset="0"/>
              <a:buChar char="•"/>
            </a:pPr>
            <a:r>
              <a:rPr lang="zh-CN" altLang="en-US" dirty="0" smtClean="0"/>
              <a:t>电动汽车？</a:t>
            </a:r>
            <a:endParaRPr lang="en-US" altLang="zh-CN" dirty="0"/>
          </a:p>
          <a:p>
            <a:pPr marL="285750" indent="-285750">
              <a:spcBef>
                <a:spcPts val="300"/>
              </a:spcBef>
              <a:spcAft>
                <a:spcPts val="300"/>
              </a:spcAft>
              <a:buFont typeface="Wingdings" pitchFamily="2" charset="2"/>
              <a:buChar char="Ø"/>
            </a:pPr>
            <a:r>
              <a:rPr lang="zh-CN" altLang="en-US" dirty="0" smtClean="0"/>
              <a:t>污染控制</a:t>
            </a:r>
            <a:endParaRPr lang="en-US" altLang="zh-CN" dirty="0" smtClean="0"/>
          </a:p>
          <a:p>
            <a:pPr marL="742950" lvl="1" indent="-285750">
              <a:spcBef>
                <a:spcPts val="300"/>
              </a:spcBef>
              <a:spcAft>
                <a:spcPts val="300"/>
              </a:spcAft>
              <a:buFont typeface="Arial" pitchFamily="34" charset="0"/>
              <a:buChar char="•"/>
            </a:pPr>
            <a:r>
              <a:rPr lang="zh-CN" altLang="en-US" dirty="0" smtClean="0"/>
              <a:t>火电脱硫？</a:t>
            </a:r>
            <a:endParaRPr lang="en-US" altLang="zh-CN" dirty="0" smtClean="0"/>
          </a:p>
          <a:p>
            <a:pPr marL="742950" lvl="1" indent="-285750">
              <a:spcBef>
                <a:spcPts val="300"/>
              </a:spcBef>
              <a:spcAft>
                <a:spcPts val="300"/>
              </a:spcAft>
              <a:buFont typeface="Arial" pitchFamily="34" charset="0"/>
              <a:buChar char="•"/>
            </a:pPr>
            <a:r>
              <a:rPr lang="zh-CN" altLang="en-US" dirty="0" smtClean="0"/>
              <a:t>污水处理？</a:t>
            </a:r>
            <a:endParaRPr lang="en-US" altLang="zh-CN" dirty="0" smtClean="0"/>
          </a:p>
          <a:p>
            <a:pPr marL="742950" lvl="1" indent="-285750">
              <a:spcBef>
                <a:spcPts val="300"/>
              </a:spcBef>
              <a:spcAft>
                <a:spcPts val="300"/>
              </a:spcAft>
              <a:buFont typeface="Arial" pitchFamily="34" charset="0"/>
              <a:buChar char="•"/>
            </a:pPr>
            <a:endParaRPr lang="en-US" altLang="zh-CN" dirty="0"/>
          </a:p>
          <a:p>
            <a:pPr marL="742950" lvl="1" indent="-285750">
              <a:spcBef>
                <a:spcPts val="300"/>
              </a:spcBef>
              <a:spcAft>
                <a:spcPts val="300"/>
              </a:spcAft>
              <a:buFont typeface="Arial" pitchFamily="34" charset="0"/>
              <a:buChar char="•"/>
            </a:pPr>
            <a:endParaRPr lang="en-US" altLang="zh-CN" dirty="0"/>
          </a:p>
          <a:p>
            <a:pPr>
              <a:spcBef>
                <a:spcPts val="300"/>
              </a:spcBef>
              <a:spcAft>
                <a:spcPts val="300"/>
              </a:spcAft>
            </a:pPr>
            <a:r>
              <a:rPr lang="en-US" altLang="zh-CN" dirty="0" smtClean="0"/>
              <a:t> </a:t>
            </a:r>
          </a:p>
        </p:txBody>
      </p:sp>
    </p:spTree>
    <p:extLst>
      <p:ext uri="{BB962C8B-B14F-4D97-AF65-F5344CB8AC3E}">
        <p14:creationId xmlns:p14="http://schemas.microsoft.com/office/powerpoint/2010/main" val="10492108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小案例：麦当劳</a:t>
            </a:r>
            <a:endParaRPr lang="zh-CN" altLang="en-US" dirty="0"/>
          </a:p>
        </p:txBody>
      </p:sp>
      <p:sp>
        <p:nvSpPr>
          <p:cNvPr id="3" name="内容占位符 2"/>
          <p:cNvSpPr>
            <a:spLocks noGrp="1"/>
          </p:cNvSpPr>
          <p:nvPr>
            <p:ph idx="1"/>
          </p:nvPr>
        </p:nvSpPr>
        <p:spPr/>
        <p:txBody>
          <a:bodyPr/>
          <a:lstStyle/>
          <a:p>
            <a:r>
              <a:rPr lang="en-US" altLang="zh-CN" dirty="0"/>
              <a:t>1990</a:t>
            </a:r>
            <a:r>
              <a:rPr lang="zh-CN" altLang="en-US" dirty="0"/>
              <a:t>年</a:t>
            </a:r>
            <a:r>
              <a:rPr lang="zh-CN" altLang="en-US" dirty="0" smtClean="0"/>
              <a:t>，麦当劳对速食餐厅（外带汉堡、薯</a:t>
            </a:r>
            <a:r>
              <a:rPr lang="zh-CN" altLang="en-US" dirty="0"/>
              <a:t>条等）和传统餐厅的环境影响进行了对比</a:t>
            </a:r>
            <a:r>
              <a:rPr lang="zh-CN" altLang="en-US" dirty="0" smtClean="0"/>
              <a:t>。</a:t>
            </a:r>
            <a:endParaRPr lang="en-US" altLang="zh-CN" dirty="0" smtClean="0"/>
          </a:p>
          <a:p>
            <a:r>
              <a:rPr lang="zh-CN" altLang="en-US" dirty="0" smtClean="0"/>
              <a:t>研究显示</a:t>
            </a:r>
            <a:r>
              <a:rPr lang="zh-CN" altLang="en-US" dirty="0"/>
              <a:t>快餐相对于传统餐厅降低了</a:t>
            </a:r>
            <a:r>
              <a:rPr lang="en-US" altLang="zh-CN" dirty="0"/>
              <a:t>6</a:t>
            </a:r>
            <a:r>
              <a:rPr lang="zh-CN" altLang="en-US" dirty="0"/>
              <a:t>倍</a:t>
            </a:r>
            <a:r>
              <a:rPr lang="zh-CN" altLang="en-US" dirty="0" smtClean="0"/>
              <a:t>能耗、</a:t>
            </a:r>
            <a:r>
              <a:rPr lang="en-US" altLang="zh-CN" dirty="0" smtClean="0"/>
              <a:t>7</a:t>
            </a:r>
            <a:r>
              <a:rPr lang="zh-CN" altLang="en-US" dirty="0"/>
              <a:t>倍用水量和</a:t>
            </a:r>
            <a:r>
              <a:rPr lang="en-US" altLang="zh-CN" dirty="0"/>
              <a:t>5</a:t>
            </a:r>
            <a:r>
              <a:rPr lang="zh-CN" altLang="en-US" dirty="0"/>
              <a:t>倍顾客用水量。</a:t>
            </a:r>
          </a:p>
        </p:txBody>
      </p:sp>
      <p:sp>
        <p:nvSpPr>
          <p:cNvPr id="4" name="AutoShape 2" descr="http://t3.baidu.com/it/u=1389817979,169793976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60338"/>
            <a:ext cx="2808312" cy="91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26197"/>
            <a:ext cx="18002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826197"/>
            <a:ext cx="1689593"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2 5"/>
          <p:cNvSpPr/>
          <p:nvPr/>
        </p:nvSpPr>
        <p:spPr>
          <a:xfrm>
            <a:off x="5220072" y="3573017"/>
            <a:ext cx="3672408" cy="2232247"/>
          </a:xfrm>
          <a:prstGeom prst="irregularSeal2">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此研究的系统界限是</a:t>
            </a:r>
            <a:r>
              <a:rPr lang="zh-CN" altLang="en-US" dirty="0" smtClean="0">
                <a:solidFill>
                  <a:schemeClr val="tx1"/>
                </a:solidFill>
              </a:rPr>
              <a:t>餐厅的墙壁</a:t>
            </a:r>
            <a:r>
              <a:rPr lang="zh-CN" altLang="en-US" dirty="0">
                <a:solidFill>
                  <a:schemeClr val="tx1"/>
                </a:solidFill>
              </a:rPr>
              <a:t>（地理</a:t>
            </a:r>
          </a:p>
          <a:p>
            <a:pPr algn="ctr"/>
            <a:r>
              <a:rPr lang="zh-CN" altLang="en-US" dirty="0" smtClean="0">
                <a:solidFill>
                  <a:schemeClr val="tx1"/>
                </a:solidFill>
              </a:rPr>
              <a:t>界限）</a:t>
            </a:r>
            <a:endParaRPr lang="zh-CN" altLang="en-US" dirty="0">
              <a:solidFill>
                <a:schemeClr val="tx1"/>
              </a:solidFill>
            </a:endParaRPr>
          </a:p>
        </p:txBody>
      </p:sp>
      <p:sp>
        <p:nvSpPr>
          <p:cNvPr id="7" name="矩形 6"/>
          <p:cNvSpPr/>
          <p:nvPr/>
        </p:nvSpPr>
        <p:spPr>
          <a:xfrm rot="669536">
            <a:off x="5202665" y="3364532"/>
            <a:ext cx="157607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400" b="1" cap="none" spc="0" dirty="0" smtClean="0">
                <a:ln w="11430"/>
                <a:solidFill>
                  <a:srgbClr val="FF0000"/>
                </a:solidFill>
                <a:effectLst>
                  <a:outerShdw blurRad="80000" dist="40000" dir="5040000" algn="tl">
                    <a:srgbClr val="000000">
                      <a:alpha val="30000"/>
                    </a:srgbClr>
                  </a:outerShdw>
                </a:effectLst>
              </a:rPr>
              <a:t>错！</a:t>
            </a:r>
            <a:endParaRPr lang="zh-CN" altLang="en-US"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124748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补充研究</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功能单位：不是</a:t>
            </a:r>
            <a:r>
              <a:rPr lang="zh-CN" altLang="en-US" dirty="0"/>
              <a:t>对比传统餐厅与快餐，而是对两种不同的快餐</a:t>
            </a:r>
            <a:r>
              <a:rPr lang="zh-CN" altLang="en-US" dirty="0" smtClean="0"/>
              <a:t>进行对比。</a:t>
            </a:r>
            <a:endParaRPr lang="en-US" altLang="zh-CN" dirty="0" smtClean="0"/>
          </a:p>
          <a:p>
            <a:r>
              <a:rPr lang="zh-CN" altLang="en-US" dirty="0" smtClean="0"/>
              <a:t>系统界限：在</a:t>
            </a:r>
            <a:r>
              <a:rPr lang="zh-CN" altLang="en-US" dirty="0"/>
              <a:t>功能的基础选择系统</a:t>
            </a:r>
            <a:r>
              <a:rPr lang="zh-CN" altLang="en-US" dirty="0" smtClean="0"/>
              <a:t>界限，包括如下内容：</a:t>
            </a:r>
            <a:endParaRPr lang="en-US" altLang="zh-CN" dirty="0" smtClean="0"/>
          </a:p>
          <a:p>
            <a:pPr lvl="1"/>
            <a:r>
              <a:rPr lang="zh-CN" altLang="en-US" dirty="0" smtClean="0"/>
              <a:t>原材料</a:t>
            </a:r>
            <a:r>
              <a:rPr lang="zh-CN" altLang="en-US" dirty="0"/>
              <a:t>的</a:t>
            </a:r>
            <a:r>
              <a:rPr lang="zh-CN" altLang="en-US" dirty="0" smtClean="0"/>
              <a:t>提取</a:t>
            </a:r>
            <a:endParaRPr lang="en-US" altLang="zh-CN" dirty="0" smtClean="0"/>
          </a:p>
          <a:p>
            <a:pPr lvl="1"/>
            <a:r>
              <a:rPr lang="zh-CN" altLang="en-US" dirty="0" smtClean="0"/>
              <a:t>能源生产</a:t>
            </a:r>
            <a:endParaRPr lang="en-US" altLang="zh-CN" dirty="0" smtClean="0"/>
          </a:p>
          <a:p>
            <a:pPr lvl="1"/>
            <a:r>
              <a:rPr lang="zh-CN" altLang="en-US" dirty="0" smtClean="0"/>
              <a:t>包装</a:t>
            </a:r>
            <a:r>
              <a:rPr lang="zh-CN" altLang="en-US" dirty="0"/>
              <a:t>、交通、消费和</a:t>
            </a:r>
            <a:r>
              <a:rPr lang="zh-CN" altLang="en-US" dirty="0" smtClean="0"/>
              <a:t>废弃</a:t>
            </a:r>
            <a:endParaRPr lang="en-US" altLang="zh-CN" dirty="0" smtClean="0"/>
          </a:p>
          <a:p>
            <a:pPr lvl="1"/>
            <a:r>
              <a:rPr lang="zh-CN" altLang="en-US" dirty="0" smtClean="0"/>
              <a:t>食品</a:t>
            </a:r>
            <a:r>
              <a:rPr lang="zh-CN" altLang="en-US" dirty="0"/>
              <a:t>交通运输和准备</a:t>
            </a:r>
            <a:r>
              <a:rPr lang="zh-CN" altLang="en-US" dirty="0" smtClean="0"/>
              <a:t>过程</a:t>
            </a:r>
            <a:endParaRPr lang="en-US" altLang="zh-CN" dirty="0" smtClean="0"/>
          </a:p>
          <a:p>
            <a:pPr lvl="1"/>
            <a:r>
              <a:rPr lang="zh-CN" altLang="en-US" dirty="0" smtClean="0"/>
              <a:t>餐厅销售</a:t>
            </a:r>
            <a:endParaRPr lang="zh-CN" altLang="en-US" dirty="0"/>
          </a:p>
        </p:txBody>
      </p:sp>
    </p:spTree>
    <p:extLst>
      <p:ext uri="{BB962C8B-B14F-4D97-AF65-F5344CB8AC3E}">
        <p14:creationId xmlns:p14="http://schemas.microsoft.com/office/powerpoint/2010/main" val="1068147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系统边界</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5904656" cy="492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7521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556792"/>
            <a:ext cx="538213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014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第二步：清单分析</a:t>
            </a:r>
            <a:endParaRPr lang="zh-CN" altLang="en-US" dirty="0"/>
          </a:p>
        </p:txBody>
      </p:sp>
      <p:sp>
        <p:nvSpPr>
          <p:cNvPr id="3" name="内容占位符 2"/>
          <p:cNvSpPr>
            <a:spLocks noGrp="1"/>
          </p:cNvSpPr>
          <p:nvPr>
            <p:ph idx="1"/>
          </p:nvPr>
        </p:nvSpPr>
        <p:spPr/>
        <p:txBody>
          <a:bodyPr/>
          <a:lstStyle/>
          <a:p>
            <a:r>
              <a:rPr lang="en-US" altLang="zh-CN" sz="2400" dirty="0"/>
              <a:t>ISO</a:t>
            </a:r>
            <a:r>
              <a:rPr lang="zh-CN" altLang="en-US" sz="2400" dirty="0"/>
              <a:t>定义：</a:t>
            </a:r>
            <a:r>
              <a:rPr lang="en-US" altLang="zh-CN" sz="2400" dirty="0"/>
              <a:t>phase of life cycle assessment involving the compilation and quantification of inputs and outputs for a product throughout its life </a:t>
            </a:r>
            <a:r>
              <a:rPr lang="en-US" altLang="zh-CN" sz="2400" dirty="0" smtClean="0"/>
              <a:t>cycle.</a:t>
            </a:r>
          </a:p>
          <a:p>
            <a:pPr lvl="1"/>
            <a:r>
              <a:rPr lang="en-US" altLang="zh-CN" sz="2000" dirty="0"/>
              <a:t>Step 1</a:t>
            </a:r>
            <a:r>
              <a:rPr lang="en-US" altLang="zh-CN" sz="2000" dirty="0" smtClean="0"/>
              <a:t>: Constructing </a:t>
            </a:r>
            <a:r>
              <a:rPr lang="en-US" altLang="zh-CN" sz="2000" dirty="0"/>
              <a:t>the process flow chart </a:t>
            </a:r>
            <a:r>
              <a:rPr lang="zh-CN" altLang="en-US" sz="2000" dirty="0"/>
              <a:t>构造生命周期流程图</a:t>
            </a:r>
            <a:endParaRPr lang="en-US" altLang="zh-CN" sz="2000" dirty="0" smtClean="0"/>
          </a:p>
          <a:p>
            <a:pPr lvl="1"/>
            <a:r>
              <a:rPr lang="en-US" altLang="zh-CN" sz="2000" dirty="0"/>
              <a:t>Step 2: Collecting dataset for each process, i.e. relating data to the reference of the </a:t>
            </a:r>
            <a:r>
              <a:rPr lang="en-US" altLang="zh-CN" sz="2000" dirty="0" smtClean="0"/>
              <a:t>process </a:t>
            </a:r>
            <a:r>
              <a:rPr lang="zh-CN" altLang="en-US" sz="2000" dirty="0" smtClean="0"/>
              <a:t>收集输入输出数据</a:t>
            </a:r>
            <a:endParaRPr lang="en-US" altLang="zh-CN" sz="2000" dirty="0" smtClean="0"/>
          </a:p>
          <a:p>
            <a:pPr lvl="1"/>
            <a:r>
              <a:rPr lang="en-US" altLang="zh-CN" sz="2000" dirty="0" smtClean="0"/>
              <a:t>Step 3: Data aggregation, i.e. relating data to the FU/RF of product system </a:t>
            </a:r>
            <a:r>
              <a:rPr lang="zh-CN" altLang="en-US" sz="2000" dirty="0" smtClean="0"/>
              <a:t>数据汇总计算</a:t>
            </a:r>
            <a:endParaRPr lang="en-US" altLang="zh-CN" sz="2000" dirty="0" smtClean="0"/>
          </a:p>
          <a:p>
            <a:r>
              <a:rPr lang="en-US" altLang="zh-CN" dirty="0" smtClean="0"/>
              <a:t>The most time and money-consuming stage</a:t>
            </a:r>
          </a:p>
          <a:p>
            <a:r>
              <a:rPr lang="zh-CN" altLang="en-US" dirty="0"/>
              <a:t>环境影响评价的基础</a:t>
            </a:r>
            <a:endParaRPr lang="en-US" altLang="zh-CN" dirty="0" smtClean="0"/>
          </a:p>
          <a:p>
            <a:pPr marL="457200" lvl="1" indent="0">
              <a:buNone/>
            </a:pPr>
            <a:endParaRPr lang="zh-CN" altLang="en-US" sz="2000" dirty="0"/>
          </a:p>
        </p:txBody>
      </p:sp>
    </p:spTree>
    <p:extLst>
      <p:ext uri="{BB962C8B-B14F-4D97-AF65-F5344CB8AC3E}">
        <p14:creationId xmlns:p14="http://schemas.microsoft.com/office/powerpoint/2010/main" val="3236065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构造生命周期流程图</a:t>
            </a:r>
          </a:p>
        </p:txBody>
      </p:sp>
      <p:sp>
        <p:nvSpPr>
          <p:cNvPr id="3" name="内容占位符 2"/>
          <p:cNvSpPr>
            <a:spLocks noGrp="1"/>
          </p:cNvSpPr>
          <p:nvPr>
            <p:ph idx="1"/>
          </p:nvPr>
        </p:nvSpPr>
        <p:spPr>
          <a:xfrm>
            <a:off x="468312" y="1125538"/>
            <a:ext cx="8424167" cy="5975870"/>
          </a:xfrm>
        </p:spPr>
        <p:txBody>
          <a:bodyPr>
            <a:normAutofit/>
          </a:bodyPr>
          <a:lstStyle/>
          <a:p>
            <a:r>
              <a:rPr lang="zh-CN" altLang="en-US" sz="2000" dirty="0"/>
              <a:t>追溯上下游，建立产品生命周期模型 </a:t>
            </a:r>
            <a:r>
              <a:rPr lang="en-US" altLang="zh-CN" sz="2000" dirty="0"/>
              <a:t>= </a:t>
            </a:r>
            <a:r>
              <a:rPr lang="zh-CN" altLang="en-US" sz="2000" dirty="0"/>
              <a:t>产品</a:t>
            </a:r>
            <a:r>
              <a:rPr lang="zh-CN" altLang="en-US" sz="2000" dirty="0" smtClean="0"/>
              <a:t>系统</a:t>
            </a:r>
            <a:endParaRPr lang="en-US" altLang="zh-CN" sz="2000" dirty="0" smtClean="0"/>
          </a:p>
          <a:p>
            <a:r>
              <a:rPr lang="zh-CN" altLang="en-US" sz="2000" dirty="0"/>
              <a:t>由过程</a:t>
            </a:r>
            <a:r>
              <a:rPr lang="en-US" altLang="zh-CN" sz="2000" dirty="0"/>
              <a:t>(process)</a:t>
            </a:r>
            <a:r>
              <a:rPr lang="zh-CN" altLang="en-US" sz="2000" dirty="0"/>
              <a:t>和中间流</a:t>
            </a:r>
            <a:r>
              <a:rPr lang="en-US" altLang="zh-CN" sz="2000" dirty="0"/>
              <a:t>(intermediate flow)</a:t>
            </a:r>
            <a:r>
              <a:rPr lang="zh-CN" altLang="en-US" sz="2000" dirty="0"/>
              <a:t>构成</a:t>
            </a:r>
            <a:endParaRPr lang="en-US" altLang="zh-CN" sz="2000" dirty="0" smtClean="0"/>
          </a:p>
          <a:p>
            <a:r>
              <a:rPr lang="zh-CN" altLang="en-US" sz="2000" dirty="0" smtClean="0"/>
              <a:t>构造生命周期流程图</a:t>
            </a:r>
            <a:endParaRPr lang="en-US" altLang="zh-CN" sz="2000" dirty="0" smtClean="0"/>
          </a:p>
          <a:p>
            <a:pPr lvl="1"/>
            <a:r>
              <a:rPr lang="en-US" altLang="zh-CN" sz="1800" dirty="0" smtClean="0"/>
              <a:t>box </a:t>
            </a:r>
            <a:r>
              <a:rPr lang="en-US" altLang="zh-CN" sz="1800" dirty="0"/>
              <a:t>= </a:t>
            </a:r>
            <a:r>
              <a:rPr lang="zh-CN" altLang="en-US" sz="1800" dirty="0" smtClean="0"/>
              <a:t>过程</a:t>
            </a:r>
            <a:r>
              <a:rPr lang="en-US" altLang="zh-CN" sz="1800" dirty="0" smtClean="0"/>
              <a:t>: </a:t>
            </a:r>
            <a:r>
              <a:rPr lang="en-US" altLang="zh-CN" sz="1800" dirty="0"/>
              <a:t>to indicate where and when it </a:t>
            </a:r>
            <a:r>
              <a:rPr lang="en-US" altLang="zh-CN" sz="1800" dirty="0" smtClean="0"/>
              <a:t>happens</a:t>
            </a:r>
          </a:p>
          <a:p>
            <a:pPr lvl="1"/>
            <a:r>
              <a:rPr lang="en-US" altLang="zh-CN" sz="1800" dirty="0" smtClean="0"/>
              <a:t>arrow </a:t>
            </a:r>
            <a:r>
              <a:rPr lang="en-US" altLang="zh-CN" sz="1800" dirty="0"/>
              <a:t>= </a:t>
            </a:r>
            <a:r>
              <a:rPr lang="zh-CN" altLang="en-US" sz="1800" dirty="0" smtClean="0"/>
              <a:t>中间流</a:t>
            </a:r>
            <a:r>
              <a:rPr lang="en-US" altLang="zh-CN" sz="1800" dirty="0" smtClean="0"/>
              <a:t>: </a:t>
            </a:r>
            <a:r>
              <a:rPr lang="en-US" altLang="zh-CN" sz="1800" dirty="0"/>
              <a:t>to link processes </a:t>
            </a:r>
            <a:r>
              <a:rPr lang="en-US" altLang="zh-CN" sz="1800" dirty="0" smtClean="0"/>
              <a:t>together</a:t>
            </a:r>
          </a:p>
          <a:p>
            <a:r>
              <a:rPr lang="zh-CN" altLang="en-US" sz="2000" dirty="0" smtClean="0"/>
              <a:t>过程 </a:t>
            </a:r>
            <a:r>
              <a:rPr lang="en-US" altLang="zh-CN" sz="2000" dirty="0"/>
              <a:t>Processes: </a:t>
            </a:r>
            <a:r>
              <a:rPr lang="en-US" altLang="zh-CN" sz="2000" dirty="0" smtClean="0"/>
              <a:t>a </a:t>
            </a:r>
            <a:r>
              <a:rPr lang="en-US" altLang="zh-CN" sz="2000" dirty="0"/>
              <a:t>product system is subdivided into many processes </a:t>
            </a:r>
            <a:r>
              <a:rPr lang="zh-CN" altLang="en-US" sz="2000" dirty="0"/>
              <a:t>不仅表示阶段与顺序，更重要的是包含着数据内容</a:t>
            </a:r>
            <a:r>
              <a:rPr lang="en-US" altLang="zh-CN" sz="2000" dirty="0"/>
              <a:t>container of dataset </a:t>
            </a:r>
          </a:p>
          <a:p>
            <a:r>
              <a:rPr lang="en-US" altLang="zh-CN" sz="2000" dirty="0" smtClean="0"/>
              <a:t>how </a:t>
            </a:r>
            <a:r>
              <a:rPr lang="en-US" altLang="zh-CN" sz="2000" dirty="0"/>
              <a:t>many processes do we need? </a:t>
            </a:r>
            <a:r>
              <a:rPr lang="zh-CN" altLang="en-US" sz="2000" dirty="0" smtClean="0"/>
              <a:t>取决于</a:t>
            </a:r>
            <a:r>
              <a:rPr lang="zh-CN" altLang="en-US" sz="2000" dirty="0"/>
              <a:t>诸多因素：</a:t>
            </a:r>
            <a:r>
              <a:rPr lang="en-US" altLang="zh-CN" sz="2000" dirty="0"/>
              <a:t>goal and scope definition of the study, its intended application and audience, the assumptions made, data and cost constraints, and cut-off criteria. </a:t>
            </a:r>
            <a:r>
              <a:rPr lang="zh-CN" altLang="en-US" sz="2000" dirty="0" smtClean="0"/>
              <a:t>最主要</a:t>
            </a:r>
            <a:r>
              <a:rPr lang="zh-CN" altLang="en-US" sz="2000" dirty="0"/>
              <a:t>的应该是数据可</a:t>
            </a:r>
            <a:r>
              <a:rPr lang="zh-CN" altLang="en-US" sz="2000" dirty="0" smtClean="0"/>
              <a:t>获得性。在</a:t>
            </a:r>
            <a:r>
              <a:rPr lang="zh-CN" altLang="en-US" sz="2000" dirty="0"/>
              <a:t>数据可获得的情况下</a:t>
            </a:r>
            <a:r>
              <a:rPr lang="zh-CN" altLang="en-US" sz="2000" dirty="0" smtClean="0"/>
              <a:t>，越</a:t>
            </a:r>
            <a:r>
              <a:rPr lang="zh-CN" altLang="en-US" sz="2000" dirty="0"/>
              <a:t>详细越</a:t>
            </a:r>
            <a:r>
              <a:rPr lang="zh-CN" altLang="en-US" sz="2000" dirty="0" smtClean="0"/>
              <a:t>好。</a:t>
            </a:r>
            <a:endParaRPr lang="zh-CN" altLang="en-US" sz="2000" dirty="0"/>
          </a:p>
        </p:txBody>
      </p:sp>
    </p:spTree>
    <p:extLst>
      <p:ext uri="{BB962C8B-B14F-4D97-AF65-F5344CB8AC3E}">
        <p14:creationId xmlns:p14="http://schemas.microsoft.com/office/powerpoint/2010/main" val="2532647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收集清单数据</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smtClean="0"/>
              <a:t>从物质类别看 </a:t>
            </a:r>
            <a:endParaRPr lang="en-US" altLang="zh-CN" dirty="0" smtClean="0"/>
          </a:p>
          <a:p>
            <a:pPr lvl="1">
              <a:lnSpc>
                <a:spcPct val="110000"/>
              </a:lnSpc>
            </a:pPr>
            <a:r>
              <a:rPr lang="zh-CN" altLang="en-US" dirty="0" smtClean="0"/>
              <a:t>环境</a:t>
            </a:r>
            <a:r>
              <a:rPr lang="zh-CN" altLang="en-US" dirty="0"/>
              <a:t>流（基本流） </a:t>
            </a:r>
            <a:r>
              <a:rPr lang="en-US" altLang="zh-CN" dirty="0"/>
              <a:t>Elementary flows </a:t>
            </a:r>
            <a:endParaRPr lang="en-US" altLang="zh-CN" dirty="0" smtClean="0"/>
          </a:p>
          <a:p>
            <a:pPr lvl="2">
              <a:lnSpc>
                <a:spcPct val="110000"/>
              </a:lnSpc>
            </a:pPr>
            <a:r>
              <a:rPr lang="zh-CN" altLang="en-US" dirty="0" smtClean="0"/>
              <a:t> 定义</a:t>
            </a:r>
            <a:r>
              <a:rPr lang="zh-CN" altLang="en-US" dirty="0"/>
              <a:t>：</a:t>
            </a:r>
            <a:r>
              <a:rPr lang="en-US" altLang="zh-CN" dirty="0"/>
              <a:t>physical exchange between product system and the environment, without further manipulations </a:t>
            </a:r>
            <a:r>
              <a:rPr lang="zh-CN" altLang="en-US" dirty="0"/>
              <a:t>不再有人工处理 </a:t>
            </a:r>
          </a:p>
          <a:p>
            <a:pPr lvl="2">
              <a:lnSpc>
                <a:spcPct val="110000"/>
              </a:lnSpc>
            </a:pPr>
            <a:r>
              <a:rPr lang="zh-CN" altLang="en-US" dirty="0" smtClean="0"/>
              <a:t> 包括</a:t>
            </a:r>
            <a:r>
              <a:rPr lang="zh-CN" altLang="en-US" dirty="0"/>
              <a:t>：</a:t>
            </a:r>
            <a:r>
              <a:rPr lang="en-US" altLang="zh-CN" dirty="0"/>
              <a:t>natural resources and emissions </a:t>
            </a:r>
          </a:p>
          <a:p>
            <a:pPr lvl="1">
              <a:lnSpc>
                <a:spcPct val="110000"/>
              </a:lnSpc>
            </a:pPr>
            <a:r>
              <a:rPr lang="zh-CN" altLang="en-US" dirty="0" smtClean="0"/>
              <a:t>产品</a:t>
            </a:r>
            <a:r>
              <a:rPr lang="zh-CN" altLang="en-US" dirty="0"/>
              <a:t>流与待处理废弃物 </a:t>
            </a:r>
            <a:r>
              <a:rPr lang="en-US" altLang="zh-CN" dirty="0"/>
              <a:t>Product flows and waste </a:t>
            </a:r>
          </a:p>
          <a:p>
            <a:pPr lvl="2">
              <a:lnSpc>
                <a:spcPct val="110000"/>
              </a:lnSpc>
            </a:pPr>
            <a:r>
              <a:rPr lang="zh-CN" altLang="en-US" dirty="0" smtClean="0"/>
              <a:t> 定义：</a:t>
            </a:r>
            <a:r>
              <a:rPr lang="en-US" altLang="zh-CN" dirty="0" smtClean="0"/>
              <a:t>with </a:t>
            </a:r>
            <a:r>
              <a:rPr lang="en-US" altLang="zh-CN" dirty="0"/>
              <a:t>manipulations beforehand or afterward </a:t>
            </a:r>
            <a:r>
              <a:rPr lang="zh-CN" altLang="en-US" dirty="0"/>
              <a:t>之前或之后存在人工处理，包括 </a:t>
            </a:r>
          </a:p>
          <a:p>
            <a:pPr lvl="2">
              <a:lnSpc>
                <a:spcPct val="110000"/>
              </a:lnSpc>
            </a:pPr>
            <a:r>
              <a:rPr lang="en-US" altLang="zh-CN" dirty="0" smtClean="0"/>
              <a:t> Inputs</a:t>
            </a:r>
            <a:r>
              <a:rPr lang="en-US" altLang="zh-CN" dirty="0"/>
              <a:t>: energy inputs, material inputs, ancillary inputs, other physical </a:t>
            </a:r>
            <a:r>
              <a:rPr lang="en-US" altLang="zh-CN" dirty="0" smtClean="0"/>
              <a:t>inputs</a:t>
            </a:r>
            <a:endParaRPr lang="en-US" altLang="zh-CN" dirty="0"/>
          </a:p>
          <a:p>
            <a:pPr lvl="2">
              <a:lnSpc>
                <a:spcPct val="110000"/>
              </a:lnSpc>
            </a:pPr>
            <a:r>
              <a:rPr lang="en-US" altLang="zh-CN" dirty="0"/>
              <a:t> </a:t>
            </a:r>
            <a:r>
              <a:rPr lang="en-US" altLang="zh-CN" dirty="0" smtClean="0"/>
              <a:t>Outputs</a:t>
            </a:r>
            <a:r>
              <a:rPr lang="en-US" altLang="zh-CN" dirty="0"/>
              <a:t>: products, co-products and waste </a:t>
            </a:r>
            <a:endParaRPr lang="zh-CN" altLang="en-US" dirty="0"/>
          </a:p>
          <a:p>
            <a:pPr>
              <a:lnSpc>
                <a:spcPct val="100000"/>
              </a:lnSpc>
            </a:pPr>
            <a:endParaRPr lang="zh-CN" altLang="en-US" dirty="0"/>
          </a:p>
        </p:txBody>
      </p:sp>
    </p:spTree>
    <p:extLst>
      <p:ext uri="{BB962C8B-B14F-4D97-AF65-F5344CB8AC3E}">
        <p14:creationId xmlns:p14="http://schemas.microsoft.com/office/powerpoint/2010/main" val="3752628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收集清单数据</a:t>
            </a:r>
          </a:p>
        </p:txBody>
      </p:sp>
      <p:sp>
        <p:nvSpPr>
          <p:cNvPr id="3" name="内容占位符 2"/>
          <p:cNvSpPr>
            <a:spLocks noGrp="1"/>
          </p:cNvSpPr>
          <p:nvPr>
            <p:ph idx="1"/>
          </p:nvPr>
        </p:nvSpPr>
        <p:spPr>
          <a:xfrm>
            <a:off x="395536" y="1125538"/>
            <a:ext cx="8352928" cy="5224462"/>
          </a:xfrm>
        </p:spPr>
        <p:txBody>
          <a:bodyPr/>
          <a:lstStyle/>
          <a:p>
            <a:pPr>
              <a:lnSpc>
                <a:spcPct val="120000"/>
              </a:lnSpc>
            </a:pPr>
            <a:r>
              <a:rPr lang="zh-CN" altLang="en-US" dirty="0"/>
              <a:t>从数据来源看 </a:t>
            </a:r>
            <a:endParaRPr lang="en-US" altLang="zh-CN" dirty="0" smtClean="0"/>
          </a:p>
          <a:p>
            <a:pPr lvl="1">
              <a:lnSpc>
                <a:spcPct val="120000"/>
              </a:lnSpc>
            </a:pPr>
            <a:r>
              <a:rPr lang="zh-CN" altLang="en-US" dirty="0" smtClean="0"/>
              <a:t>前景数据</a:t>
            </a:r>
            <a:r>
              <a:rPr lang="en-US" altLang="zh-CN" dirty="0"/>
              <a:t>foreground/primary </a:t>
            </a:r>
            <a:r>
              <a:rPr lang="en-US" altLang="zh-CN" dirty="0" smtClean="0"/>
              <a:t>data</a:t>
            </a:r>
            <a:r>
              <a:rPr lang="zh-CN" altLang="en-US" dirty="0" smtClean="0"/>
              <a:t>：来自</a:t>
            </a:r>
            <a:r>
              <a:rPr lang="zh-CN" altLang="en-US" dirty="0"/>
              <a:t>企业和供应</a:t>
            </a:r>
            <a:r>
              <a:rPr lang="zh-CN" altLang="en-US" dirty="0" smtClean="0"/>
              <a:t>链</a:t>
            </a:r>
            <a:endParaRPr lang="en-US" altLang="zh-CN" dirty="0" smtClean="0"/>
          </a:p>
          <a:p>
            <a:pPr lvl="2">
              <a:lnSpc>
                <a:spcPct val="120000"/>
              </a:lnSpc>
            </a:pPr>
            <a:r>
              <a:rPr lang="zh-CN" altLang="en-US" dirty="0" smtClean="0"/>
              <a:t> 实际调研的过程数据。</a:t>
            </a:r>
            <a:endParaRPr lang="en-US" altLang="zh-CN" dirty="0" smtClean="0"/>
          </a:p>
          <a:p>
            <a:pPr lvl="1">
              <a:lnSpc>
                <a:spcPct val="120000"/>
              </a:lnSpc>
            </a:pPr>
            <a:r>
              <a:rPr lang="zh-CN" altLang="en-US" dirty="0" smtClean="0"/>
              <a:t>背景数据</a:t>
            </a:r>
            <a:r>
              <a:rPr lang="en-US" altLang="zh-CN" dirty="0"/>
              <a:t>background/secondary </a:t>
            </a:r>
            <a:r>
              <a:rPr lang="en-US" altLang="zh-CN" dirty="0" smtClean="0"/>
              <a:t>data</a:t>
            </a:r>
            <a:r>
              <a:rPr lang="zh-CN" altLang="en-US" dirty="0" smtClean="0"/>
              <a:t>：来自</a:t>
            </a:r>
            <a:r>
              <a:rPr lang="en-US" altLang="zh-CN" dirty="0"/>
              <a:t>LCA</a:t>
            </a:r>
            <a:r>
              <a:rPr lang="zh-CN" altLang="en-US" dirty="0" smtClean="0"/>
              <a:t>数据库</a:t>
            </a:r>
            <a:endParaRPr lang="en-US" altLang="zh-CN" dirty="0"/>
          </a:p>
          <a:p>
            <a:pPr lvl="2">
              <a:lnSpc>
                <a:spcPct val="120000"/>
              </a:lnSpc>
            </a:pPr>
            <a:r>
              <a:rPr lang="zh-CN" altLang="en-US" dirty="0" smtClean="0"/>
              <a:t> 支持</a:t>
            </a:r>
            <a:r>
              <a:rPr lang="zh-CN" altLang="en-US" dirty="0"/>
              <a:t>前景数据的过程，如</a:t>
            </a:r>
            <a:r>
              <a:rPr lang="zh-CN" altLang="en-US" dirty="0" smtClean="0"/>
              <a:t>电力、交通过程、废物处理、辅助</a:t>
            </a:r>
            <a:r>
              <a:rPr lang="zh-CN" altLang="en-US" dirty="0"/>
              <a:t>材料等。</a:t>
            </a:r>
            <a:endParaRPr lang="en-US" altLang="zh-CN" dirty="0" smtClean="0"/>
          </a:p>
          <a:p>
            <a:pPr lvl="2">
              <a:lnSpc>
                <a:spcPct val="120000"/>
              </a:lnSpc>
            </a:pPr>
            <a:r>
              <a:rPr lang="en-US" altLang="zh-CN" dirty="0" smtClean="0"/>
              <a:t> LCA</a:t>
            </a:r>
            <a:r>
              <a:rPr lang="zh-CN" altLang="en-US" dirty="0" smtClean="0"/>
              <a:t>数据库细分</a:t>
            </a:r>
            <a:r>
              <a:rPr lang="zh-CN" altLang="en-US" dirty="0"/>
              <a:t>为 </a:t>
            </a:r>
            <a:r>
              <a:rPr lang="en-US" altLang="zh-CN" dirty="0"/>
              <a:t>process-based</a:t>
            </a:r>
            <a:r>
              <a:rPr lang="zh-CN" altLang="en-US" dirty="0"/>
              <a:t>和</a:t>
            </a:r>
            <a:r>
              <a:rPr lang="en-US" altLang="zh-CN" dirty="0"/>
              <a:t>IO-based</a:t>
            </a:r>
            <a:r>
              <a:rPr lang="zh-CN" altLang="en-US" dirty="0"/>
              <a:t>两</a:t>
            </a:r>
            <a:r>
              <a:rPr lang="zh-CN" altLang="en-US" dirty="0" smtClean="0"/>
              <a:t>类。</a:t>
            </a:r>
            <a:endParaRPr lang="en-US" altLang="zh-CN" dirty="0" smtClean="0"/>
          </a:p>
          <a:p>
            <a:pPr lvl="2">
              <a:lnSpc>
                <a:spcPct val="120000"/>
              </a:lnSpc>
            </a:pPr>
            <a:endParaRPr lang="zh-CN" altLang="en-US" dirty="0"/>
          </a:p>
        </p:txBody>
      </p:sp>
    </p:spTree>
    <p:extLst>
      <p:ext uri="{BB962C8B-B14F-4D97-AF65-F5344CB8AC3E}">
        <p14:creationId xmlns:p14="http://schemas.microsoft.com/office/powerpoint/2010/main" val="339099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LCI</a:t>
            </a:r>
            <a:r>
              <a:rPr lang="zh-CN" altLang="en-US" dirty="0"/>
              <a:t>计算</a:t>
            </a:r>
          </a:p>
        </p:txBody>
      </p:sp>
      <p:sp>
        <p:nvSpPr>
          <p:cNvPr id="3" name="内容占位符 2"/>
          <p:cNvSpPr>
            <a:spLocks noGrp="1"/>
          </p:cNvSpPr>
          <p:nvPr>
            <p:ph idx="1"/>
          </p:nvPr>
        </p:nvSpPr>
        <p:spPr/>
        <p:txBody>
          <a:bodyPr/>
          <a:lstStyle/>
          <a:p>
            <a:pPr>
              <a:lnSpc>
                <a:spcPct val="110000"/>
              </a:lnSpc>
            </a:pPr>
            <a:r>
              <a:rPr lang="zh-CN" altLang="en-US" dirty="0"/>
              <a:t>从基准流</a:t>
            </a:r>
            <a:r>
              <a:rPr lang="en-US" altLang="zh-CN" dirty="0"/>
              <a:t>(reference flow)</a:t>
            </a:r>
            <a:r>
              <a:rPr lang="zh-CN" altLang="en-US" dirty="0"/>
              <a:t>开始，调整各过程的比例系数</a:t>
            </a:r>
            <a:r>
              <a:rPr lang="en-US" altLang="zh-CN" dirty="0" smtClean="0"/>
              <a:t>s</a:t>
            </a:r>
          </a:p>
          <a:p>
            <a:pPr lvl="1">
              <a:lnSpc>
                <a:spcPct val="110000"/>
              </a:lnSpc>
            </a:pPr>
            <a:r>
              <a:rPr lang="en-US" altLang="zh-CN" dirty="0"/>
              <a:t>scaling factor =</a:t>
            </a:r>
            <a:r>
              <a:rPr lang="zh-CN" altLang="en-US" dirty="0"/>
              <a:t>下游消耗量与上游产出之比</a:t>
            </a:r>
          </a:p>
          <a:p>
            <a:pPr lvl="1">
              <a:lnSpc>
                <a:spcPct val="110000"/>
              </a:lnSpc>
            </a:pPr>
            <a:r>
              <a:rPr lang="zh-CN" altLang="en-US" dirty="0" smtClean="0"/>
              <a:t>基于</a:t>
            </a:r>
            <a:r>
              <a:rPr lang="zh-CN" altLang="en-US" dirty="0"/>
              <a:t>线性</a:t>
            </a:r>
            <a:r>
              <a:rPr lang="zh-CN" altLang="en-US" dirty="0" smtClean="0"/>
              <a:t>假设</a:t>
            </a:r>
            <a:endParaRPr lang="en-US" altLang="zh-CN" dirty="0" smtClean="0"/>
          </a:p>
          <a:p>
            <a:pPr>
              <a:lnSpc>
                <a:spcPct val="110000"/>
              </a:lnSpc>
            </a:pPr>
            <a:r>
              <a:rPr lang="en-US" altLang="zh-CN" dirty="0" smtClean="0"/>
              <a:t>LCI </a:t>
            </a:r>
            <a:r>
              <a:rPr lang="en-US" altLang="zh-CN" dirty="0"/>
              <a:t>results =</a:t>
            </a:r>
            <a:r>
              <a:rPr lang="zh-CN" altLang="en-US" dirty="0"/>
              <a:t>调整比例 </a:t>
            </a:r>
            <a:r>
              <a:rPr lang="en-US" altLang="zh-CN" dirty="0"/>
              <a:t>(scaling)</a:t>
            </a:r>
            <a:r>
              <a:rPr lang="zh-CN" altLang="en-US" dirty="0"/>
              <a:t>后各过程</a:t>
            </a:r>
            <a:r>
              <a:rPr lang="en-US" altLang="zh-CN" dirty="0"/>
              <a:t>dataset</a:t>
            </a:r>
            <a:r>
              <a:rPr lang="zh-CN" altLang="en-US" dirty="0"/>
              <a:t>之和 </a:t>
            </a:r>
          </a:p>
          <a:p>
            <a:pPr lvl="1">
              <a:lnSpc>
                <a:spcPct val="110000"/>
              </a:lnSpc>
            </a:pPr>
            <a:r>
              <a:rPr lang="zh-CN" altLang="en-US" dirty="0" smtClean="0"/>
              <a:t>基准</a:t>
            </a:r>
            <a:r>
              <a:rPr lang="zh-CN" altLang="en-US" dirty="0"/>
              <a:t>流被保留下来：即系统总产出，对应功能单位</a:t>
            </a:r>
            <a:r>
              <a:rPr lang="en-US" altLang="zh-CN" dirty="0"/>
              <a:t>(functional unit) </a:t>
            </a:r>
          </a:p>
          <a:p>
            <a:pPr lvl="1">
              <a:lnSpc>
                <a:spcPct val="110000"/>
              </a:lnSpc>
            </a:pPr>
            <a:r>
              <a:rPr lang="zh-CN" altLang="en-US" dirty="0" smtClean="0"/>
              <a:t>中间</a:t>
            </a:r>
            <a:r>
              <a:rPr lang="zh-CN" altLang="en-US" dirty="0"/>
              <a:t>产品抵消：上游产品产出 </a:t>
            </a:r>
            <a:r>
              <a:rPr lang="en-US" altLang="zh-CN" dirty="0"/>
              <a:t>= </a:t>
            </a:r>
            <a:r>
              <a:rPr lang="zh-CN" altLang="en-US" dirty="0"/>
              <a:t>下游原料投入 </a:t>
            </a:r>
          </a:p>
          <a:p>
            <a:pPr lvl="1">
              <a:lnSpc>
                <a:spcPct val="110000"/>
              </a:lnSpc>
            </a:pPr>
            <a:r>
              <a:rPr lang="zh-CN" altLang="en-US" dirty="0" smtClean="0"/>
              <a:t>资源</a:t>
            </a:r>
            <a:r>
              <a:rPr lang="zh-CN" altLang="en-US" dirty="0"/>
              <a:t>投入和环境排放</a:t>
            </a:r>
            <a:r>
              <a:rPr lang="en-US" altLang="zh-CN" dirty="0"/>
              <a:t>(elementary flow)</a:t>
            </a:r>
            <a:r>
              <a:rPr lang="zh-CN" altLang="en-US" dirty="0"/>
              <a:t>累加： </a:t>
            </a:r>
          </a:p>
          <a:p>
            <a:pPr lvl="1">
              <a:lnSpc>
                <a:spcPct val="110000"/>
              </a:lnSpc>
            </a:pPr>
            <a:r>
              <a:rPr lang="zh-CN" altLang="pl-PL" dirty="0"/>
              <a:t>如 </a:t>
            </a:r>
            <a:r>
              <a:rPr lang="pl-PL" altLang="zh-CN" dirty="0"/>
              <a:t>CO</a:t>
            </a:r>
            <a:r>
              <a:rPr lang="pl-PL" altLang="zh-CN" sz="1400" dirty="0"/>
              <a:t>2LC </a:t>
            </a:r>
            <a:r>
              <a:rPr lang="pl-PL" altLang="zh-CN" dirty="0"/>
              <a:t>= s</a:t>
            </a:r>
            <a:r>
              <a:rPr lang="pl-PL" altLang="zh-CN" sz="1400" dirty="0"/>
              <a:t>1</a:t>
            </a:r>
            <a:r>
              <a:rPr lang="pl-PL" altLang="zh-CN" dirty="0"/>
              <a:t>*CO</a:t>
            </a:r>
            <a:r>
              <a:rPr lang="pl-PL" altLang="zh-CN" sz="1400" dirty="0"/>
              <a:t>2 </a:t>
            </a:r>
            <a:r>
              <a:rPr lang="pl-PL" altLang="zh-CN" dirty="0"/>
              <a:t>+ s</a:t>
            </a:r>
            <a:r>
              <a:rPr lang="pl-PL" altLang="zh-CN" sz="1400" dirty="0"/>
              <a:t>2</a:t>
            </a:r>
            <a:r>
              <a:rPr lang="pl-PL" altLang="zh-CN" dirty="0"/>
              <a:t>*CO</a:t>
            </a:r>
            <a:r>
              <a:rPr lang="pl-PL" altLang="zh-CN" sz="1400" dirty="0"/>
              <a:t>2 </a:t>
            </a:r>
            <a:r>
              <a:rPr lang="pl-PL" altLang="zh-CN" dirty="0"/>
              <a:t>+ s</a:t>
            </a:r>
            <a:r>
              <a:rPr lang="pl-PL" altLang="zh-CN" sz="1400" dirty="0"/>
              <a:t>3</a:t>
            </a:r>
            <a:r>
              <a:rPr lang="pl-PL" altLang="zh-CN" dirty="0"/>
              <a:t>*CO</a:t>
            </a:r>
            <a:r>
              <a:rPr lang="pl-PL" altLang="zh-CN" sz="1400" dirty="0"/>
              <a:t>2 </a:t>
            </a:r>
            <a:r>
              <a:rPr lang="pl-PL" altLang="zh-CN" dirty="0"/>
              <a:t>+ … </a:t>
            </a:r>
          </a:p>
          <a:p>
            <a:pPr lvl="1">
              <a:lnSpc>
                <a:spcPct val="110000"/>
              </a:lnSpc>
            </a:pPr>
            <a:r>
              <a:rPr lang="zh-CN" altLang="en-US" dirty="0" smtClean="0"/>
              <a:t>如果</a:t>
            </a:r>
            <a:r>
              <a:rPr lang="zh-CN" altLang="en-US" dirty="0"/>
              <a:t>有系统外的产品投入，被保留下来，待数据收集 </a:t>
            </a:r>
          </a:p>
          <a:p>
            <a:pPr lvl="1">
              <a:lnSpc>
                <a:spcPct val="100000"/>
              </a:lnSpc>
            </a:pPr>
            <a:endParaRPr lang="zh-CN" altLang="en-US" dirty="0"/>
          </a:p>
        </p:txBody>
      </p:sp>
    </p:spTree>
    <p:extLst>
      <p:ext uri="{BB962C8B-B14F-4D97-AF65-F5344CB8AC3E}">
        <p14:creationId xmlns:p14="http://schemas.microsoft.com/office/powerpoint/2010/main" val="2941644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分配 </a:t>
            </a:r>
            <a:r>
              <a:rPr lang="en-US" altLang="zh-CN" dirty="0" smtClean="0"/>
              <a:t>Allocation</a:t>
            </a:r>
            <a:endParaRPr lang="zh-CN" altLang="en-US" dirty="0"/>
          </a:p>
        </p:txBody>
      </p:sp>
      <p:sp>
        <p:nvSpPr>
          <p:cNvPr id="3" name="内容占位符 2"/>
          <p:cNvSpPr>
            <a:spLocks noGrp="1"/>
          </p:cNvSpPr>
          <p:nvPr>
            <p:ph idx="1"/>
          </p:nvPr>
        </p:nvSpPr>
        <p:spPr/>
        <p:txBody>
          <a:bodyPr/>
          <a:lstStyle/>
          <a:p>
            <a:r>
              <a:rPr lang="zh-CN" altLang="en-US" dirty="0" smtClean="0"/>
              <a:t>分配问题</a:t>
            </a:r>
            <a:r>
              <a:rPr lang="zh-CN" altLang="en-US" dirty="0"/>
              <a:t>出现的原因 </a:t>
            </a:r>
          </a:p>
          <a:p>
            <a:r>
              <a:rPr lang="en-US" altLang="zh-CN" sz="2400" dirty="0"/>
              <a:t>most industrial processes yield more than one product, and they recycle intermediate or discarded products as raw materials</a:t>
            </a:r>
            <a:r>
              <a:rPr lang="en-US" altLang="zh-CN" sz="2400" dirty="0" smtClean="0"/>
              <a:t>.</a:t>
            </a:r>
          </a:p>
          <a:p>
            <a:pPr lvl="1"/>
            <a:r>
              <a:rPr lang="zh-CN" altLang="en-US" dirty="0" smtClean="0"/>
              <a:t>奶牛</a:t>
            </a:r>
            <a:r>
              <a:rPr lang="zh-CN" altLang="en-US" dirty="0"/>
              <a:t>：</a:t>
            </a:r>
            <a:r>
              <a:rPr lang="zh-CN" altLang="en-US" dirty="0" smtClean="0"/>
              <a:t>牛奶、（</a:t>
            </a:r>
            <a:r>
              <a:rPr lang="zh-CN" altLang="en-US" dirty="0"/>
              <a:t>肉</a:t>
            </a:r>
            <a:r>
              <a:rPr lang="zh-CN" altLang="en-US" dirty="0" smtClean="0"/>
              <a:t>）、皮毛</a:t>
            </a:r>
            <a:endParaRPr lang="en-US" altLang="zh-CN" dirty="0"/>
          </a:p>
          <a:p>
            <a:pPr lvl="1"/>
            <a:r>
              <a:rPr lang="zh-CN" altLang="en-US" dirty="0" smtClean="0"/>
              <a:t>盐</a:t>
            </a:r>
            <a:r>
              <a:rPr lang="zh-CN" altLang="en-US" dirty="0"/>
              <a:t>电解：氯，烧碱和</a:t>
            </a:r>
            <a:r>
              <a:rPr lang="zh-CN" altLang="en-US" dirty="0" smtClean="0"/>
              <a:t>氢气</a:t>
            </a:r>
            <a:endParaRPr lang="en-US" altLang="zh-CN" dirty="0" smtClean="0"/>
          </a:p>
          <a:p>
            <a:pPr lvl="1"/>
            <a:r>
              <a:rPr lang="zh-CN" altLang="en-US" dirty="0" smtClean="0"/>
              <a:t>热电联产：电和蒸汽</a:t>
            </a:r>
            <a:endParaRPr lang="zh-CN" altLang="en-US" sz="2400" dirty="0"/>
          </a:p>
        </p:txBody>
      </p:sp>
    </p:spTree>
    <p:extLst>
      <p:ext uri="{BB962C8B-B14F-4D97-AF65-F5344CB8AC3E}">
        <p14:creationId xmlns:p14="http://schemas.microsoft.com/office/powerpoint/2010/main" val="385321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019505" y="119794"/>
            <a:ext cx="1656184" cy="851922"/>
          </a:xfrm>
          <a:prstGeom prst="rect">
            <a:avLst/>
          </a:prstGeom>
        </p:spPr>
      </p:pic>
      <p:sp>
        <p:nvSpPr>
          <p:cNvPr id="5" name="标题 4"/>
          <p:cNvSpPr>
            <a:spLocks noGrp="1"/>
          </p:cNvSpPr>
          <p:nvPr>
            <p:ph type="title"/>
          </p:nvPr>
        </p:nvSpPr>
        <p:spPr/>
        <p:txBody>
          <a:bodyPr/>
          <a:lstStyle/>
          <a:p>
            <a:r>
              <a:rPr lang="zh-CN" altLang="en-US" dirty="0" smtClean="0"/>
              <a:t>塑料杯 </a:t>
            </a:r>
            <a:r>
              <a:rPr lang="en-US" altLang="zh-CN" dirty="0" err="1" smtClean="0"/>
              <a:t>v.s</a:t>
            </a:r>
            <a:r>
              <a:rPr lang="en-US" altLang="zh-CN" dirty="0" smtClean="0"/>
              <a:t>. </a:t>
            </a:r>
            <a:r>
              <a:rPr lang="zh-CN" altLang="en-US" dirty="0"/>
              <a:t>纸杯</a:t>
            </a:r>
          </a:p>
        </p:txBody>
      </p:sp>
      <p:pic>
        <p:nvPicPr>
          <p:cNvPr id="7" name="图片 6"/>
          <p:cNvPicPr>
            <a:picLocks noChangeAspect="1"/>
          </p:cNvPicPr>
          <p:nvPr/>
        </p:nvPicPr>
        <p:blipFill>
          <a:blip r:embed="rId3"/>
          <a:stretch>
            <a:fillRect/>
          </a:stretch>
        </p:blipFill>
        <p:spPr>
          <a:xfrm>
            <a:off x="5446329" y="130175"/>
            <a:ext cx="1573176" cy="850900"/>
          </a:xfrm>
          <a:prstGeom prst="rect">
            <a:avLst/>
          </a:prstGeom>
        </p:spPr>
      </p:pic>
      <p:sp>
        <p:nvSpPr>
          <p:cNvPr id="8" name="文本框 7"/>
          <p:cNvSpPr txBox="1"/>
          <p:nvPr/>
        </p:nvSpPr>
        <p:spPr>
          <a:xfrm>
            <a:off x="5541702" y="611743"/>
            <a:ext cx="691215"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1991</a:t>
            </a:r>
            <a:endParaRPr lang="zh-CN" altLang="en-US"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4"/>
          <a:stretch>
            <a:fillRect/>
          </a:stretch>
        </p:blipFill>
        <p:spPr>
          <a:xfrm>
            <a:off x="683568" y="1155579"/>
            <a:ext cx="3286125" cy="2809875"/>
          </a:xfrm>
          <a:prstGeom prst="rect">
            <a:avLst/>
          </a:prstGeom>
        </p:spPr>
      </p:pic>
      <p:pic>
        <p:nvPicPr>
          <p:cNvPr id="10" name="图片 9"/>
          <p:cNvPicPr>
            <a:picLocks noChangeAspect="1"/>
          </p:cNvPicPr>
          <p:nvPr/>
        </p:nvPicPr>
        <p:blipFill>
          <a:blip r:embed="rId5"/>
          <a:stretch>
            <a:fillRect/>
          </a:stretch>
        </p:blipFill>
        <p:spPr>
          <a:xfrm>
            <a:off x="5220072" y="1318180"/>
            <a:ext cx="3095170" cy="2470860"/>
          </a:xfrm>
          <a:prstGeom prst="rect">
            <a:avLst/>
          </a:prstGeom>
        </p:spPr>
      </p:pic>
      <p:sp>
        <p:nvSpPr>
          <p:cNvPr id="11" name="矩形 10"/>
          <p:cNvSpPr/>
          <p:nvPr/>
        </p:nvSpPr>
        <p:spPr>
          <a:xfrm>
            <a:off x="461963" y="3968173"/>
            <a:ext cx="4572000" cy="1938992"/>
          </a:xfrm>
          <a:prstGeom prst="rect">
            <a:avLst/>
          </a:prstGeom>
        </p:spPr>
        <p:txBody>
          <a:bodyPr>
            <a:spAutoFit/>
          </a:bodyPr>
          <a:lstStyle/>
          <a:p>
            <a:endParaRPr lang="zh-CN" altLang="en-US" sz="2000" dirty="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latin typeface="宋体" panose="02010600030101010101" pitchFamily="2" charset="-122"/>
                <a:ea typeface="宋体" panose="02010600030101010101" pitchFamily="2" charset="-122"/>
              </a:rPr>
              <a:t>不</a:t>
            </a:r>
            <a:r>
              <a:rPr lang="zh-CN" altLang="en-US" sz="2000" dirty="0">
                <a:latin typeface="宋体" panose="02010600030101010101" pitchFamily="2" charset="-122"/>
                <a:ea typeface="宋体" panose="02010600030101010101" pitchFamily="2" charset="-122"/>
              </a:rPr>
              <a:t>可再生资源 </a:t>
            </a:r>
            <a:endParaRPr lang="en-US" altLang="zh-CN" sz="20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总</a:t>
            </a:r>
            <a:r>
              <a:rPr lang="zh-CN" altLang="en-US" sz="2000" dirty="0">
                <a:solidFill>
                  <a:srgbClr val="000000"/>
                </a:solidFill>
                <a:latin typeface="宋体" panose="02010600030101010101" pitchFamily="2" charset="-122"/>
                <a:ea typeface="宋体" panose="02010600030101010101" pitchFamily="2" charset="-122"/>
              </a:rPr>
              <a:t>材料投入量小（重量）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生产</a:t>
            </a:r>
            <a:r>
              <a:rPr lang="zh-CN" altLang="en-US" sz="2000" dirty="0">
                <a:solidFill>
                  <a:srgbClr val="000000"/>
                </a:solidFill>
                <a:latin typeface="宋体" panose="02010600030101010101" pitchFamily="2" charset="-122"/>
                <a:ea typeface="宋体" panose="02010600030101010101" pitchFamily="2" charset="-122"/>
              </a:rPr>
              <a:t>过程能耗高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生产</a:t>
            </a:r>
            <a:r>
              <a:rPr lang="zh-CN" altLang="en-US" sz="2000" dirty="0">
                <a:solidFill>
                  <a:srgbClr val="000000"/>
                </a:solidFill>
                <a:latin typeface="宋体" panose="02010600030101010101" pitchFamily="2" charset="-122"/>
                <a:ea typeface="宋体" panose="02010600030101010101" pitchFamily="2" charset="-122"/>
              </a:rPr>
              <a:t>过程</a:t>
            </a:r>
            <a:r>
              <a:rPr lang="zh-CN" altLang="en-US" sz="2000" dirty="0" smtClean="0">
                <a:solidFill>
                  <a:srgbClr val="000000"/>
                </a:solidFill>
                <a:latin typeface="宋体" panose="02010600030101010101" pitchFamily="2" charset="-122"/>
                <a:ea typeface="宋体" panose="02010600030101010101" pitchFamily="2" charset="-122"/>
              </a:rPr>
              <a:t>排放（</a:t>
            </a:r>
            <a:r>
              <a:rPr lang="zh-CN" altLang="en-US" sz="2000" dirty="0">
                <a:solidFill>
                  <a:srgbClr val="000000"/>
                </a:solidFill>
                <a:latin typeface="宋体" panose="02010600030101010101" pitchFamily="2" charset="-122"/>
                <a:ea typeface="宋体" panose="02010600030101010101" pitchFamily="2" charset="-122"/>
              </a:rPr>
              <a:t>重量）小，但毒性大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难</a:t>
            </a:r>
            <a:r>
              <a:rPr lang="zh-CN" altLang="en-US" sz="2000" dirty="0">
                <a:solidFill>
                  <a:srgbClr val="000000"/>
                </a:solidFill>
                <a:latin typeface="宋体" panose="02010600030101010101" pitchFamily="2" charset="-122"/>
                <a:ea typeface="宋体" panose="02010600030101010101" pitchFamily="2" charset="-122"/>
              </a:rPr>
              <a:t>降解 </a:t>
            </a:r>
          </a:p>
        </p:txBody>
      </p:sp>
      <p:sp>
        <p:nvSpPr>
          <p:cNvPr id="12" name="矩形 11"/>
          <p:cNvSpPr/>
          <p:nvPr/>
        </p:nvSpPr>
        <p:spPr>
          <a:xfrm>
            <a:off x="5196011" y="4275949"/>
            <a:ext cx="4572000" cy="1631216"/>
          </a:xfrm>
          <a:prstGeom prst="rect">
            <a:avLst/>
          </a:prstGeom>
        </p:spPr>
        <p:txBody>
          <a:bodyPr>
            <a:spAutoFit/>
          </a:bodyPr>
          <a:lstStyle/>
          <a:p>
            <a:pPr marL="285750" indent="-285750">
              <a:buFont typeface="Wingdings" panose="05000000000000000000" pitchFamily="2" charset="2"/>
              <a:buChar char="p"/>
            </a:pPr>
            <a:r>
              <a:rPr lang="zh-CN" altLang="en-US" sz="2000" dirty="0" smtClean="0">
                <a:latin typeface="宋体" panose="02010600030101010101" pitchFamily="2" charset="-122"/>
                <a:ea typeface="宋体" panose="02010600030101010101" pitchFamily="2" charset="-122"/>
              </a:rPr>
              <a:t>可再生资源 </a:t>
            </a:r>
            <a:endParaRPr lang="en-US" altLang="zh-CN" sz="2000" dirty="0" smtClean="0">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总</a:t>
            </a:r>
            <a:r>
              <a:rPr lang="zh-CN" altLang="en-US" sz="2000" dirty="0">
                <a:solidFill>
                  <a:srgbClr val="000000"/>
                </a:solidFill>
                <a:latin typeface="宋体" panose="02010600030101010101" pitchFamily="2" charset="-122"/>
                <a:ea typeface="宋体" panose="02010600030101010101" pitchFamily="2" charset="-122"/>
              </a:rPr>
              <a:t>材料（含化学品）消耗多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生产</a:t>
            </a:r>
            <a:r>
              <a:rPr lang="zh-CN" altLang="en-US" sz="2000" dirty="0">
                <a:solidFill>
                  <a:srgbClr val="000000"/>
                </a:solidFill>
                <a:latin typeface="宋体" panose="02010600030101010101" pitchFamily="2" charset="-122"/>
                <a:ea typeface="宋体" panose="02010600030101010101" pitchFamily="2" charset="-122"/>
              </a:rPr>
              <a:t>过程能耗高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生产</a:t>
            </a:r>
            <a:r>
              <a:rPr lang="zh-CN" altLang="en-US" sz="2000" dirty="0">
                <a:solidFill>
                  <a:srgbClr val="000000"/>
                </a:solidFill>
                <a:latin typeface="宋体" panose="02010600030101010101" pitchFamily="2" charset="-122"/>
                <a:ea typeface="宋体" panose="02010600030101010101" pitchFamily="2" charset="-122"/>
              </a:rPr>
              <a:t>过程排放量大（</a:t>
            </a:r>
            <a:r>
              <a:rPr lang="zh-CN" altLang="en-US" sz="2000" dirty="0" smtClean="0">
                <a:solidFill>
                  <a:srgbClr val="000000"/>
                </a:solidFill>
                <a:latin typeface="宋体" panose="02010600030101010101" pitchFamily="2" charset="-122"/>
                <a:ea typeface="宋体" panose="02010600030101010101" pitchFamily="2" charset="-122"/>
              </a:rPr>
              <a:t>如</a:t>
            </a:r>
            <a:r>
              <a:rPr lang="en-US" altLang="zh-CN" sz="2000" dirty="0">
                <a:solidFill>
                  <a:srgbClr val="000000"/>
                </a:solidFill>
                <a:latin typeface="Arial" panose="020B0604020202020204" pitchFamily="34" charset="0"/>
                <a:ea typeface="宋体" panose="02010600030101010101" pitchFamily="2" charset="-122"/>
              </a:rPr>
              <a:t>B</a:t>
            </a:r>
            <a:r>
              <a:rPr lang="en-US" altLang="zh-CN" sz="2000" dirty="0" smtClean="0">
                <a:solidFill>
                  <a:srgbClr val="000000"/>
                </a:solidFill>
                <a:latin typeface="Arial" panose="020B0604020202020204" pitchFamily="34" charset="0"/>
                <a:ea typeface="宋体" panose="02010600030101010101" pitchFamily="2" charset="-122"/>
              </a:rPr>
              <a:t>OD</a:t>
            </a:r>
            <a:r>
              <a:rPr lang="zh-CN" altLang="en-US" sz="2000" dirty="0">
                <a:solidFill>
                  <a:srgbClr val="000000"/>
                </a:solidFill>
                <a:latin typeface="宋体" panose="02010600030101010101" pitchFamily="2" charset="-122"/>
                <a:ea typeface="宋体" panose="02010600030101010101" pitchFamily="2" charset="-122"/>
              </a:rPr>
              <a:t>） </a:t>
            </a:r>
            <a:endParaRPr lang="en-US" altLang="zh-CN" sz="2000" dirty="0" smtClean="0">
              <a:solidFill>
                <a:srgbClr val="000000"/>
              </a:solidFill>
              <a:latin typeface="宋体" panose="02010600030101010101" pitchFamily="2" charset="-122"/>
              <a:ea typeface="宋体" panose="02010600030101010101" pitchFamily="2" charset="-122"/>
            </a:endParaRPr>
          </a:p>
          <a:p>
            <a:pPr marL="285750" indent="-285750">
              <a:buFont typeface="Wingdings" panose="05000000000000000000" pitchFamily="2" charset="2"/>
              <a:buChar char="p"/>
            </a:pPr>
            <a:r>
              <a:rPr lang="zh-CN" altLang="en-US" sz="2000" dirty="0" smtClean="0">
                <a:solidFill>
                  <a:srgbClr val="000000"/>
                </a:solidFill>
                <a:latin typeface="宋体" panose="02010600030101010101" pitchFamily="2" charset="-122"/>
                <a:ea typeface="宋体" panose="02010600030101010101" pitchFamily="2" charset="-122"/>
              </a:rPr>
              <a:t>易</a:t>
            </a:r>
            <a:r>
              <a:rPr lang="zh-CN" altLang="en-US" sz="2000" dirty="0">
                <a:solidFill>
                  <a:srgbClr val="000000"/>
                </a:solidFill>
                <a:latin typeface="宋体" panose="02010600030101010101" pitchFamily="2" charset="-122"/>
                <a:ea typeface="宋体" panose="02010600030101010101" pitchFamily="2" charset="-122"/>
              </a:rPr>
              <a:t>降解，但可能</a:t>
            </a:r>
            <a:r>
              <a:rPr lang="zh-CN" altLang="en-US" sz="2000" dirty="0" smtClean="0">
                <a:solidFill>
                  <a:srgbClr val="000000"/>
                </a:solidFill>
                <a:latin typeface="宋体" panose="02010600030101010101" pitchFamily="2" charset="-122"/>
                <a:ea typeface="宋体" panose="02010600030101010101" pitchFamily="2" charset="-122"/>
              </a:rPr>
              <a:t>产生甲烷 </a:t>
            </a:r>
            <a:endParaRPr lang="zh-CN" altLang="en-US" sz="20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5851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分配的基本原则</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避免分配</a:t>
            </a:r>
            <a:endParaRPr lang="en-US" altLang="zh-CN" dirty="0" smtClean="0"/>
          </a:p>
          <a:p>
            <a:pPr lvl="1">
              <a:lnSpc>
                <a:spcPct val="120000"/>
              </a:lnSpc>
            </a:pPr>
            <a:r>
              <a:rPr lang="zh-CN" altLang="en-US" dirty="0"/>
              <a:t>将单元过程分为两个或多个次过程，收集与</a:t>
            </a:r>
            <a:r>
              <a:rPr lang="zh-CN" altLang="en-US" dirty="0" smtClean="0"/>
              <a:t>这些次</a:t>
            </a:r>
            <a:r>
              <a:rPr lang="zh-CN" altLang="en-US" dirty="0"/>
              <a:t>过程相关的输入和输出数据</a:t>
            </a:r>
            <a:r>
              <a:rPr lang="zh-CN" altLang="en-US" dirty="0" smtClean="0"/>
              <a:t>。</a:t>
            </a:r>
            <a:endParaRPr lang="en-US" altLang="zh-CN" dirty="0" smtClean="0"/>
          </a:p>
          <a:p>
            <a:pPr lvl="1">
              <a:lnSpc>
                <a:spcPct val="120000"/>
              </a:lnSpc>
            </a:pPr>
            <a:r>
              <a:rPr lang="zh-CN" altLang="en-US" dirty="0" smtClean="0"/>
              <a:t>扩展</a:t>
            </a:r>
            <a:r>
              <a:rPr lang="zh-CN" altLang="en-US" dirty="0"/>
              <a:t>产品系统，包含附加产品</a:t>
            </a:r>
            <a:r>
              <a:rPr lang="zh-CN" altLang="en-US" dirty="0" smtClean="0"/>
              <a:t>。</a:t>
            </a:r>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68463" cy="313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7933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按照输出产品</a:t>
            </a:r>
            <a:r>
              <a:rPr lang="zh-CN" altLang="en-US" dirty="0" smtClean="0"/>
              <a:t>分分配影响</a:t>
            </a:r>
            <a:endParaRPr lang="zh-CN" altLang="en-US" dirty="0"/>
          </a:p>
        </p:txBody>
      </p:sp>
      <p:sp>
        <p:nvSpPr>
          <p:cNvPr id="3" name="内容占位符 2"/>
          <p:cNvSpPr>
            <a:spLocks noGrp="1"/>
          </p:cNvSpPr>
          <p:nvPr>
            <p:ph idx="1"/>
          </p:nvPr>
        </p:nvSpPr>
        <p:spPr>
          <a:xfrm>
            <a:off x="468313" y="1412776"/>
            <a:ext cx="8280400" cy="5224462"/>
          </a:xfrm>
        </p:spPr>
        <p:txBody>
          <a:bodyPr/>
          <a:lstStyle/>
          <a:p>
            <a:r>
              <a:rPr lang="zh-CN" altLang="en-US" dirty="0" smtClean="0"/>
              <a:t>质量</a:t>
            </a:r>
            <a:endParaRPr lang="en-US" altLang="zh-CN" dirty="0"/>
          </a:p>
          <a:p>
            <a:r>
              <a:rPr lang="zh-CN" altLang="en-US" dirty="0"/>
              <a:t>经济价值</a:t>
            </a:r>
            <a:endParaRPr lang="en-US" altLang="zh-CN" dirty="0"/>
          </a:p>
          <a:p>
            <a:r>
              <a:rPr lang="zh-CN" altLang="en-US" dirty="0"/>
              <a:t>热值</a:t>
            </a:r>
          </a:p>
          <a:p>
            <a:endParaRPr lang="zh-CN" altLang="en-US"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56993"/>
            <a:ext cx="5237916" cy="239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493" y="1574447"/>
            <a:ext cx="3070947" cy="4054256"/>
          </a:xfrm>
          <a:prstGeom prst="rect">
            <a:avLst/>
          </a:prstGeom>
          <a:noFill/>
          <a:ln w="1905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3958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LCI</a:t>
            </a:r>
            <a:r>
              <a:rPr lang="zh-CN" altLang="en-US" dirty="0" smtClean="0"/>
              <a:t>结果</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57912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768" y="1597744"/>
            <a:ext cx="161925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929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背景数据库</a:t>
            </a:r>
            <a:endParaRPr lang="zh-CN" altLang="en-US" dirty="0"/>
          </a:p>
        </p:txBody>
      </p:sp>
      <p:sp>
        <p:nvSpPr>
          <p:cNvPr id="3" name="内容占位符 2"/>
          <p:cNvSpPr>
            <a:spLocks noGrp="1"/>
          </p:cNvSpPr>
          <p:nvPr>
            <p:ph idx="1"/>
          </p:nvPr>
        </p:nvSpPr>
        <p:spPr/>
        <p:txBody>
          <a:bodyPr/>
          <a:lstStyle/>
          <a:p>
            <a:r>
              <a:rPr lang="en-US" altLang="zh-CN" dirty="0" err="1" smtClean="0"/>
              <a:t>Ecoinvent</a:t>
            </a:r>
            <a:r>
              <a:rPr lang="en-US" altLang="zh-CN" dirty="0" smtClean="0"/>
              <a:t>-</a:t>
            </a:r>
            <a:r>
              <a:rPr lang="zh-CN" altLang="en-US" dirty="0" smtClean="0"/>
              <a:t>目前最大的</a:t>
            </a:r>
            <a:r>
              <a:rPr lang="en-US" altLang="zh-CN" dirty="0" smtClean="0"/>
              <a:t>LCI</a:t>
            </a:r>
            <a:r>
              <a:rPr lang="zh-CN" altLang="en-US" dirty="0" smtClean="0"/>
              <a:t>数据库</a:t>
            </a:r>
            <a:endParaRPr lang="en-US" altLang="zh-CN" dirty="0" smtClean="0"/>
          </a:p>
          <a:p>
            <a:pPr lvl="1"/>
            <a:r>
              <a:rPr lang="en-US" altLang="zh-CN" dirty="0" smtClean="0"/>
              <a:t>&gt;4000 </a:t>
            </a:r>
            <a:r>
              <a:rPr lang="en-US" altLang="zh-CN" dirty="0"/>
              <a:t>LCI </a:t>
            </a:r>
            <a:r>
              <a:rPr lang="en-US" altLang="zh-CN" dirty="0" smtClean="0"/>
              <a:t>datasets</a:t>
            </a:r>
            <a:r>
              <a:rPr lang="zh-CN" altLang="en-US" dirty="0" smtClean="0"/>
              <a:t>，主要是欧洲</a:t>
            </a:r>
            <a:r>
              <a:rPr lang="en-US" altLang="zh-CN" dirty="0" smtClean="0"/>
              <a:t>LCI</a:t>
            </a:r>
            <a:r>
              <a:rPr lang="zh-CN" altLang="en-US" dirty="0" smtClean="0"/>
              <a:t>数据</a:t>
            </a:r>
            <a:endParaRPr lang="en-US" altLang="zh-CN" dirty="0" smtClean="0"/>
          </a:p>
          <a:p>
            <a:r>
              <a:rPr lang="en-US" altLang="zh-CN" dirty="0" smtClean="0"/>
              <a:t>PE-</a:t>
            </a:r>
            <a:r>
              <a:rPr lang="zh-CN" altLang="en-US" dirty="0" smtClean="0"/>
              <a:t>德国</a:t>
            </a:r>
            <a:r>
              <a:rPr lang="en-US" altLang="zh-CN" dirty="0" smtClean="0"/>
              <a:t>PE</a:t>
            </a:r>
            <a:r>
              <a:rPr lang="zh-CN" altLang="en-US" dirty="0" smtClean="0"/>
              <a:t>公司</a:t>
            </a:r>
            <a:r>
              <a:rPr lang="en-US" altLang="zh-CN" dirty="0" err="1" smtClean="0"/>
              <a:t>GaBi</a:t>
            </a:r>
            <a:r>
              <a:rPr lang="zh-CN" altLang="en-US" dirty="0" smtClean="0"/>
              <a:t>软件内置数据库</a:t>
            </a:r>
            <a:endParaRPr lang="en-US" altLang="zh-CN" dirty="0" smtClean="0"/>
          </a:p>
          <a:p>
            <a:pPr lvl="1"/>
            <a:r>
              <a:rPr lang="en-US" altLang="zh-CN" dirty="0" smtClean="0"/>
              <a:t>&gt;1000 LCI datasets</a:t>
            </a:r>
            <a:r>
              <a:rPr lang="zh-CN" altLang="en-US" dirty="0" smtClean="0"/>
              <a:t>，主要是欧洲</a:t>
            </a:r>
            <a:r>
              <a:rPr lang="en-US" altLang="zh-CN" dirty="0" smtClean="0"/>
              <a:t>LCI</a:t>
            </a:r>
            <a:r>
              <a:rPr lang="zh-CN" altLang="en-US" dirty="0" smtClean="0"/>
              <a:t>数据</a:t>
            </a:r>
            <a:endParaRPr lang="en-US" altLang="zh-CN" dirty="0" smtClean="0"/>
          </a:p>
          <a:p>
            <a:r>
              <a:rPr lang="en-US" altLang="zh-CN" dirty="0" smtClean="0"/>
              <a:t>CLCD-</a:t>
            </a:r>
            <a:r>
              <a:rPr lang="zh-CN" altLang="en-US" dirty="0" smtClean="0"/>
              <a:t>中国</a:t>
            </a:r>
            <a:r>
              <a:rPr lang="en-US" altLang="zh-CN" dirty="0"/>
              <a:t>LCA</a:t>
            </a:r>
            <a:r>
              <a:rPr lang="zh-CN" altLang="en-US" dirty="0"/>
              <a:t>基础数据库 </a:t>
            </a:r>
            <a:endParaRPr lang="en-US" altLang="zh-CN" dirty="0" smtClean="0"/>
          </a:p>
          <a:p>
            <a:pPr lvl="1"/>
            <a:r>
              <a:rPr lang="en-US" altLang="zh-CN" dirty="0"/>
              <a:t>&gt;500</a:t>
            </a:r>
            <a:r>
              <a:rPr lang="zh-CN" altLang="en-US" dirty="0"/>
              <a:t>个</a:t>
            </a:r>
            <a:r>
              <a:rPr lang="zh-CN" altLang="en-US" dirty="0" smtClean="0"/>
              <a:t>单元过程，四川大学建立</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7655149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Ecoinvent</a:t>
            </a:r>
            <a:r>
              <a:rPr lang="zh-CN" altLang="en-US" dirty="0" smtClean="0"/>
              <a:t>数据库</a:t>
            </a:r>
            <a:endParaRPr lang="zh-CN" altLang="en-US" dirty="0"/>
          </a:p>
        </p:txBody>
      </p:sp>
      <p:sp>
        <p:nvSpPr>
          <p:cNvPr id="3" name="内容占位符 2"/>
          <p:cNvSpPr>
            <a:spLocks noGrp="1"/>
          </p:cNvSpPr>
          <p:nvPr>
            <p:ph idx="1"/>
          </p:nvPr>
        </p:nvSpPr>
        <p:spPr>
          <a:xfrm>
            <a:off x="108024" y="1125538"/>
            <a:ext cx="8280400" cy="5224462"/>
          </a:xfrm>
        </p:spPr>
        <p:txBody>
          <a:bodyPr/>
          <a:lstStyle/>
          <a:p>
            <a:r>
              <a:rPr lang="zh-CN" altLang="en-US" dirty="0" smtClean="0"/>
              <a:t>最新版本：</a:t>
            </a:r>
            <a:r>
              <a:rPr lang="en-US" altLang="zh-CN" dirty="0" smtClean="0"/>
              <a:t>v3.1</a:t>
            </a:r>
          </a:p>
          <a:p>
            <a:r>
              <a:rPr lang="zh-CN" altLang="en-US" dirty="0" smtClean="0"/>
              <a:t>包含超过</a:t>
            </a:r>
            <a:r>
              <a:rPr lang="en-US" altLang="zh-CN" dirty="0" smtClean="0"/>
              <a:t>10,000LCIs</a:t>
            </a:r>
            <a:r>
              <a:rPr lang="zh-CN" altLang="en-US" dirty="0" smtClean="0"/>
              <a:t>，涵盖领域：</a:t>
            </a:r>
            <a:endParaRPr lang="en-US" altLang="zh-CN" dirty="0" smtClean="0"/>
          </a:p>
          <a:p>
            <a:pPr lvl="1"/>
            <a:r>
              <a:rPr lang="en-US" altLang="zh-CN" dirty="0" smtClean="0"/>
              <a:t>Energy supply</a:t>
            </a:r>
          </a:p>
          <a:p>
            <a:pPr lvl="1"/>
            <a:r>
              <a:rPr lang="en-US" altLang="zh-CN" dirty="0" smtClean="0"/>
              <a:t>Agriculture</a:t>
            </a:r>
          </a:p>
          <a:p>
            <a:pPr lvl="1"/>
            <a:r>
              <a:rPr lang="en-US" altLang="zh-CN" dirty="0" smtClean="0"/>
              <a:t>Transport</a:t>
            </a:r>
          </a:p>
          <a:p>
            <a:pPr lvl="1"/>
            <a:r>
              <a:rPr lang="en-US" altLang="zh-CN" dirty="0"/>
              <a:t>B</a:t>
            </a:r>
            <a:r>
              <a:rPr lang="en-US" altLang="zh-CN" dirty="0" smtClean="0"/>
              <a:t>iofuels </a:t>
            </a:r>
            <a:r>
              <a:rPr lang="en-US" altLang="zh-CN" dirty="0"/>
              <a:t>and </a:t>
            </a:r>
            <a:r>
              <a:rPr lang="en-US" altLang="zh-CN" dirty="0" smtClean="0"/>
              <a:t>biomaterials</a:t>
            </a:r>
          </a:p>
          <a:p>
            <a:pPr lvl="1"/>
            <a:r>
              <a:rPr lang="en-US" altLang="zh-CN" dirty="0"/>
              <a:t>B</a:t>
            </a:r>
            <a:r>
              <a:rPr lang="en-US" altLang="zh-CN" dirty="0" smtClean="0"/>
              <a:t>ulk </a:t>
            </a:r>
            <a:r>
              <a:rPr lang="en-US" altLang="zh-CN" dirty="0"/>
              <a:t>and specialty </a:t>
            </a:r>
            <a:r>
              <a:rPr lang="en-US" altLang="zh-CN" dirty="0" smtClean="0"/>
              <a:t>chemicals</a:t>
            </a:r>
          </a:p>
          <a:p>
            <a:pPr lvl="1"/>
            <a:r>
              <a:rPr lang="en-US" altLang="zh-CN" dirty="0" smtClean="0"/>
              <a:t>Construction materials</a:t>
            </a:r>
          </a:p>
          <a:p>
            <a:pPr lvl="1"/>
            <a:r>
              <a:rPr lang="en-US" altLang="zh-CN" dirty="0" smtClean="0"/>
              <a:t>Packaging </a:t>
            </a:r>
            <a:r>
              <a:rPr lang="en-US" altLang="zh-CN" dirty="0"/>
              <a:t>materials</a:t>
            </a:r>
          </a:p>
          <a:p>
            <a:pPr marL="457200" lvl="1" indent="0">
              <a:buNone/>
            </a:pPr>
            <a:endParaRPr lang="en-US" altLang="zh-CN" dirty="0" smtClean="0"/>
          </a:p>
          <a:p>
            <a:endParaRPr lang="zh-CN" altLang="en-US" dirty="0"/>
          </a:p>
        </p:txBody>
      </p:sp>
      <p:sp>
        <p:nvSpPr>
          <p:cNvPr id="4" name="矩形 3"/>
          <p:cNvSpPr/>
          <p:nvPr/>
        </p:nvSpPr>
        <p:spPr>
          <a:xfrm>
            <a:off x="4427984" y="2455023"/>
            <a:ext cx="4572000" cy="3416320"/>
          </a:xfrm>
          <a:prstGeom prst="rect">
            <a:avLst/>
          </a:prstGeom>
        </p:spPr>
        <p:txBody>
          <a:bodyPr>
            <a:spAutoFit/>
          </a:bodyPr>
          <a:lstStyle/>
          <a:p>
            <a:pPr marL="800100" lvl="1" indent="-342900">
              <a:lnSpc>
                <a:spcPct val="150000"/>
              </a:lnSpc>
              <a:buClr>
                <a:srgbClr val="0000FF"/>
              </a:buClr>
              <a:buFont typeface="Wingdings" panose="05000000000000000000" pitchFamily="2" charset="2"/>
              <a:buChar char="l"/>
            </a:pPr>
            <a:r>
              <a:rPr lang="en-US" altLang="zh-CN" sz="2400" dirty="0" smtClean="0"/>
              <a:t>Basic </a:t>
            </a:r>
            <a:r>
              <a:rPr lang="en-US" altLang="zh-CN" sz="2400" dirty="0"/>
              <a:t>and precious </a:t>
            </a:r>
            <a:r>
              <a:rPr lang="en-US" altLang="zh-CN" sz="2400" dirty="0" smtClean="0"/>
              <a:t>metals</a:t>
            </a:r>
          </a:p>
          <a:p>
            <a:pPr marL="800100" lvl="1" indent="-342900">
              <a:lnSpc>
                <a:spcPct val="150000"/>
              </a:lnSpc>
              <a:buClr>
                <a:srgbClr val="0000FF"/>
              </a:buClr>
              <a:buFont typeface="Wingdings" panose="05000000000000000000" pitchFamily="2" charset="2"/>
              <a:buChar char="l"/>
            </a:pPr>
            <a:r>
              <a:rPr lang="en-US" altLang="zh-CN" sz="2400" dirty="0" smtClean="0"/>
              <a:t>Metals processing</a:t>
            </a:r>
          </a:p>
          <a:p>
            <a:pPr marL="800100" lvl="1" indent="-342900">
              <a:lnSpc>
                <a:spcPct val="150000"/>
              </a:lnSpc>
              <a:buClr>
                <a:srgbClr val="0000FF"/>
              </a:buClr>
              <a:buFont typeface="Wingdings" panose="05000000000000000000" pitchFamily="2" charset="2"/>
              <a:buChar char="l"/>
            </a:pPr>
            <a:r>
              <a:rPr lang="en-US" altLang="zh-CN" sz="2400" dirty="0" smtClean="0"/>
              <a:t>ICT </a:t>
            </a:r>
            <a:r>
              <a:rPr lang="en-US" altLang="zh-CN" sz="2400" dirty="0"/>
              <a:t>and </a:t>
            </a:r>
            <a:r>
              <a:rPr lang="en-US" altLang="zh-CN" sz="2400" dirty="0" smtClean="0"/>
              <a:t>electronics</a:t>
            </a:r>
          </a:p>
          <a:p>
            <a:pPr marL="800100" lvl="1" indent="-342900">
              <a:lnSpc>
                <a:spcPct val="150000"/>
              </a:lnSpc>
              <a:buClr>
                <a:srgbClr val="0000FF"/>
              </a:buClr>
              <a:buFont typeface="Wingdings" panose="05000000000000000000" pitchFamily="2" charset="2"/>
              <a:buChar char="l"/>
            </a:pPr>
            <a:r>
              <a:rPr lang="en-US" altLang="zh-CN" sz="2400" dirty="0" smtClean="0"/>
              <a:t>Dairy</a:t>
            </a:r>
            <a:endParaRPr lang="en-US" altLang="zh-CN" sz="2400" dirty="0"/>
          </a:p>
          <a:p>
            <a:pPr marL="800100" lvl="1" indent="-342900">
              <a:lnSpc>
                <a:spcPct val="150000"/>
              </a:lnSpc>
              <a:buClr>
                <a:srgbClr val="0000FF"/>
              </a:buClr>
              <a:buFont typeface="Wingdings" panose="05000000000000000000" pitchFamily="2" charset="2"/>
              <a:buChar char="l"/>
            </a:pPr>
            <a:r>
              <a:rPr lang="en-US" altLang="zh-CN" sz="2400" dirty="0" smtClean="0"/>
              <a:t>Wood</a:t>
            </a:r>
            <a:endParaRPr lang="en-US" altLang="zh-CN" sz="2400" dirty="0"/>
          </a:p>
          <a:p>
            <a:pPr marL="800100" lvl="1" indent="-342900">
              <a:lnSpc>
                <a:spcPct val="150000"/>
              </a:lnSpc>
              <a:buClr>
                <a:srgbClr val="0000FF"/>
              </a:buClr>
              <a:buFont typeface="Wingdings" panose="05000000000000000000" pitchFamily="2" charset="2"/>
              <a:buChar char="l"/>
            </a:pPr>
            <a:r>
              <a:rPr lang="en-US" altLang="zh-CN" sz="2400" dirty="0" smtClean="0"/>
              <a:t>Waste </a:t>
            </a:r>
            <a:r>
              <a:rPr lang="en-US" altLang="zh-CN" sz="2400" dirty="0"/>
              <a:t>treatment</a:t>
            </a:r>
          </a:p>
        </p:txBody>
      </p:sp>
    </p:spTree>
    <p:extLst>
      <p:ext uri="{BB962C8B-B14F-4D97-AF65-F5344CB8AC3E}">
        <p14:creationId xmlns:p14="http://schemas.microsoft.com/office/powerpoint/2010/main" val="12102667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Activity Overview </a:t>
            </a:r>
            <a:endParaRPr lang="zh-CN" altLang="en-US" dirty="0"/>
          </a:p>
        </p:txBody>
      </p:sp>
      <p:sp>
        <p:nvSpPr>
          <p:cNvPr id="3" name="内容占位符 2"/>
          <p:cNvSpPr>
            <a:spLocks noGrp="1"/>
          </p:cNvSpPr>
          <p:nvPr>
            <p:ph idx="1"/>
          </p:nvPr>
        </p:nvSpPr>
        <p:spPr/>
        <p:txBody>
          <a:bodyPr/>
          <a:lstStyle/>
          <a:p>
            <a:r>
              <a:rPr lang="en-US" altLang="zh-CN" sz="2400" dirty="0" smtClean="0"/>
              <a:t>activities </a:t>
            </a:r>
            <a:r>
              <a:rPr lang="en-US" altLang="zh-CN" sz="2400" dirty="0"/>
              <a:t>always have to have a reference product which is the driver of the activity </a:t>
            </a:r>
          </a:p>
          <a:p>
            <a:r>
              <a:rPr lang="en-US" altLang="zh-CN" sz="2400" dirty="0"/>
              <a:t>activities may have several by-products/wastes </a:t>
            </a:r>
          </a:p>
          <a:p>
            <a:r>
              <a:rPr lang="en-US" altLang="zh-CN" sz="2400" dirty="0"/>
              <a:t>no distinction is made between a by-product and a waste </a:t>
            </a:r>
          </a:p>
          <a:p>
            <a:endParaRPr lang="zh-CN" altLang="en-US" sz="3200" dirty="0"/>
          </a:p>
        </p:txBody>
      </p:sp>
      <p:pic>
        <p:nvPicPr>
          <p:cNvPr id="4" name="图片 3"/>
          <p:cNvPicPr>
            <a:picLocks noChangeAspect="1"/>
          </p:cNvPicPr>
          <p:nvPr/>
        </p:nvPicPr>
        <p:blipFill>
          <a:blip r:embed="rId2"/>
          <a:stretch>
            <a:fillRect/>
          </a:stretch>
        </p:blipFill>
        <p:spPr>
          <a:xfrm>
            <a:off x="1115616" y="3737769"/>
            <a:ext cx="6524625" cy="2076450"/>
          </a:xfrm>
          <a:prstGeom prst="rect">
            <a:avLst/>
          </a:prstGeom>
        </p:spPr>
      </p:pic>
    </p:spTree>
    <p:extLst>
      <p:ext uri="{BB962C8B-B14F-4D97-AF65-F5344CB8AC3E}">
        <p14:creationId xmlns:p14="http://schemas.microsoft.com/office/powerpoint/2010/main" val="2614672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Name changes</a:t>
            </a:r>
            <a:endParaRPr lang="zh-CN" altLang="en-US" dirty="0"/>
          </a:p>
        </p:txBody>
      </p:sp>
      <p:sp>
        <p:nvSpPr>
          <p:cNvPr id="3" name="内容占位符 2"/>
          <p:cNvSpPr>
            <a:spLocks noGrp="1"/>
          </p:cNvSpPr>
          <p:nvPr>
            <p:ph idx="1"/>
          </p:nvPr>
        </p:nvSpPr>
        <p:spPr/>
        <p:txBody>
          <a:bodyPr/>
          <a:lstStyle/>
          <a:p>
            <a:r>
              <a:rPr lang="en-US" altLang="zh-CN" sz="2000" dirty="0" smtClean="0"/>
              <a:t>In </a:t>
            </a:r>
            <a:r>
              <a:rPr lang="en-US" altLang="zh-CN" sz="2000" dirty="0" err="1"/>
              <a:t>ecoinvent</a:t>
            </a:r>
            <a:r>
              <a:rPr lang="en-US" altLang="zh-CN" sz="2000" dirty="0"/>
              <a:t> v2, the same name was used for a process and the resulting product. “Process” is now called “activity”, and activity names and product names are now separate. </a:t>
            </a:r>
          </a:p>
          <a:p>
            <a:endParaRPr lang="zh-CN" altLang="en-US" dirty="0"/>
          </a:p>
        </p:txBody>
      </p:sp>
      <p:pic>
        <p:nvPicPr>
          <p:cNvPr id="4" name="图片 3"/>
          <p:cNvPicPr>
            <a:picLocks noChangeAspect="1"/>
          </p:cNvPicPr>
          <p:nvPr/>
        </p:nvPicPr>
        <p:blipFill>
          <a:blip r:embed="rId2"/>
          <a:stretch>
            <a:fillRect/>
          </a:stretch>
        </p:blipFill>
        <p:spPr>
          <a:xfrm>
            <a:off x="1259632" y="2996952"/>
            <a:ext cx="5636419" cy="2664296"/>
          </a:xfrm>
          <a:prstGeom prst="rect">
            <a:avLst/>
          </a:prstGeom>
        </p:spPr>
      </p:pic>
    </p:spTree>
    <p:extLst>
      <p:ext uri="{BB962C8B-B14F-4D97-AF65-F5344CB8AC3E}">
        <p14:creationId xmlns:p14="http://schemas.microsoft.com/office/powerpoint/2010/main" val="1650288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第三步：生命周期影响评价</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38389"/>
            <a:ext cx="58293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386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LCIA</a:t>
            </a:r>
            <a:r>
              <a:rPr lang="zh-CN" altLang="en-US" dirty="0" smtClean="0"/>
              <a:t>定义</a:t>
            </a:r>
            <a:endParaRPr lang="zh-CN" altLang="en-US" dirty="0"/>
          </a:p>
        </p:txBody>
      </p:sp>
      <p:sp>
        <p:nvSpPr>
          <p:cNvPr id="3" name="内容占位符 2"/>
          <p:cNvSpPr>
            <a:spLocks noGrp="1"/>
          </p:cNvSpPr>
          <p:nvPr>
            <p:ph idx="1"/>
          </p:nvPr>
        </p:nvSpPr>
        <p:spPr>
          <a:xfrm>
            <a:off x="467544" y="1124744"/>
            <a:ext cx="8064896" cy="5224462"/>
          </a:xfrm>
        </p:spPr>
        <p:txBody>
          <a:bodyPr/>
          <a:lstStyle/>
          <a:p>
            <a:pPr marL="0" indent="0">
              <a:buNone/>
            </a:pPr>
            <a:r>
              <a:rPr lang="zh-CN" altLang="zh-CN" dirty="0"/>
              <a:t>将生命周期清单分析过程中列出的要素对现实环境影响进行定性和</a:t>
            </a:r>
            <a:r>
              <a:rPr lang="zh-CN" altLang="zh-CN" dirty="0" smtClean="0"/>
              <a:t>定量分析</a:t>
            </a:r>
            <a:r>
              <a:rPr lang="zh-CN" altLang="en-US" dirty="0" smtClean="0"/>
              <a:t>。</a:t>
            </a:r>
            <a:endParaRPr lang="en-US" altLang="zh-CN" dirty="0" smtClean="0"/>
          </a:p>
          <a:p>
            <a:pPr lvl="1"/>
            <a:r>
              <a:rPr lang="zh-CN" altLang="en-US" dirty="0"/>
              <a:t>选择和定义影响</a:t>
            </a:r>
            <a:r>
              <a:rPr lang="zh-CN" altLang="en-US" dirty="0" smtClean="0"/>
              <a:t>种类</a:t>
            </a:r>
            <a:endParaRPr lang="en-US" altLang="zh-CN" dirty="0" smtClean="0"/>
          </a:p>
          <a:p>
            <a:pPr lvl="1"/>
            <a:r>
              <a:rPr lang="zh-CN" altLang="zh-CN" dirty="0" smtClean="0"/>
              <a:t>将</a:t>
            </a:r>
            <a:r>
              <a:rPr lang="zh-CN" altLang="zh-CN" dirty="0"/>
              <a:t>清单数据分配到所选择的影响类型中（分类</a:t>
            </a:r>
            <a:r>
              <a:rPr lang="zh-CN" altLang="zh-CN" dirty="0" smtClean="0"/>
              <a:t>）</a:t>
            </a:r>
            <a:endParaRPr lang="en-US" altLang="zh-CN" dirty="0" smtClean="0"/>
          </a:p>
          <a:p>
            <a:pPr lvl="1"/>
            <a:r>
              <a:rPr lang="zh-CN" altLang="zh-CN" dirty="0" smtClean="0"/>
              <a:t>用</a:t>
            </a:r>
            <a:r>
              <a:rPr lang="zh-CN" altLang="zh-CN" dirty="0"/>
              <a:t>特征化因子计算影响类型的参数（特征化</a:t>
            </a:r>
            <a:r>
              <a:rPr lang="zh-CN" altLang="zh-CN" dirty="0" smtClean="0"/>
              <a:t>）</a:t>
            </a:r>
            <a:endParaRPr lang="en-US" altLang="zh-CN" dirty="0" smtClean="0"/>
          </a:p>
          <a:p>
            <a:pPr lvl="1"/>
            <a:r>
              <a:rPr lang="zh-CN" altLang="zh-CN" dirty="0" smtClean="0"/>
              <a:t>以</a:t>
            </a:r>
            <a:r>
              <a:rPr lang="zh-CN" altLang="zh-CN" dirty="0"/>
              <a:t>基准值计算类型参数（标准化，可选择</a:t>
            </a:r>
            <a:r>
              <a:rPr lang="zh-CN" altLang="zh-CN" dirty="0" smtClean="0"/>
              <a:t>）</a:t>
            </a:r>
            <a:endParaRPr lang="en-US" altLang="zh-CN" dirty="0" smtClean="0"/>
          </a:p>
          <a:p>
            <a:pPr lvl="1"/>
            <a:r>
              <a:rPr lang="zh-CN" altLang="zh-CN" dirty="0" smtClean="0"/>
              <a:t>分组</a:t>
            </a:r>
            <a:r>
              <a:rPr lang="zh-CN" altLang="zh-CN" dirty="0"/>
              <a:t>并计算权重（可选择</a:t>
            </a:r>
            <a:r>
              <a:rPr lang="zh-CN" altLang="zh-CN" dirty="0" smtClean="0"/>
              <a:t>）</a:t>
            </a:r>
            <a:endParaRPr lang="en-US" altLang="zh-CN" dirty="0" smtClean="0"/>
          </a:p>
          <a:p>
            <a:pPr lvl="1"/>
            <a:r>
              <a:rPr lang="zh-CN" altLang="zh-CN" dirty="0" smtClean="0"/>
              <a:t>数据质量分析</a:t>
            </a:r>
            <a:endParaRPr lang="zh-CN" altLang="en-US" dirty="0"/>
          </a:p>
        </p:txBody>
      </p:sp>
      <p:sp>
        <p:nvSpPr>
          <p:cNvPr id="4" name="右大括号 3"/>
          <p:cNvSpPr/>
          <p:nvPr/>
        </p:nvSpPr>
        <p:spPr>
          <a:xfrm>
            <a:off x="6948264" y="4221088"/>
            <a:ext cx="186295" cy="720080"/>
          </a:xfrm>
          <a:prstGeom prst="rightBrace">
            <a:avLst>
              <a:gd name="adj1" fmla="val 52954"/>
              <a:gd name="adj2" fmla="val 51776"/>
            </a:avLst>
          </a:prstGeom>
          <a:no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FF00"/>
              </a:solidFill>
            </a:endParaRPr>
          </a:p>
        </p:txBody>
      </p:sp>
      <p:sp>
        <p:nvSpPr>
          <p:cNvPr id="6" name="TextBox 5"/>
          <p:cNvSpPr txBox="1"/>
          <p:nvPr/>
        </p:nvSpPr>
        <p:spPr>
          <a:xfrm>
            <a:off x="7092280" y="4407495"/>
            <a:ext cx="800219" cy="461665"/>
          </a:xfrm>
          <a:prstGeom prst="rect">
            <a:avLst/>
          </a:prstGeom>
          <a:noFill/>
        </p:spPr>
        <p:txBody>
          <a:bodyPr wrap="none" rtlCol="0">
            <a:spAutoFit/>
          </a:bodyPr>
          <a:lstStyle/>
          <a:p>
            <a:r>
              <a:rPr lang="zh-CN" altLang="en-US" sz="2400" dirty="0" smtClean="0"/>
              <a:t>量化</a:t>
            </a:r>
            <a:endParaRPr lang="zh-CN" altLang="en-US" sz="2400" dirty="0"/>
          </a:p>
        </p:txBody>
      </p:sp>
      <p:sp>
        <p:nvSpPr>
          <p:cNvPr id="7" name="右大括号 6"/>
          <p:cNvSpPr/>
          <p:nvPr/>
        </p:nvSpPr>
        <p:spPr>
          <a:xfrm>
            <a:off x="7668344" y="3140968"/>
            <a:ext cx="394188" cy="1800200"/>
          </a:xfrm>
          <a:prstGeom prst="rightBrace">
            <a:avLst>
              <a:gd name="adj1" fmla="val 52954"/>
              <a:gd name="adj2" fmla="val 51776"/>
            </a:avLst>
          </a:prstGeom>
          <a:noFill/>
          <a:ln w="28575">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solidFill>
                  <a:srgbClr val="FFFF00"/>
                </a:solidFill>
              </a:rPr>
              <a:t> </a:t>
            </a:r>
            <a:endParaRPr lang="zh-CN" altLang="en-US" dirty="0">
              <a:solidFill>
                <a:srgbClr val="FFFF00"/>
              </a:solidFill>
            </a:endParaRPr>
          </a:p>
        </p:txBody>
      </p:sp>
      <p:sp>
        <p:nvSpPr>
          <p:cNvPr id="8" name="矩形 7"/>
          <p:cNvSpPr/>
          <p:nvPr/>
        </p:nvSpPr>
        <p:spPr>
          <a:xfrm>
            <a:off x="8028384" y="3831431"/>
            <a:ext cx="1112805" cy="461665"/>
          </a:xfrm>
          <a:prstGeom prst="rect">
            <a:avLst/>
          </a:prstGeom>
        </p:spPr>
        <p:txBody>
          <a:bodyPr wrap="none">
            <a:spAutoFit/>
          </a:bodyPr>
          <a:lstStyle/>
          <a:p>
            <a:r>
              <a:rPr lang="zh-CN" altLang="en-US" sz="2400" b="1" dirty="0" smtClean="0"/>
              <a:t>三步走</a:t>
            </a:r>
            <a:endParaRPr lang="zh-CN" altLang="en-US" sz="2400" b="1" dirty="0"/>
          </a:p>
        </p:txBody>
      </p:sp>
    </p:spTree>
    <p:extLst>
      <p:ext uri="{BB962C8B-B14F-4D97-AF65-F5344CB8AC3E}">
        <p14:creationId xmlns:p14="http://schemas.microsoft.com/office/powerpoint/2010/main" val="28364676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分类 </a:t>
            </a:r>
            <a:r>
              <a:rPr lang="en-US" altLang="zh-CN" dirty="0" smtClean="0"/>
              <a:t>Classification</a:t>
            </a:r>
            <a:endParaRPr lang="zh-CN" altLang="en-US" dirty="0"/>
          </a:p>
        </p:txBody>
      </p:sp>
      <p:sp>
        <p:nvSpPr>
          <p:cNvPr id="3" name="内容占位符 2"/>
          <p:cNvSpPr>
            <a:spLocks noGrp="1"/>
          </p:cNvSpPr>
          <p:nvPr>
            <p:ph idx="1"/>
          </p:nvPr>
        </p:nvSpPr>
        <p:spPr/>
        <p:txBody>
          <a:bodyPr/>
          <a:lstStyle/>
          <a:p>
            <a:r>
              <a:rPr lang="zh-CN" altLang="zh-CN" dirty="0"/>
              <a:t>将清单分析的结果</a:t>
            </a:r>
            <a:r>
              <a:rPr lang="zh-CN" altLang="zh-CN" dirty="0" smtClean="0"/>
              <a:t>划分到</a:t>
            </a:r>
            <a:r>
              <a:rPr lang="zh-CN" altLang="zh-CN" dirty="0"/>
              <a:t>影响</a:t>
            </a:r>
            <a:r>
              <a:rPr lang="zh-CN" altLang="zh-CN" dirty="0" smtClean="0"/>
              <a:t>类型</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03501397"/>
              </p:ext>
            </p:extLst>
          </p:nvPr>
        </p:nvGraphicFramePr>
        <p:xfrm>
          <a:off x="755576" y="1943240"/>
          <a:ext cx="8028000" cy="4222064"/>
        </p:xfrm>
        <a:graphic>
          <a:graphicData uri="http://schemas.openxmlformats.org/drawingml/2006/table">
            <a:tbl>
              <a:tblPr firstRow="1" firstCol="1" bandRow="1">
                <a:tableStyleId>{68D230F3-CF80-4859-8CE7-A43EE81993B5}</a:tableStyleId>
              </a:tblPr>
              <a:tblGrid>
                <a:gridCol w="2340000"/>
                <a:gridCol w="2952000"/>
                <a:gridCol w="2736000"/>
              </a:tblGrid>
              <a:tr h="297300">
                <a:tc>
                  <a:txBody>
                    <a:bodyPr/>
                    <a:lstStyle/>
                    <a:p>
                      <a:pPr algn="ctr">
                        <a:lnSpc>
                          <a:spcPct val="125000"/>
                        </a:lnSpc>
                        <a:spcAft>
                          <a:spcPts val="0"/>
                        </a:spcAft>
                      </a:pPr>
                      <a:r>
                        <a:rPr lang="zh-CN" sz="1800" b="0" kern="0" dirty="0">
                          <a:effectLst/>
                        </a:rPr>
                        <a:t>联合国环境规划署</a:t>
                      </a:r>
                      <a:endParaRPr lang="zh-CN" sz="1800" b="0" kern="100" dirty="0">
                        <a:effectLst/>
                        <a:latin typeface="Calibri"/>
                        <a:ea typeface="宋体"/>
                        <a:cs typeface="Times New Roman"/>
                      </a:endParaRPr>
                    </a:p>
                  </a:txBody>
                  <a:tcPr marL="68580" marR="68580" marT="0" marB="0"/>
                </a:tc>
                <a:tc>
                  <a:txBody>
                    <a:bodyPr/>
                    <a:lstStyle/>
                    <a:p>
                      <a:pPr algn="ctr">
                        <a:lnSpc>
                          <a:spcPct val="125000"/>
                        </a:lnSpc>
                        <a:spcAft>
                          <a:spcPts val="0"/>
                        </a:spcAft>
                      </a:pPr>
                      <a:r>
                        <a:rPr lang="zh-CN" sz="1800" b="0" kern="0" dirty="0">
                          <a:effectLst/>
                        </a:rPr>
                        <a:t>美国环境毒理学与化学学会</a:t>
                      </a:r>
                      <a:endParaRPr lang="zh-CN" sz="1800" b="0" kern="100" dirty="0">
                        <a:effectLst/>
                        <a:latin typeface="Calibri"/>
                        <a:ea typeface="宋体"/>
                        <a:cs typeface="Times New Roman"/>
                      </a:endParaRPr>
                    </a:p>
                  </a:txBody>
                  <a:tcPr marL="68580" marR="68580" marT="0" marB="0"/>
                </a:tc>
                <a:tc>
                  <a:txBody>
                    <a:bodyPr/>
                    <a:lstStyle/>
                    <a:p>
                      <a:pPr algn="ctr">
                        <a:lnSpc>
                          <a:spcPct val="125000"/>
                        </a:lnSpc>
                        <a:spcAft>
                          <a:spcPts val="0"/>
                        </a:spcAft>
                      </a:pPr>
                      <a:r>
                        <a:rPr lang="zh-CN" sz="1800" b="0" kern="0" dirty="0">
                          <a:effectLst/>
                        </a:rPr>
                        <a:t>中科院生态环境研究中心</a:t>
                      </a:r>
                      <a:endParaRPr lang="zh-CN" sz="1800" b="0" kern="100" dirty="0">
                        <a:effectLst/>
                        <a:latin typeface="Calibri"/>
                        <a:ea typeface="宋体"/>
                        <a:cs typeface="Times New Roman"/>
                      </a:endParaRPr>
                    </a:p>
                  </a:txBody>
                  <a:tcPr marL="68580" marR="68580" marT="0" marB="0"/>
                </a:tc>
              </a:tr>
              <a:tr h="3879164">
                <a:tc>
                  <a:txBody>
                    <a:bodyPr/>
                    <a:lstStyle/>
                    <a:p>
                      <a:pPr algn="ctr">
                        <a:lnSpc>
                          <a:spcPct val="125000"/>
                        </a:lnSpc>
                        <a:spcAft>
                          <a:spcPts val="0"/>
                        </a:spcAft>
                      </a:pPr>
                      <a:r>
                        <a:rPr lang="zh-CN" sz="1400" b="0" kern="0" dirty="0">
                          <a:effectLst/>
                        </a:rPr>
                        <a:t>臭氧耗竭</a:t>
                      </a:r>
                      <a:endParaRPr lang="zh-CN" sz="1400" b="0" kern="100" dirty="0">
                        <a:effectLst/>
                      </a:endParaRPr>
                    </a:p>
                    <a:p>
                      <a:pPr algn="ctr">
                        <a:lnSpc>
                          <a:spcPct val="125000"/>
                        </a:lnSpc>
                        <a:spcAft>
                          <a:spcPts val="0"/>
                        </a:spcAft>
                      </a:pPr>
                      <a:r>
                        <a:rPr lang="zh-CN" sz="1400" b="0" kern="0" dirty="0">
                          <a:effectLst/>
                        </a:rPr>
                        <a:t>全球变暖</a:t>
                      </a:r>
                      <a:endParaRPr lang="zh-CN" sz="1400" b="0" kern="100" dirty="0">
                        <a:effectLst/>
                      </a:endParaRPr>
                    </a:p>
                    <a:p>
                      <a:pPr algn="ctr">
                        <a:lnSpc>
                          <a:spcPct val="125000"/>
                        </a:lnSpc>
                        <a:spcAft>
                          <a:spcPts val="0"/>
                        </a:spcAft>
                      </a:pPr>
                      <a:r>
                        <a:rPr lang="zh-CN" sz="1400" b="0" kern="0" dirty="0">
                          <a:effectLst/>
                        </a:rPr>
                        <a:t>人体健康毒害</a:t>
                      </a:r>
                      <a:endParaRPr lang="zh-CN" sz="1400" b="0" kern="100" dirty="0">
                        <a:effectLst/>
                      </a:endParaRPr>
                    </a:p>
                    <a:p>
                      <a:pPr algn="ctr">
                        <a:lnSpc>
                          <a:spcPct val="125000"/>
                        </a:lnSpc>
                        <a:spcAft>
                          <a:spcPts val="0"/>
                        </a:spcAft>
                      </a:pPr>
                      <a:r>
                        <a:rPr lang="zh-CN" sz="1400" b="0" kern="0" dirty="0">
                          <a:effectLst/>
                        </a:rPr>
                        <a:t>意外事故</a:t>
                      </a:r>
                      <a:endParaRPr lang="zh-CN" sz="1400" b="0" kern="100" dirty="0">
                        <a:effectLst/>
                      </a:endParaRPr>
                    </a:p>
                    <a:p>
                      <a:pPr algn="ctr">
                        <a:lnSpc>
                          <a:spcPct val="125000"/>
                        </a:lnSpc>
                        <a:spcAft>
                          <a:spcPts val="0"/>
                        </a:spcAft>
                      </a:pPr>
                      <a:r>
                        <a:rPr lang="zh-CN" sz="1400" b="0" kern="0" dirty="0">
                          <a:effectLst/>
                        </a:rPr>
                        <a:t>光化学烟雾</a:t>
                      </a:r>
                      <a:endParaRPr lang="zh-CN" sz="1400" b="0" kern="100" dirty="0">
                        <a:effectLst/>
                      </a:endParaRPr>
                    </a:p>
                    <a:p>
                      <a:pPr algn="ctr">
                        <a:lnSpc>
                          <a:spcPct val="125000"/>
                        </a:lnSpc>
                        <a:spcAft>
                          <a:spcPts val="0"/>
                        </a:spcAft>
                      </a:pPr>
                      <a:r>
                        <a:rPr lang="zh-CN" sz="1400" b="0" kern="0" dirty="0">
                          <a:effectLst/>
                        </a:rPr>
                        <a:t>噪声</a:t>
                      </a:r>
                      <a:endParaRPr lang="zh-CN" sz="1400" b="0" kern="100" dirty="0">
                        <a:effectLst/>
                      </a:endParaRPr>
                    </a:p>
                    <a:p>
                      <a:pPr algn="ctr">
                        <a:lnSpc>
                          <a:spcPct val="125000"/>
                        </a:lnSpc>
                        <a:spcAft>
                          <a:spcPts val="0"/>
                        </a:spcAft>
                      </a:pPr>
                      <a:r>
                        <a:rPr lang="zh-CN" sz="1400" b="0" kern="0" dirty="0">
                          <a:effectLst/>
                        </a:rPr>
                        <a:t>酸化</a:t>
                      </a:r>
                      <a:endParaRPr lang="zh-CN" sz="1400" b="0" kern="100" dirty="0">
                        <a:effectLst/>
                      </a:endParaRPr>
                    </a:p>
                    <a:p>
                      <a:pPr algn="ctr">
                        <a:lnSpc>
                          <a:spcPct val="125000"/>
                        </a:lnSpc>
                        <a:spcAft>
                          <a:spcPts val="0"/>
                        </a:spcAft>
                      </a:pPr>
                      <a:r>
                        <a:rPr lang="zh-CN" sz="1400" b="0" kern="0" dirty="0">
                          <a:effectLst/>
                        </a:rPr>
                        <a:t>富营养化</a:t>
                      </a:r>
                      <a:endParaRPr lang="zh-CN" sz="1400" b="0" kern="100" dirty="0">
                        <a:effectLst/>
                      </a:endParaRPr>
                    </a:p>
                    <a:p>
                      <a:pPr algn="ctr">
                        <a:lnSpc>
                          <a:spcPct val="125000"/>
                        </a:lnSpc>
                        <a:spcAft>
                          <a:spcPts val="0"/>
                        </a:spcAft>
                      </a:pPr>
                      <a:r>
                        <a:rPr lang="zh-CN" sz="1400" b="0" kern="0" dirty="0">
                          <a:effectLst/>
                        </a:rPr>
                        <a:t>生态毒害</a:t>
                      </a:r>
                      <a:endParaRPr lang="zh-CN" sz="1400" b="0" kern="100" dirty="0">
                        <a:effectLst/>
                      </a:endParaRPr>
                    </a:p>
                    <a:p>
                      <a:pPr algn="ctr">
                        <a:lnSpc>
                          <a:spcPct val="125000"/>
                        </a:lnSpc>
                        <a:spcAft>
                          <a:spcPts val="0"/>
                        </a:spcAft>
                      </a:pPr>
                      <a:r>
                        <a:rPr lang="zh-CN" sz="1400" b="0" kern="0" dirty="0">
                          <a:effectLst/>
                        </a:rPr>
                        <a:t>土地使用</a:t>
                      </a:r>
                      <a:r>
                        <a:rPr lang="en-US" sz="1400" b="0" kern="0" dirty="0">
                          <a:effectLst/>
                        </a:rPr>
                        <a:t>/</a:t>
                      </a:r>
                      <a:r>
                        <a:rPr lang="zh-CN" sz="1400" b="0" kern="0" dirty="0">
                          <a:effectLst/>
                        </a:rPr>
                        <a:t>栖息地的保护</a:t>
                      </a:r>
                      <a:r>
                        <a:rPr lang="en-US" sz="1400" b="0" kern="0" dirty="0">
                          <a:effectLst/>
                        </a:rPr>
                        <a:t>/</a:t>
                      </a:r>
                      <a:r>
                        <a:rPr lang="zh-CN" sz="1400" b="0" kern="0" dirty="0">
                          <a:effectLst/>
                        </a:rPr>
                        <a:t>生</a:t>
                      </a:r>
                      <a:endParaRPr lang="zh-CN" sz="1400" b="0" kern="100" dirty="0">
                        <a:effectLst/>
                      </a:endParaRPr>
                    </a:p>
                    <a:p>
                      <a:pPr algn="ctr">
                        <a:lnSpc>
                          <a:spcPct val="125000"/>
                        </a:lnSpc>
                        <a:spcAft>
                          <a:spcPts val="0"/>
                        </a:spcAft>
                      </a:pPr>
                      <a:r>
                        <a:rPr lang="zh-CN" sz="1400" b="0" kern="0" dirty="0">
                          <a:effectLst/>
                        </a:rPr>
                        <a:t>物多样性物种入侵和</a:t>
                      </a:r>
                      <a:r>
                        <a:rPr lang="en-US" sz="1400" b="0" kern="0" dirty="0">
                          <a:effectLst/>
                        </a:rPr>
                        <a:t>GMO</a:t>
                      </a:r>
                      <a:r>
                        <a:rPr lang="zh-CN" sz="1400" b="0" kern="0" dirty="0">
                          <a:effectLst/>
                        </a:rPr>
                        <a:t>自然资源的使用废物</a:t>
                      </a:r>
                      <a:endParaRPr lang="zh-CN" sz="1400" b="0" kern="100" dirty="0">
                        <a:effectLst/>
                        <a:latin typeface="Calibri"/>
                        <a:ea typeface="宋体"/>
                        <a:cs typeface="Times New Roman"/>
                      </a:endParaRPr>
                    </a:p>
                  </a:txBody>
                  <a:tcPr marL="68580" marR="68580" marT="0" marB="0"/>
                </a:tc>
                <a:tc>
                  <a:txBody>
                    <a:bodyPr/>
                    <a:lstStyle/>
                    <a:p>
                      <a:pPr algn="ctr">
                        <a:lnSpc>
                          <a:spcPct val="125000"/>
                        </a:lnSpc>
                        <a:spcAft>
                          <a:spcPts val="0"/>
                        </a:spcAft>
                      </a:pPr>
                      <a:r>
                        <a:rPr lang="zh-CN" sz="1400" b="0" kern="0" dirty="0">
                          <a:effectLst/>
                        </a:rPr>
                        <a:t>臭氧耗竭</a:t>
                      </a:r>
                      <a:endParaRPr lang="zh-CN" sz="1400" b="0" kern="100" dirty="0">
                        <a:effectLst/>
                      </a:endParaRPr>
                    </a:p>
                    <a:p>
                      <a:pPr algn="ctr">
                        <a:lnSpc>
                          <a:spcPct val="125000"/>
                        </a:lnSpc>
                        <a:spcAft>
                          <a:spcPts val="0"/>
                        </a:spcAft>
                      </a:pPr>
                      <a:r>
                        <a:rPr lang="zh-CN" sz="1400" b="0" kern="0" dirty="0">
                          <a:effectLst/>
                        </a:rPr>
                        <a:t>全球变暖</a:t>
                      </a:r>
                      <a:endParaRPr lang="zh-CN" sz="1400" b="0" kern="100" dirty="0">
                        <a:effectLst/>
                      </a:endParaRPr>
                    </a:p>
                    <a:p>
                      <a:pPr algn="ctr">
                        <a:lnSpc>
                          <a:spcPct val="125000"/>
                        </a:lnSpc>
                        <a:spcAft>
                          <a:spcPts val="0"/>
                        </a:spcAft>
                      </a:pPr>
                      <a:r>
                        <a:rPr lang="zh-CN" sz="1400" b="0" kern="0" dirty="0">
                          <a:effectLst/>
                        </a:rPr>
                        <a:t>人体健康毒害</a:t>
                      </a:r>
                      <a:endParaRPr lang="zh-CN" sz="1400" b="0" kern="100" dirty="0">
                        <a:effectLst/>
                      </a:endParaRPr>
                    </a:p>
                    <a:p>
                      <a:pPr algn="ctr">
                        <a:lnSpc>
                          <a:spcPct val="125000"/>
                        </a:lnSpc>
                        <a:spcAft>
                          <a:spcPts val="0"/>
                        </a:spcAft>
                      </a:pPr>
                      <a:r>
                        <a:rPr lang="zh-CN" sz="1400" b="0" kern="0" dirty="0">
                          <a:effectLst/>
                        </a:rPr>
                        <a:t>光化学烟雾</a:t>
                      </a:r>
                      <a:endParaRPr lang="zh-CN" sz="1400" b="0" kern="100" dirty="0">
                        <a:effectLst/>
                      </a:endParaRPr>
                    </a:p>
                    <a:p>
                      <a:pPr algn="ctr">
                        <a:lnSpc>
                          <a:spcPct val="125000"/>
                        </a:lnSpc>
                        <a:spcAft>
                          <a:spcPts val="0"/>
                        </a:spcAft>
                      </a:pPr>
                      <a:r>
                        <a:rPr lang="zh-CN" sz="1400" b="0" kern="0" dirty="0">
                          <a:effectLst/>
                        </a:rPr>
                        <a:t>酸化</a:t>
                      </a:r>
                      <a:endParaRPr lang="zh-CN" sz="1400" b="0" kern="100" dirty="0">
                        <a:effectLst/>
                      </a:endParaRPr>
                    </a:p>
                    <a:p>
                      <a:pPr algn="ctr">
                        <a:lnSpc>
                          <a:spcPct val="125000"/>
                        </a:lnSpc>
                        <a:spcAft>
                          <a:spcPts val="0"/>
                        </a:spcAft>
                      </a:pPr>
                      <a:r>
                        <a:rPr lang="zh-CN" sz="1400" b="0" kern="0" dirty="0">
                          <a:effectLst/>
                        </a:rPr>
                        <a:t>富营养化</a:t>
                      </a:r>
                      <a:endParaRPr lang="zh-CN" sz="1400" b="0" kern="100" dirty="0">
                        <a:effectLst/>
                      </a:endParaRPr>
                    </a:p>
                    <a:p>
                      <a:pPr algn="ctr">
                        <a:lnSpc>
                          <a:spcPct val="125000"/>
                        </a:lnSpc>
                        <a:spcAft>
                          <a:spcPts val="0"/>
                        </a:spcAft>
                      </a:pPr>
                      <a:r>
                        <a:rPr lang="zh-CN" sz="1400" b="0" kern="0" dirty="0">
                          <a:effectLst/>
                        </a:rPr>
                        <a:t>生态毒害</a:t>
                      </a:r>
                      <a:endParaRPr lang="zh-CN" sz="1400" b="0" kern="100" dirty="0">
                        <a:effectLst/>
                      </a:endParaRPr>
                    </a:p>
                    <a:p>
                      <a:pPr algn="ctr">
                        <a:lnSpc>
                          <a:spcPct val="125000"/>
                        </a:lnSpc>
                        <a:spcAft>
                          <a:spcPts val="0"/>
                        </a:spcAft>
                      </a:pPr>
                      <a:r>
                        <a:rPr lang="zh-CN" sz="1400" b="0" kern="0" dirty="0">
                          <a:effectLst/>
                        </a:rPr>
                        <a:t>土地使用</a:t>
                      </a:r>
                      <a:endParaRPr lang="zh-CN" sz="1400" b="0" kern="100" dirty="0">
                        <a:effectLst/>
                      </a:endParaRPr>
                    </a:p>
                    <a:p>
                      <a:pPr algn="ctr">
                        <a:lnSpc>
                          <a:spcPct val="125000"/>
                        </a:lnSpc>
                        <a:spcAft>
                          <a:spcPts val="0"/>
                        </a:spcAft>
                      </a:pPr>
                      <a:r>
                        <a:rPr lang="zh-CN" sz="1400" b="0" kern="0" dirty="0">
                          <a:effectLst/>
                        </a:rPr>
                        <a:t>非生物资源消耗</a:t>
                      </a:r>
                      <a:endParaRPr lang="zh-CN" sz="1400" b="0" kern="100" dirty="0">
                        <a:effectLst/>
                      </a:endParaRPr>
                    </a:p>
                    <a:p>
                      <a:pPr algn="ctr">
                        <a:lnSpc>
                          <a:spcPct val="125000"/>
                        </a:lnSpc>
                        <a:spcAft>
                          <a:spcPts val="0"/>
                        </a:spcAft>
                      </a:pPr>
                      <a:r>
                        <a:rPr lang="zh-CN" sz="1400" b="0" kern="0" dirty="0">
                          <a:effectLst/>
                        </a:rPr>
                        <a:t>生物资源消耗</a:t>
                      </a:r>
                      <a:endParaRPr lang="zh-CN" sz="1400" b="0" kern="100" dirty="0">
                        <a:effectLst/>
                        <a:latin typeface="Calibri"/>
                        <a:ea typeface="宋体"/>
                        <a:cs typeface="Times New Roman"/>
                      </a:endParaRPr>
                    </a:p>
                  </a:txBody>
                  <a:tcPr marL="68580" marR="68580" marT="0" marB="0"/>
                </a:tc>
                <a:tc>
                  <a:txBody>
                    <a:bodyPr/>
                    <a:lstStyle/>
                    <a:p>
                      <a:pPr algn="ctr">
                        <a:lnSpc>
                          <a:spcPct val="125000"/>
                        </a:lnSpc>
                        <a:spcAft>
                          <a:spcPts val="0"/>
                        </a:spcAft>
                      </a:pPr>
                      <a:r>
                        <a:rPr lang="zh-CN" sz="1400" b="0" kern="0" dirty="0">
                          <a:effectLst/>
                        </a:rPr>
                        <a:t>臭氧耗竭</a:t>
                      </a:r>
                      <a:endParaRPr lang="zh-CN" sz="1400" b="0" kern="100" dirty="0">
                        <a:effectLst/>
                      </a:endParaRPr>
                    </a:p>
                    <a:p>
                      <a:pPr algn="ctr">
                        <a:lnSpc>
                          <a:spcPct val="125000"/>
                        </a:lnSpc>
                        <a:spcAft>
                          <a:spcPts val="0"/>
                        </a:spcAft>
                      </a:pPr>
                      <a:r>
                        <a:rPr lang="zh-CN" sz="1400" b="0" kern="0" dirty="0">
                          <a:effectLst/>
                        </a:rPr>
                        <a:t>全球变暖</a:t>
                      </a:r>
                      <a:endParaRPr lang="zh-CN" sz="1400" b="0" kern="100" dirty="0">
                        <a:effectLst/>
                      </a:endParaRPr>
                    </a:p>
                    <a:p>
                      <a:pPr algn="ctr">
                        <a:lnSpc>
                          <a:spcPct val="125000"/>
                        </a:lnSpc>
                        <a:spcAft>
                          <a:spcPts val="0"/>
                        </a:spcAft>
                      </a:pPr>
                      <a:r>
                        <a:rPr lang="zh-CN" sz="1400" b="0" kern="0" dirty="0">
                          <a:effectLst/>
                        </a:rPr>
                        <a:t>不可更新资源</a:t>
                      </a:r>
                      <a:endParaRPr lang="zh-CN" sz="1400" b="0" kern="100" dirty="0">
                        <a:effectLst/>
                      </a:endParaRPr>
                    </a:p>
                    <a:p>
                      <a:pPr algn="ctr">
                        <a:lnSpc>
                          <a:spcPct val="125000"/>
                        </a:lnSpc>
                        <a:spcAft>
                          <a:spcPts val="0"/>
                        </a:spcAft>
                      </a:pPr>
                      <a:r>
                        <a:rPr lang="zh-CN" sz="1400" b="0" kern="0" dirty="0">
                          <a:effectLst/>
                        </a:rPr>
                        <a:t>光化学烟雾</a:t>
                      </a:r>
                      <a:endParaRPr lang="zh-CN" sz="1400" b="0" kern="100" dirty="0">
                        <a:effectLst/>
                      </a:endParaRPr>
                    </a:p>
                    <a:p>
                      <a:pPr algn="ctr">
                        <a:lnSpc>
                          <a:spcPct val="125000"/>
                        </a:lnSpc>
                        <a:spcAft>
                          <a:spcPts val="0"/>
                        </a:spcAft>
                      </a:pPr>
                      <a:r>
                        <a:rPr lang="zh-CN" sz="1400" b="0" kern="0" dirty="0">
                          <a:effectLst/>
                        </a:rPr>
                        <a:t>酸化</a:t>
                      </a:r>
                      <a:endParaRPr lang="zh-CN" sz="1400" b="0" kern="100" dirty="0">
                        <a:effectLst/>
                      </a:endParaRPr>
                    </a:p>
                    <a:p>
                      <a:pPr algn="ctr">
                        <a:lnSpc>
                          <a:spcPct val="125000"/>
                        </a:lnSpc>
                        <a:spcAft>
                          <a:spcPts val="0"/>
                        </a:spcAft>
                      </a:pPr>
                      <a:r>
                        <a:rPr lang="zh-CN" sz="1400" b="0" kern="0" dirty="0">
                          <a:effectLst/>
                        </a:rPr>
                        <a:t>富营养化</a:t>
                      </a:r>
                      <a:endParaRPr lang="zh-CN" sz="1400" b="0" kern="100" dirty="0">
                        <a:effectLst/>
                      </a:endParaRPr>
                    </a:p>
                    <a:p>
                      <a:pPr algn="ctr">
                        <a:lnSpc>
                          <a:spcPct val="125000"/>
                        </a:lnSpc>
                        <a:spcAft>
                          <a:spcPts val="0"/>
                        </a:spcAft>
                      </a:pPr>
                      <a:r>
                        <a:rPr lang="zh-CN" sz="1400" b="0" kern="0" dirty="0">
                          <a:effectLst/>
                        </a:rPr>
                        <a:t>可更新资源</a:t>
                      </a:r>
                      <a:endParaRPr lang="zh-CN" sz="1400" b="0" kern="100" dirty="0">
                        <a:effectLst/>
                      </a:endParaRPr>
                    </a:p>
                    <a:p>
                      <a:pPr algn="ctr">
                        <a:lnSpc>
                          <a:spcPct val="125000"/>
                        </a:lnSpc>
                        <a:spcAft>
                          <a:spcPts val="0"/>
                        </a:spcAft>
                      </a:pPr>
                      <a:r>
                        <a:rPr lang="zh-CN" sz="1400" b="0" kern="0" dirty="0">
                          <a:effectLst/>
                        </a:rPr>
                        <a:t>工业固废</a:t>
                      </a:r>
                      <a:endParaRPr lang="zh-CN" sz="1400" b="0" kern="100" dirty="0">
                        <a:effectLst/>
                      </a:endParaRPr>
                    </a:p>
                    <a:p>
                      <a:pPr algn="ctr">
                        <a:lnSpc>
                          <a:spcPct val="125000"/>
                        </a:lnSpc>
                        <a:spcAft>
                          <a:spcPts val="0"/>
                        </a:spcAft>
                      </a:pPr>
                      <a:r>
                        <a:rPr lang="zh-CN" sz="1400" b="0" kern="0" dirty="0">
                          <a:effectLst/>
                        </a:rPr>
                        <a:t>危险废弃物</a:t>
                      </a:r>
                      <a:endParaRPr lang="zh-CN" sz="1400" b="0" kern="100" dirty="0">
                        <a:effectLst/>
                      </a:endParaRPr>
                    </a:p>
                    <a:p>
                      <a:pPr algn="ctr">
                        <a:lnSpc>
                          <a:spcPct val="125000"/>
                        </a:lnSpc>
                        <a:spcAft>
                          <a:spcPts val="0"/>
                        </a:spcAft>
                      </a:pPr>
                      <a:r>
                        <a:rPr lang="zh-CN" sz="1400" b="0" kern="0" dirty="0">
                          <a:effectLst/>
                        </a:rPr>
                        <a:t>烟尘及灰尘</a:t>
                      </a:r>
                      <a:endParaRPr lang="zh-CN" sz="1400" b="0" kern="100" dirty="0">
                        <a:effectLst/>
                        <a:latin typeface="Calibri"/>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268467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环境影响转移</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smtClean="0"/>
              <a:t>生命周期思想展示出环境影响的转移</a:t>
            </a:r>
            <a:endParaRPr lang="en-US" altLang="zh-CN" dirty="0" smtClean="0"/>
          </a:p>
          <a:p>
            <a:pPr lvl="1">
              <a:lnSpc>
                <a:spcPct val="110000"/>
              </a:lnSpc>
            </a:pPr>
            <a:r>
              <a:rPr lang="zh-CN" altLang="en-US" dirty="0" smtClean="0"/>
              <a:t>在不同生命周期阶段间转移</a:t>
            </a:r>
            <a:endParaRPr lang="en-US" altLang="zh-CN" dirty="0" smtClean="0"/>
          </a:p>
          <a:p>
            <a:pPr lvl="2">
              <a:lnSpc>
                <a:spcPct val="110000"/>
              </a:lnSpc>
            </a:pPr>
            <a:r>
              <a:rPr lang="zh-CN" altLang="en-US" dirty="0" smtClean="0"/>
              <a:t>时间尺度：多晶硅太阳能电池</a:t>
            </a:r>
            <a:endParaRPr lang="en-US" altLang="zh-CN" dirty="0" smtClean="0"/>
          </a:p>
          <a:p>
            <a:pPr lvl="2">
              <a:lnSpc>
                <a:spcPct val="110000"/>
              </a:lnSpc>
            </a:pPr>
            <a:r>
              <a:rPr lang="zh-CN" altLang="en-US" dirty="0" smtClean="0"/>
              <a:t>空间尺度：碳排放的责任认定问题</a:t>
            </a:r>
            <a:endParaRPr lang="en-US" altLang="zh-CN" dirty="0" smtClean="0"/>
          </a:p>
          <a:p>
            <a:pPr lvl="1">
              <a:lnSpc>
                <a:spcPct val="110000"/>
              </a:lnSpc>
            </a:pPr>
            <a:r>
              <a:rPr lang="zh-CN" altLang="en-US" dirty="0" smtClean="0"/>
              <a:t>在不同环境影响类别间转移</a:t>
            </a:r>
            <a:endParaRPr lang="en-US" altLang="zh-CN" dirty="0" smtClean="0"/>
          </a:p>
          <a:p>
            <a:pPr lvl="2">
              <a:lnSpc>
                <a:spcPct val="110000"/>
              </a:lnSpc>
            </a:pPr>
            <a:r>
              <a:rPr lang="zh-CN" altLang="en-US" dirty="0" smtClean="0"/>
              <a:t> 塑料杯：不可再生能源消耗</a:t>
            </a:r>
            <a:r>
              <a:rPr lang="en-US" altLang="zh-CN" dirty="0" err="1" smtClean="0"/>
              <a:t>v.s</a:t>
            </a:r>
            <a:r>
              <a:rPr lang="en-US" altLang="zh-CN" dirty="0" smtClean="0"/>
              <a:t>.</a:t>
            </a:r>
            <a:r>
              <a:rPr lang="zh-CN" altLang="en-US" dirty="0" smtClean="0"/>
              <a:t>纸杯：土地利用</a:t>
            </a:r>
            <a:endParaRPr lang="en-US" altLang="zh-CN" dirty="0" smtClean="0"/>
          </a:p>
          <a:p>
            <a:pPr lvl="2">
              <a:lnSpc>
                <a:spcPct val="110000"/>
              </a:lnSpc>
            </a:pPr>
            <a:r>
              <a:rPr lang="zh-CN" altLang="en-US" dirty="0"/>
              <a:t>火电脱硫：酸化</a:t>
            </a:r>
            <a:r>
              <a:rPr lang="en-US" altLang="zh-CN" dirty="0" err="1"/>
              <a:t>v.s</a:t>
            </a:r>
            <a:r>
              <a:rPr lang="en-US" altLang="zh-CN" dirty="0"/>
              <a:t>.</a:t>
            </a:r>
            <a:r>
              <a:rPr lang="zh-CN" altLang="en-US" dirty="0"/>
              <a:t>能源消耗和</a:t>
            </a:r>
            <a:r>
              <a:rPr lang="zh-CN" altLang="en-US" dirty="0" smtClean="0"/>
              <a:t>温室效应</a:t>
            </a:r>
            <a:endParaRPr lang="en-US" altLang="zh-CN" dirty="0" smtClean="0"/>
          </a:p>
          <a:p>
            <a:r>
              <a:rPr lang="zh-CN" altLang="en-US" dirty="0"/>
              <a:t>评价方法应具有的特点 </a:t>
            </a:r>
            <a:endParaRPr lang="en-US" altLang="zh-CN" dirty="0"/>
          </a:p>
          <a:p>
            <a:pPr lvl="1">
              <a:lnSpc>
                <a:spcPct val="110000"/>
              </a:lnSpc>
            </a:pPr>
            <a:r>
              <a:rPr lang="zh-CN" altLang="en-US" dirty="0"/>
              <a:t>量化指标 </a:t>
            </a:r>
          </a:p>
          <a:p>
            <a:pPr lvl="1">
              <a:lnSpc>
                <a:spcPct val="110000"/>
              </a:lnSpc>
            </a:pPr>
            <a:r>
              <a:rPr lang="zh-CN" altLang="en-US" dirty="0"/>
              <a:t>完整性：涵盖多个阶段，多种环境影响 </a:t>
            </a:r>
          </a:p>
          <a:p>
            <a:pPr lvl="1">
              <a:lnSpc>
                <a:spcPct val="110000"/>
              </a:lnSpc>
            </a:pPr>
            <a:r>
              <a:rPr lang="zh-CN" altLang="en-US" dirty="0"/>
              <a:t>可比性：相同功能，相同指标 </a:t>
            </a:r>
          </a:p>
          <a:p>
            <a:pPr>
              <a:lnSpc>
                <a:spcPct val="110000"/>
              </a:lnSpc>
            </a:pPr>
            <a:endParaRPr lang="zh-CN" altLang="en-US" dirty="0">
              <a:latin typeface="华文楷体" panose="02010600040101010101" pitchFamily="2" charset="-122"/>
              <a:ea typeface="华文楷体" panose="02010600040101010101" pitchFamily="2" charset="-122"/>
            </a:endParaRPr>
          </a:p>
          <a:p>
            <a:pPr>
              <a:lnSpc>
                <a:spcPct val="110000"/>
              </a:lnSpc>
            </a:pPr>
            <a:endParaRPr lang="en-US" altLang="zh-CN" dirty="0" smtClean="0"/>
          </a:p>
          <a:p>
            <a:pPr lvl="2">
              <a:lnSpc>
                <a:spcPct val="110000"/>
              </a:lnSpc>
            </a:pPr>
            <a:endParaRPr lang="en-US" altLang="zh-CN" dirty="0"/>
          </a:p>
        </p:txBody>
      </p:sp>
    </p:spTree>
    <p:extLst>
      <p:ext uri="{BB962C8B-B14F-4D97-AF65-F5344CB8AC3E}">
        <p14:creationId xmlns:p14="http://schemas.microsoft.com/office/powerpoint/2010/main" val="29107643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a:t>
            </a:r>
            <a:r>
              <a:rPr lang="zh-CN" altLang="en-US" dirty="0" smtClean="0"/>
              <a:t>化 </a:t>
            </a:r>
            <a:r>
              <a:rPr lang="en-US" altLang="zh-CN" dirty="0" smtClean="0"/>
              <a:t>Characterization</a:t>
            </a:r>
            <a:endParaRPr lang="zh-CN" altLang="en-US" dirty="0"/>
          </a:p>
        </p:txBody>
      </p:sp>
      <p:sp>
        <p:nvSpPr>
          <p:cNvPr id="3" name="内容占位符 2"/>
          <p:cNvSpPr>
            <a:spLocks noGrp="1"/>
          </p:cNvSpPr>
          <p:nvPr>
            <p:ph idx="1"/>
          </p:nvPr>
        </p:nvSpPr>
        <p:spPr/>
        <p:txBody>
          <a:bodyPr/>
          <a:lstStyle/>
          <a:p>
            <a:r>
              <a:rPr lang="zh-CN" altLang="zh-CN" dirty="0"/>
              <a:t>利用环境负荷指标方法将相同影响类型下的不同影响因子进行汇总，以期得到每一种影响类型的综合环境</a:t>
            </a:r>
            <a:r>
              <a:rPr lang="zh-CN" altLang="zh-CN" dirty="0" smtClean="0"/>
              <a:t>负荷</a:t>
            </a:r>
            <a:r>
              <a:rPr lang="zh-CN" altLang="en-US" dirty="0" smtClean="0"/>
              <a:t>。</a:t>
            </a:r>
            <a:endParaRPr lang="en-US" altLang="zh-CN" dirty="0"/>
          </a:p>
          <a:p>
            <a:r>
              <a:rPr lang="zh-CN" altLang="en-US" dirty="0" smtClean="0"/>
              <a:t>影响</a:t>
            </a:r>
            <a:r>
              <a:rPr lang="zh-CN" altLang="en-US" dirty="0"/>
              <a:t>类型指标</a:t>
            </a:r>
            <a:r>
              <a:rPr lang="en-US" altLang="zh-CN" dirty="0"/>
              <a:t>/</a:t>
            </a:r>
            <a:r>
              <a:rPr lang="zh-CN" altLang="en-US" dirty="0"/>
              <a:t>特征化指标 </a:t>
            </a:r>
            <a:r>
              <a:rPr lang="en-US" altLang="zh-CN" dirty="0"/>
              <a:t>= </a:t>
            </a:r>
            <a:r>
              <a:rPr lang="zh-CN" altLang="en-US" dirty="0"/>
              <a:t>与同一环境影响类型相关各物质生命周期清单总量经特征化因子</a:t>
            </a:r>
            <a:r>
              <a:rPr lang="en-US" altLang="zh-CN" b="1" dirty="0"/>
              <a:t>(Characterization Factor, CF)</a:t>
            </a:r>
            <a:r>
              <a:rPr lang="zh-CN" altLang="en-US" dirty="0"/>
              <a:t>加权之和 </a:t>
            </a:r>
            <a:endParaRPr lang="en-US" altLang="zh-CN" dirty="0" smtClean="0"/>
          </a:p>
          <a:p>
            <a:r>
              <a:rPr lang="en-US" altLang="zh-CN" dirty="0"/>
              <a:t>GWP = CF</a:t>
            </a:r>
            <a:r>
              <a:rPr lang="en-US" altLang="zh-CN" baseline="-25000" dirty="0"/>
              <a:t>1</a:t>
            </a:r>
            <a:r>
              <a:rPr lang="en-US" altLang="zh-CN" dirty="0"/>
              <a:t>* CO</a:t>
            </a:r>
            <a:r>
              <a:rPr lang="en-US" altLang="zh-CN" baseline="-25000" dirty="0"/>
              <a:t>2</a:t>
            </a:r>
            <a:r>
              <a:rPr lang="en-US" altLang="zh-CN" baseline="30000" dirty="0"/>
              <a:t>LC</a:t>
            </a:r>
            <a:r>
              <a:rPr lang="en-US" altLang="zh-CN" dirty="0"/>
              <a:t> + CF</a:t>
            </a:r>
            <a:r>
              <a:rPr lang="en-US" altLang="zh-CN" baseline="-25000" dirty="0"/>
              <a:t>2</a:t>
            </a:r>
            <a:r>
              <a:rPr lang="en-US" altLang="zh-CN" dirty="0"/>
              <a:t>*CH</a:t>
            </a:r>
            <a:r>
              <a:rPr lang="en-US" altLang="zh-CN" baseline="-25000" dirty="0"/>
              <a:t>4 </a:t>
            </a:r>
            <a:r>
              <a:rPr lang="en-US" altLang="zh-CN" baseline="30000" dirty="0"/>
              <a:t>LC</a:t>
            </a:r>
            <a:r>
              <a:rPr lang="en-US" altLang="zh-CN" dirty="0"/>
              <a:t> + CF</a:t>
            </a:r>
            <a:r>
              <a:rPr lang="en-US" altLang="zh-CN" baseline="-25000" dirty="0"/>
              <a:t>3</a:t>
            </a:r>
            <a:r>
              <a:rPr lang="en-US" altLang="zh-CN" dirty="0"/>
              <a:t>* N</a:t>
            </a:r>
            <a:r>
              <a:rPr lang="en-US" altLang="zh-CN" baseline="-25000" dirty="0"/>
              <a:t>2</a:t>
            </a:r>
            <a:r>
              <a:rPr lang="en-US" altLang="zh-CN" dirty="0"/>
              <a:t>O </a:t>
            </a:r>
            <a:r>
              <a:rPr lang="en-US" altLang="zh-CN" baseline="30000" dirty="0"/>
              <a:t>LC</a:t>
            </a:r>
            <a:r>
              <a:rPr lang="en-US" altLang="zh-CN" dirty="0"/>
              <a:t> + CF</a:t>
            </a:r>
            <a:r>
              <a:rPr lang="en-US" altLang="zh-CN" baseline="-25000" dirty="0"/>
              <a:t>3</a:t>
            </a:r>
            <a:r>
              <a:rPr lang="en-US" altLang="zh-CN" dirty="0"/>
              <a:t>* CFC </a:t>
            </a:r>
            <a:r>
              <a:rPr lang="en-US" altLang="zh-CN" baseline="30000" dirty="0"/>
              <a:t>LC</a:t>
            </a:r>
            <a:r>
              <a:rPr lang="en-US" altLang="zh-CN" dirty="0"/>
              <a:t> + …… </a:t>
            </a:r>
          </a:p>
          <a:p>
            <a:endParaRPr lang="zh-CN" altLang="en-US" dirty="0"/>
          </a:p>
        </p:txBody>
      </p:sp>
    </p:spTree>
    <p:extLst>
      <p:ext uri="{BB962C8B-B14F-4D97-AF65-F5344CB8AC3E}">
        <p14:creationId xmlns:p14="http://schemas.microsoft.com/office/powerpoint/2010/main" val="40568871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特征化因子</a:t>
            </a:r>
            <a:endParaRPr lang="zh-CN" altLang="en-US" dirty="0"/>
          </a:p>
        </p:txBody>
      </p:sp>
      <p:sp>
        <p:nvSpPr>
          <p:cNvPr id="3" name="内容占位符 2"/>
          <p:cNvSpPr>
            <a:spLocks noGrp="1"/>
          </p:cNvSpPr>
          <p:nvPr>
            <p:ph idx="1"/>
          </p:nvPr>
        </p:nvSpPr>
        <p:spPr>
          <a:xfrm>
            <a:off x="468313" y="1125538"/>
            <a:ext cx="8352159" cy="5224462"/>
          </a:xfrm>
        </p:spPr>
        <p:txBody>
          <a:bodyPr/>
          <a:lstStyle/>
          <a:p>
            <a:r>
              <a:rPr lang="en-US" altLang="zh-CN" dirty="0" smtClean="0"/>
              <a:t>CF</a:t>
            </a:r>
            <a:r>
              <a:rPr lang="zh-CN" altLang="en-US" dirty="0"/>
              <a:t>分</a:t>
            </a:r>
            <a:r>
              <a:rPr lang="en-US" altLang="zh-CN" dirty="0"/>
              <a:t>mid-point</a:t>
            </a:r>
            <a:r>
              <a:rPr lang="zh-CN" altLang="en-US" dirty="0"/>
              <a:t>和</a:t>
            </a:r>
            <a:r>
              <a:rPr lang="en-US" altLang="zh-CN" dirty="0"/>
              <a:t>end-point</a:t>
            </a:r>
            <a:r>
              <a:rPr lang="zh-CN" altLang="en-US" dirty="0"/>
              <a:t>两</a:t>
            </a:r>
            <a:r>
              <a:rPr lang="zh-CN" altLang="en-US" dirty="0" smtClean="0"/>
              <a:t>类</a:t>
            </a:r>
            <a:endParaRPr lang="en-US" altLang="zh-CN" dirty="0" smtClean="0"/>
          </a:p>
          <a:p>
            <a:pPr lvl="1"/>
            <a:r>
              <a:rPr lang="zh-CN" altLang="en-US" dirty="0" smtClean="0"/>
              <a:t>前者</a:t>
            </a:r>
            <a:r>
              <a:rPr lang="zh-CN" altLang="en-US" dirty="0"/>
              <a:t>基于物化性质，通用性</a:t>
            </a:r>
            <a:r>
              <a:rPr lang="zh-CN" altLang="en-US" dirty="0" smtClean="0"/>
              <a:t>好</a:t>
            </a:r>
            <a:endParaRPr lang="en-US" altLang="zh-CN" dirty="0" smtClean="0"/>
          </a:p>
          <a:p>
            <a:pPr lvl="1"/>
            <a:r>
              <a:rPr lang="zh-CN" altLang="en-US" dirty="0" smtClean="0"/>
              <a:t>后者</a:t>
            </a:r>
            <a:r>
              <a:rPr lang="zh-CN" altLang="en-US" dirty="0"/>
              <a:t>的特征化模型试图延伸包含更完整环境因果链直至</a:t>
            </a:r>
            <a:r>
              <a:rPr lang="en-US" altLang="zh-CN" dirty="0"/>
              <a:t>damage</a:t>
            </a:r>
            <a:r>
              <a:rPr lang="zh-CN" altLang="en-US" dirty="0" smtClean="0"/>
              <a:t>层面</a:t>
            </a:r>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996952"/>
            <a:ext cx="5472608" cy="32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321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LCIA</a:t>
            </a:r>
            <a:r>
              <a:rPr lang="zh-CN" altLang="en-US" dirty="0" smtClean="0"/>
              <a:t>方法</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39" y="1628800"/>
            <a:ext cx="6783568" cy="370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4415" y="2535287"/>
            <a:ext cx="906017" cy="461665"/>
          </a:xfrm>
          <a:prstGeom prst="rect">
            <a:avLst/>
          </a:prstGeom>
          <a:noFill/>
        </p:spPr>
        <p:txBody>
          <a:bodyPr wrap="none" rtlCol="0">
            <a:spAutoFit/>
          </a:bodyPr>
          <a:lstStyle/>
          <a:p>
            <a:r>
              <a:rPr lang="en-US" altLang="zh-CN" sz="2400" dirty="0" smtClean="0"/>
              <a:t>EI 99</a:t>
            </a:r>
            <a:endParaRPr lang="zh-CN" altLang="en-US" sz="2400" dirty="0"/>
          </a:p>
        </p:txBody>
      </p:sp>
      <p:sp>
        <p:nvSpPr>
          <p:cNvPr id="5" name="TextBox 4"/>
          <p:cNvSpPr txBox="1"/>
          <p:nvPr/>
        </p:nvSpPr>
        <p:spPr>
          <a:xfrm>
            <a:off x="7609718" y="3717032"/>
            <a:ext cx="760144" cy="461665"/>
          </a:xfrm>
          <a:prstGeom prst="rect">
            <a:avLst/>
          </a:prstGeom>
          <a:noFill/>
        </p:spPr>
        <p:txBody>
          <a:bodyPr wrap="none" rtlCol="0">
            <a:spAutoFit/>
          </a:bodyPr>
          <a:lstStyle/>
          <a:p>
            <a:r>
              <a:rPr lang="en-US" altLang="zh-CN" sz="2400" dirty="0" smtClean="0"/>
              <a:t>CML</a:t>
            </a:r>
            <a:endParaRPr lang="zh-CN" altLang="en-US" sz="2400" dirty="0"/>
          </a:p>
        </p:txBody>
      </p:sp>
    </p:spTree>
    <p:extLst>
      <p:ext uri="{BB962C8B-B14F-4D97-AF65-F5344CB8AC3E}">
        <p14:creationId xmlns:p14="http://schemas.microsoft.com/office/powerpoint/2010/main" val="14268297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Midpoint</a:t>
            </a:r>
            <a:r>
              <a:rPr lang="zh-CN" altLang="en-US" dirty="0"/>
              <a:t>方法举例</a:t>
            </a:r>
          </a:p>
        </p:txBody>
      </p:sp>
      <p:sp>
        <p:nvSpPr>
          <p:cNvPr id="3" name="内容占位符 2"/>
          <p:cNvSpPr>
            <a:spLocks noGrp="1"/>
          </p:cNvSpPr>
          <p:nvPr>
            <p:ph idx="1"/>
          </p:nvPr>
        </p:nvSpPr>
        <p:spPr/>
        <p:txBody>
          <a:bodyPr/>
          <a:lstStyle/>
          <a:p>
            <a:pPr>
              <a:lnSpc>
                <a:spcPct val="110000"/>
              </a:lnSpc>
            </a:pPr>
            <a:r>
              <a:rPr lang="en-US" altLang="zh-CN" dirty="0"/>
              <a:t>CML 1992,</a:t>
            </a:r>
          </a:p>
          <a:p>
            <a:pPr lvl="1">
              <a:lnSpc>
                <a:spcPct val="110000"/>
              </a:lnSpc>
            </a:pPr>
            <a:r>
              <a:rPr lang="zh-CN" altLang="en-US" dirty="0" smtClean="0"/>
              <a:t>第一</a:t>
            </a:r>
            <a:r>
              <a:rPr lang="zh-CN" altLang="en-US" dirty="0"/>
              <a:t>个，最有名气，但是过时了</a:t>
            </a:r>
          </a:p>
          <a:p>
            <a:pPr>
              <a:lnSpc>
                <a:spcPct val="110000"/>
              </a:lnSpc>
            </a:pPr>
            <a:r>
              <a:rPr lang="en-US" altLang="zh-CN" dirty="0" smtClean="0"/>
              <a:t>CML2001</a:t>
            </a:r>
            <a:r>
              <a:rPr lang="en-US" altLang="zh-CN" dirty="0"/>
              <a:t>, </a:t>
            </a:r>
            <a:r>
              <a:rPr lang="zh-CN" altLang="en-US" dirty="0"/>
              <a:t>升级版本</a:t>
            </a:r>
          </a:p>
          <a:p>
            <a:pPr lvl="1">
              <a:lnSpc>
                <a:spcPct val="110000"/>
              </a:lnSpc>
            </a:pPr>
            <a:r>
              <a:rPr lang="zh-CN" altLang="en-US" dirty="0" smtClean="0"/>
              <a:t>完备</a:t>
            </a:r>
            <a:r>
              <a:rPr lang="zh-CN" altLang="en-US" dirty="0"/>
              <a:t>的记录，许多潜在的影响种类</a:t>
            </a:r>
          </a:p>
          <a:p>
            <a:pPr lvl="1">
              <a:lnSpc>
                <a:spcPct val="110000"/>
              </a:lnSpc>
            </a:pPr>
            <a:r>
              <a:rPr lang="zh-CN" altLang="en-US" dirty="0" smtClean="0"/>
              <a:t>问题</a:t>
            </a:r>
            <a:r>
              <a:rPr lang="zh-CN" altLang="en-US" dirty="0"/>
              <a:t>：海洋中的生态毒性占主导地位</a:t>
            </a:r>
          </a:p>
          <a:p>
            <a:pPr>
              <a:lnSpc>
                <a:spcPct val="110000"/>
              </a:lnSpc>
            </a:pPr>
            <a:r>
              <a:rPr lang="en-US" altLang="zh-CN" dirty="0" smtClean="0"/>
              <a:t>Traci </a:t>
            </a:r>
            <a:r>
              <a:rPr lang="en-US" altLang="zh-CN" dirty="0"/>
              <a:t>2005,</a:t>
            </a:r>
          </a:p>
          <a:p>
            <a:pPr lvl="1">
              <a:lnSpc>
                <a:spcPct val="110000"/>
              </a:lnSpc>
            </a:pPr>
            <a:r>
              <a:rPr lang="zh-CN" altLang="en-US" dirty="0" smtClean="0"/>
              <a:t>由</a:t>
            </a:r>
            <a:r>
              <a:rPr lang="en-US" altLang="zh-CN" dirty="0"/>
              <a:t>US-EPA</a:t>
            </a:r>
            <a:r>
              <a:rPr lang="zh-CN" altLang="en-US" dirty="0"/>
              <a:t>建立</a:t>
            </a:r>
          </a:p>
          <a:p>
            <a:pPr lvl="1">
              <a:lnSpc>
                <a:spcPct val="110000"/>
              </a:lnSpc>
            </a:pPr>
            <a:r>
              <a:rPr lang="zh-CN" altLang="en-US" dirty="0" smtClean="0"/>
              <a:t>同样</a:t>
            </a:r>
            <a:r>
              <a:rPr lang="zh-CN" altLang="en-US" dirty="0"/>
              <a:t>包括地区差异性（每个州）</a:t>
            </a:r>
          </a:p>
          <a:p>
            <a:pPr lvl="1">
              <a:lnSpc>
                <a:spcPct val="110000"/>
              </a:lnSpc>
            </a:pPr>
            <a:r>
              <a:rPr lang="zh-CN" altLang="en-US" dirty="0" smtClean="0"/>
              <a:t>标准化</a:t>
            </a:r>
            <a:r>
              <a:rPr lang="zh-CN" altLang="en-US" dirty="0"/>
              <a:t>和权重值一直缺失</a:t>
            </a:r>
          </a:p>
          <a:p>
            <a:pPr>
              <a:lnSpc>
                <a:spcPct val="110000"/>
              </a:lnSpc>
            </a:pPr>
            <a:r>
              <a:rPr lang="en-US" altLang="zh-CN" dirty="0" smtClean="0"/>
              <a:t>Bees</a:t>
            </a:r>
            <a:r>
              <a:rPr lang="en-US" altLang="zh-CN" dirty="0"/>
              <a:t>,</a:t>
            </a:r>
          </a:p>
          <a:p>
            <a:pPr lvl="1">
              <a:lnSpc>
                <a:spcPct val="110000"/>
              </a:lnSpc>
            </a:pPr>
            <a:r>
              <a:rPr lang="zh-CN" altLang="en-US" dirty="0" smtClean="0"/>
              <a:t>由</a:t>
            </a:r>
            <a:r>
              <a:rPr lang="zh-CN" altLang="en-US" dirty="0"/>
              <a:t>美国</a:t>
            </a:r>
            <a:r>
              <a:rPr lang="en-US" altLang="zh-CN" dirty="0"/>
              <a:t>NIST</a:t>
            </a:r>
            <a:r>
              <a:rPr lang="zh-CN" altLang="en-US" dirty="0" smtClean="0"/>
              <a:t>建立</a:t>
            </a:r>
            <a:endParaRPr lang="en-US" altLang="zh-CN" dirty="0" smtClean="0"/>
          </a:p>
          <a:p>
            <a:pPr lvl="1">
              <a:lnSpc>
                <a:spcPct val="110000"/>
              </a:lnSpc>
            </a:pPr>
            <a:r>
              <a:rPr lang="zh-CN" altLang="en-US" dirty="0" smtClean="0"/>
              <a:t>针对建筑材料</a:t>
            </a:r>
            <a:endParaRPr lang="zh-CN" altLang="en-US" dirty="0"/>
          </a:p>
        </p:txBody>
      </p:sp>
    </p:spTree>
    <p:extLst>
      <p:ext uri="{BB962C8B-B14F-4D97-AF65-F5344CB8AC3E}">
        <p14:creationId xmlns:p14="http://schemas.microsoft.com/office/powerpoint/2010/main" val="2267642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Midpoint</a:t>
            </a:r>
            <a:r>
              <a:rPr lang="zh-CN" altLang="en-US" dirty="0" smtClean="0"/>
              <a:t>方法</a:t>
            </a:r>
            <a:r>
              <a:rPr lang="zh-CN" altLang="en-US" dirty="0"/>
              <a:t>举例</a:t>
            </a:r>
          </a:p>
        </p:txBody>
      </p:sp>
      <p:sp>
        <p:nvSpPr>
          <p:cNvPr id="3" name="内容占位符 2"/>
          <p:cNvSpPr>
            <a:spLocks noGrp="1"/>
          </p:cNvSpPr>
          <p:nvPr>
            <p:ph idx="1"/>
          </p:nvPr>
        </p:nvSpPr>
        <p:spPr/>
        <p:txBody>
          <a:bodyPr/>
          <a:lstStyle/>
          <a:p>
            <a:pPr>
              <a:lnSpc>
                <a:spcPct val="110000"/>
              </a:lnSpc>
            </a:pPr>
            <a:r>
              <a:rPr lang="en-US" altLang="zh-CN" dirty="0"/>
              <a:t>EDIP 97,</a:t>
            </a:r>
          </a:p>
          <a:p>
            <a:pPr lvl="1">
              <a:lnSpc>
                <a:spcPct val="110000"/>
              </a:lnSpc>
            </a:pPr>
            <a:r>
              <a:rPr lang="zh-CN" altLang="en-US" dirty="0" smtClean="0"/>
              <a:t>丹麦</a:t>
            </a:r>
            <a:r>
              <a:rPr lang="zh-CN" altLang="en-US" dirty="0"/>
              <a:t>方法，过时</a:t>
            </a:r>
          </a:p>
          <a:p>
            <a:pPr>
              <a:lnSpc>
                <a:spcPct val="110000"/>
              </a:lnSpc>
            </a:pPr>
            <a:r>
              <a:rPr lang="en-US" altLang="zh-CN" dirty="0" smtClean="0"/>
              <a:t>EDIP </a:t>
            </a:r>
            <a:r>
              <a:rPr lang="en-US" altLang="zh-CN" dirty="0"/>
              <a:t>2003, </a:t>
            </a:r>
            <a:r>
              <a:rPr lang="zh-CN" altLang="en-US" dirty="0"/>
              <a:t>升级</a:t>
            </a:r>
            <a:r>
              <a:rPr lang="zh-CN" altLang="en-US" dirty="0" smtClean="0"/>
              <a:t>版</a:t>
            </a:r>
            <a:endParaRPr lang="en-US" altLang="zh-CN" dirty="0" smtClean="0"/>
          </a:p>
          <a:p>
            <a:pPr lvl="1" indent="-342900">
              <a:lnSpc>
                <a:spcPct val="110000"/>
              </a:lnSpc>
            </a:pPr>
            <a:r>
              <a:rPr lang="zh-CN" altLang="en-US" dirty="0" smtClean="0"/>
              <a:t>精确</a:t>
            </a:r>
            <a:r>
              <a:rPr lang="zh-CN" altLang="en-US" dirty="0"/>
              <a:t>的</a:t>
            </a:r>
            <a:r>
              <a:rPr lang="zh-CN" altLang="en-US" dirty="0" smtClean="0"/>
              <a:t>建模</a:t>
            </a:r>
            <a:endParaRPr lang="en-US" altLang="zh-CN" dirty="0" smtClean="0"/>
          </a:p>
          <a:p>
            <a:pPr lvl="1" indent="-342900">
              <a:lnSpc>
                <a:spcPct val="110000"/>
              </a:lnSpc>
            </a:pPr>
            <a:r>
              <a:rPr lang="zh-CN" altLang="en-US" dirty="0" smtClean="0"/>
              <a:t>同样</a:t>
            </a:r>
            <a:r>
              <a:rPr lang="zh-CN" altLang="en-US" dirty="0"/>
              <a:t>包括地区差异性</a:t>
            </a:r>
          </a:p>
          <a:p>
            <a:pPr>
              <a:lnSpc>
                <a:spcPct val="110000"/>
              </a:lnSpc>
            </a:pPr>
            <a:r>
              <a:rPr lang="en-US" altLang="zh-CN" dirty="0" smtClean="0"/>
              <a:t>Ecological </a:t>
            </a:r>
            <a:r>
              <a:rPr lang="en-US" altLang="zh-CN" dirty="0"/>
              <a:t>scarcity 1997,</a:t>
            </a:r>
          </a:p>
          <a:p>
            <a:pPr lvl="1">
              <a:lnSpc>
                <a:spcPct val="110000"/>
              </a:lnSpc>
            </a:pPr>
            <a:r>
              <a:rPr lang="zh-CN" altLang="en-US" dirty="0" smtClean="0"/>
              <a:t>模型</a:t>
            </a:r>
            <a:r>
              <a:rPr lang="zh-CN" altLang="en-US" dirty="0"/>
              <a:t>复杂，过时</a:t>
            </a:r>
          </a:p>
          <a:p>
            <a:pPr lvl="1">
              <a:lnSpc>
                <a:spcPct val="110000"/>
              </a:lnSpc>
            </a:pPr>
            <a:r>
              <a:rPr lang="zh-CN" altLang="en-US" dirty="0" smtClean="0"/>
              <a:t>包括</a:t>
            </a:r>
            <a:r>
              <a:rPr lang="zh-CN" altLang="en-US" dirty="0"/>
              <a:t>标准化和权重</a:t>
            </a:r>
          </a:p>
          <a:p>
            <a:pPr>
              <a:lnSpc>
                <a:spcPct val="110000"/>
              </a:lnSpc>
            </a:pPr>
            <a:r>
              <a:rPr lang="en-US" altLang="zh-CN" dirty="0" smtClean="0"/>
              <a:t>Ecological </a:t>
            </a:r>
            <a:r>
              <a:rPr lang="en-US" altLang="zh-CN" dirty="0"/>
              <a:t>scarcity 2006, </a:t>
            </a:r>
            <a:r>
              <a:rPr lang="zh-CN" altLang="en-US" dirty="0"/>
              <a:t>升级版</a:t>
            </a:r>
          </a:p>
          <a:p>
            <a:pPr lvl="1">
              <a:lnSpc>
                <a:spcPct val="110000"/>
              </a:lnSpc>
            </a:pPr>
            <a:r>
              <a:rPr lang="zh-CN" altLang="en-US" dirty="0" smtClean="0"/>
              <a:t>新</a:t>
            </a:r>
            <a:r>
              <a:rPr lang="zh-CN" altLang="en-US" dirty="0"/>
              <a:t>方法</a:t>
            </a:r>
          </a:p>
          <a:p>
            <a:pPr lvl="1">
              <a:lnSpc>
                <a:spcPct val="110000"/>
              </a:lnSpc>
            </a:pPr>
            <a:r>
              <a:rPr lang="zh-CN" altLang="en-US" dirty="0" smtClean="0"/>
              <a:t>包括</a:t>
            </a:r>
            <a:r>
              <a:rPr lang="zh-CN" altLang="en-US" dirty="0"/>
              <a:t>土地利用、水利用和燃料资源（没有矿物）</a:t>
            </a:r>
          </a:p>
          <a:p>
            <a:pPr lvl="1">
              <a:lnSpc>
                <a:spcPct val="110000"/>
              </a:lnSpc>
            </a:pPr>
            <a:r>
              <a:rPr lang="en-US" altLang="zh-CN" dirty="0" smtClean="0"/>
              <a:t>Rolf </a:t>
            </a:r>
            <a:r>
              <a:rPr lang="en-US" altLang="zh-CN" dirty="0" err="1"/>
              <a:t>Frischknecht</a:t>
            </a:r>
            <a:r>
              <a:rPr lang="zh-CN" altLang="en-US" dirty="0"/>
              <a:t>制作</a:t>
            </a:r>
          </a:p>
        </p:txBody>
      </p:sp>
    </p:spTree>
    <p:extLst>
      <p:ext uri="{BB962C8B-B14F-4D97-AF65-F5344CB8AC3E}">
        <p14:creationId xmlns:p14="http://schemas.microsoft.com/office/powerpoint/2010/main" val="35744796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Endpoint</a:t>
            </a:r>
            <a:r>
              <a:rPr lang="zh-CN" altLang="en-US" dirty="0" smtClean="0"/>
              <a:t>方法举例</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a:t>EPS </a:t>
            </a:r>
            <a:r>
              <a:rPr lang="en-US" altLang="zh-CN" dirty="0" smtClean="0"/>
              <a:t>2000</a:t>
            </a:r>
            <a:endParaRPr lang="en-US" altLang="zh-CN" dirty="0"/>
          </a:p>
          <a:p>
            <a:pPr lvl="1">
              <a:lnSpc>
                <a:spcPct val="100000"/>
              </a:lnSpc>
            </a:pPr>
            <a:r>
              <a:rPr lang="zh-CN" altLang="en-US" dirty="0" smtClean="0"/>
              <a:t>货币化</a:t>
            </a:r>
            <a:r>
              <a:rPr lang="zh-CN" altLang="en-US" dirty="0"/>
              <a:t>用来权重</a:t>
            </a:r>
            <a:r>
              <a:rPr lang="en-US" altLang="zh-CN" dirty="0"/>
              <a:t>/</a:t>
            </a:r>
            <a:r>
              <a:rPr lang="zh-CN" altLang="en-US" dirty="0"/>
              <a:t>标准化</a:t>
            </a:r>
          </a:p>
          <a:p>
            <a:pPr lvl="1">
              <a:lnSpc>
                <a:spcPct val="100000"/>
              </a:lnSpc>
            </a:pPr>
            <a:r>
              <a:rPr lang="zh-CN" altLang="en-US" dirty="0" smtClean="0"/>
              <a:t>执行</a:t>
            </a:r>
            <a:r>
              <a:rPr lang="zh-CN" altLang="en-US" dirty="0"/>
              <a:t>不确定性数据</a:t>
            </a:r>
          </a:p>
          <a:p>
            <a:pPr lvl="1">
              <a:lnSpc>
                <a:spcPct val="100000"/>
              </a:lnSpc>
            </a:pPr>
            <a:r>
              <a:rPr lang="zh-CN" altLang="en-US" dirty="0" smtClean="0"/>
              <a:t>问题：不</a:t>
            </a:r>
            <a:r>
              <a:rPr lang="zh-CN" altLang="en-US" dirty="0"/>
              <a:t>可再生资源消耗占主导</a:t>
            </a:r>
            <a:r>
              <a:rPr lang="zh-CN" altLang="en-US" dirty="0" smtClean="0"/>
              <a:t>地位</a:t>
            </a:r>
            <a:endParaRPr lang="zh-CN" altLang="en-US" dirty="0"/>
          </a:p>
          <a:p>
            <a:pPr>
              <a:lnSpc>
                <a:spcPct val="100000"/>
              </a:lnSpc>
            </a:pPr>
            <a:r>
              <a:rPr lang="en-US" altLang="zh-CN" dirty="0" smtClean="0"/>
              <a:t>Impact </a:t>
            </a:r>
            <a:r>
              <a:rPr lang="en-US" altLang="zh-CN" dirty="0"/>
              <a:t>2002</a:t>
            </a:r>
          </a:p>
          <a:p>
            <a:pPr lvl="1">
              <a:lnSpc>
                <a:spcPct val="100000"/>
              </a:lnSpc>
            </a:pPr>
            <a:r>
              <a:rPr lang="zh-CN" altLang="en-US" dirty="0" smtClean="0"/>
              <a:t>关于</a:t>
            </a:r>
            <a:r>
              <a:rPr lang="zh-CN" altLang="en-US" dirty="0"/>
              <a:t>人类和生态毒性的新模型</a:t>
            </a:r>
          </a:p>
          <a:p>
            <a:pPr lvl="1">
              <a:lnSpc>
                <a:spcPct val="100000"/>
              </a:lnSpc>
            </a:pPr>
            <a:r>
              <a:rPr lang="zh-CN" altLang="en-US" dirty="0" smtClean="0"/>
              <a:t>取自</a:t>
            </a:r>
            <a:r>
              <a:rPr lang="zh-CN" altLang="en-US" dirty="0"/>
              <a:t>生态指标</a:t>
            </a:r>
            <a:r>
              <a:rPr lang="en-US" altLang="zh-CN" dirty="0"/>
              <a:t>99</a:t>
            </a:r>
            <a:r>
              <a:rPr lang="zh-CN" altLang="en-US" dirty="0"/>
              <a:t>的其他影响种类</a:t>
            </a:r>
          </a:p>
          <a:p>
            <a:pPr lvl="1">
              <a:lnSpc>
                <a:spcPct val="100000"/>
              </a:lnSpc>
            </a:pPr>
            <a:r>
              <a:rPr lang="zh-CN" altLang="en-US" dirty="0" smtClean="0"/>
              <a:t>气候</a:t>
            </a:r>
            <a:r>
              <a:rPr lang="zh-CN" altLang="en-US" dirty="0"/>
              <a:t>改变是单独的终点</a:t>
            </a:r>
          </a:p>
          <a:p>
            <a:pPr>
              <a:lnSpc>
                <a:spcPct val="100000"/>
              </a:lnSpc>
            </a:pPr>
            <a:r>
              <a:rPr lang="en-US" altLang="zh-CN" dirty="0" smtClean="0"/>
              <a:t>Eco-indicator </a:t>
            </a:r>
            <a:r>
              <a:rPr lang="en-US" altLang="zh-CN" dirty="0"/>
              <a:t>95</a:t>
            </a:r>
          </a:p>
          <a:p>
            <a:pPr lvl="1">
              <a:lnSpc>
                <a:spcPct val="100000"/>
              </a:lnSpc>
            </a:pPr>
            <a:r>
              <a:rPr lang="zh-CN" altLang="en-US" dirty="0" smtClean="0"/>
              <a:t>生态</a:t>
            </a:r>
            <a:r>
              <a:rPr lang="zh-CN" altLang="en-US" dirty="0"/>
              <a:t>指标</a:t>
            </a:r>
            <a:r>
              <a:rPr lang="en-US" altLang="zh-CN" dirty="0"/>
              <a:t>99</a:t>
            </a:r>
            <a:r>
              <a:rPr lang="zh-CN" altLang="en-US" dirty="0"/>
              <a:t>（和</a:t>
            </a:r>
            <a:r>
              <a:rPr lang="en-US" altLang="zh-CN" dirty="0" err="1"/>
              <a:t>ReCiPe</a:t>
            </a:r>
            <a:r>
              <a:rPr lang="zh-CN" altLang="en-US" dirty="0" smtClean="0"/>
              <a:t>）的</a:t>
            </a:r>
            <a:r>
              <a:rPr lang="zh-CN" altLang="en-US" dirty="0"/>
              <a:t>前身</a:t>
            </a:r>
          </a:p>
          <a:p>
            <a:pPr lvl="1">
              <a:lnSpc>
                <a:spcPct val="100000"/>
              </a:lnSpc>
            </a:pPr>
            <a:r>
              <a:rPr lang="zh-CN" altLang="en-US" dirty="0" smtClean="0"/>
              <a:t>使用</a:t>
            </a:r>
            <a:r>
              <a:rPr lang="zh-CN" altLang="en-US" dirty="0"/>
              <a:t>到科学目标的距离等化危害</a:t>
            </a:r>
          </a:p>
          <a:p>
            <a:pPr lvl="1">
              <a:lnSpc>
                <a:spcPct val="100000"/>
              </a:lnSpc>
            </a:pPr>
            <a:r>
              <a:rPr lang="zh-CN" altLang="en-US" dirty="0" smtClean="0"/>
              <a:t>无</a:t>
            </a:r>
            <a:r>
              <a:rPr lang="zh-CN" altLang="en-US" dirty="0"/>
              <a:t>资源</a:t>
            </a:r>
          </a:p>
          <a:p>
            <a:pPr lvl="1">
              <a:lnSpc>
                <a:spcPct val="100000"/>
              </a:lnSpc>
            </a:pPr>
            <a:r>
              <a:rPr lang="zh-CN" altLang="en-US" dirty="0" smtClean="0"/>
              <a:t>过时</a:t>
            </a:r>
            <a:endParaRPr lang="zh-CN" altLang="en-US" dirty="0"/>
          </a:p>
        </p:txBody>
      </p:sp>
    </p:spTree>
    <p:extLst>
      <p:ext uri="{BB962C8B-B14F-4D97-AF65-F5344CB8AC3E}">
        <p14:creationId xmlns:p14="http://schemas.microsoft.com/office/powerpoint/2010/main" val="28481883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25025"/>
            <a:ext cx="7471742" cy="465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Endpoint</a:t>
            </a:r>
            <a:r>
              <a:rPr lang="zh-CN" altLang="en-US" dirty="0"/>
              <a:t>方法举例</a:t>
            </a:r>
          </a:p>
        </p:txBody>
      </p:sp>
      <p:sp>
        <p:nvSpPr>
          <p:cNvPr id="3" name="内容占位符 2"/>
          <p:cNvSpPr>
            <a:spLocks noGrp="1"/>
          </p:cNvSpPr>
          <p:nvPr>
            <p:ph idx="1"/>
          </p:nvPr>
        </p:nvSpPr>
        <p:spPr/>
        <p:txBody>
          <a:bodyPr/>
          <a:lstStyle/>
          <a:p>
            <a:r>
              <a:rPr lang="en-US" altLang="zh-CN" dirty="0" smtClean="0"/>
              <a:t>Eco-indicator 99</a:t>
            </a:r>
          </a:p>
          <a:p>
            <a:endParaRPr lang="zh-CN" altLang="en-US" dirty="0"/>
          </a:p>
        </p:txBody>
      </p:sp>
    </p:spTree>
    <p:extLst>
      <p:ext uri="{BB962C8B-B14F-4D97-AF65-F5344CB8AC3E}">
        <p14:creationId xmlns:p14="http://schemas.microsoft.com/office/powerpoint/2010/main" val="2242567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ReCiPe</a:t>
            </a:r>
            <a:endParaRPr lang="zh-CN" altLang="en-US" dirty="0"/>
          </a:p>
        </p:txBody>
      </p:sp>
      <p:sp>
        <p:nvSpPr>
          <p:cNvPr id="3" name="内容占位符 2"/>
          <p:cNvSpPr>
            <a:spLocks noGrp="1"/>
          </p:cNvSpPr>
          <p:nvPr>
            <p:ph idx="1"/>
          </p:nvPr>
        </p:nvSpPr>
        <p:spPr/>
        <p:txBody>
          <a:bodyPr/>
          <a:lstStyle/>
          <a:p>
            <a:r>
              <a:rPr lang="zh-CN" altLang="en-US" dirty="0" smtClean="0"/>
              <a:t>结合</a:t>
            </a:r>
            <a:r>
              <a:rPr lang="en-US" altLang="zh-CN" dirty="0" smtClean="0"/>
              <a:t>Midpoint</a:t>
            </a:r>
            <a:r>
              <a:rPr lang="zh-CN" altLang="en-US" dirty="0" smtClean="0"/>
              <a:t>和</a:t>
            </a:r>
            <a:r>
              <a:rPr lang="en-US" altLang="zh-CN" dirty="0" smtClean="0"/>
              <a:t>Endpoint</a:t>
            </a:r>
            <a:r>
              <a:rPr lang="zh-CN" altLang="en-US" dirty="0" smtClean="0"/>
              <a:t>方法</a:t>
            </a:r>
            <a:endParaRPr lang="en-US" altLang="zh-CN" dirty="0" smtClean="0"/>
          </a:p>
          <a:p>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446" y="1772816"/>
            <a:ext cx="5863873" cy="45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642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Eutrophication potential</a:t>
            </a:r>
            <a:endParaRPr lang="zh-CN" altLang="en-US" dirty="0"/>
          </a:p>
        </p:txBody>
      </p:sp>
      <p:sp>
        <p:nvSpPr>
          <p:cNvPr id="3" name="内容占位符 2"/>
          <p:cNvSpPr>
            <a:spLocks noGrp="1"/>
          </p:cNvSpPr>
          <p:nvPr>
            <p:ph idx="1"/>
          </p:nvPr>
        </p:nvSpPr>
        <p:spPr/>
        <p:txBody>
          <a:bodyPr/>
          <a:lstStyle/>
          <a:p>
            <a:pPr lvl="0"/>
            <a:r>
              <a:rPr lang="en-US" altLang="zh-CN" b="1" dirty="0"/>
              <a:t>EI95</a:t>
            </a:r>
            <a:endParaRPr lang="zh-CN" altLang="zh-CN" b="1" dirty="0"/>
          </a:p>
          <a:p>
            <a:pPr marL="400050" lvl="1" indent="0">
              <a:buNone/>
            </a:pPr>
            <a:r>
              <a:rPr lang="zh-CN" altLang="zh-CN" b="1" dirty="0">
                <a:solidFill>
                  <a:srgbClr val="FF0000"/>
                </a:solidFill>
              </a:rPr>
              <a:t>特征化</a:t>
            </a:r>
            <a:r>
              <a:rPr lang="zh-CN" altLang="zh-CN" b="1" dirty="0" smtClean="0">
                <a:solidFill>
                  <a:srgbClr val="FF0000"/>
                </a:solidFill>
              </a:rPr>
              <a:t>因子</a:t>
            </a:r>
            <a:r>
              <a:rPr lang="en-US" altLang="zh-CN" b="1" dirty="0" smtClean="0">
                <a:solidFill>
                  <a:srgbClr val="FF0000"/>
                </a:solidFill>
              </a:rPr>
              <a:t> (</a:t>
            </a:r>
            <a:r>
              <a:rPr lang="zh-CN" altLang="en-US" b="1" dirty="0" smtClean="0">
                <a:solidFill>
                  <a:srgbClr val="FF0000"/>
                </a:solidFill>
              </a:rPr>
              <a:t>单位：</a:t>
            </a:r>
            <a:r>
              <a:rPr lang="en-US" altLang="zh-CN" b="1" dirty="0" err="1" smtClean="0">
                <a:solidFill>
                  <a:srgbClr val="FF0000"/>
                </a:solidFill>
              </a:rPr>
              <a:t>nitrophication</a:t>
            </a:r>
            <a:r>
              <a:rPr lang="en-US" altLang="zh-CN" b="1" dirty="0" smtClean="0">
                <a:solidFill>
                  <a:srgbClr val="FF0000"/>
                </a:solidFill>
              </a:rPr>
              <a:t> </a:t>
            </a:r>
            <a:r>
              <a:rPr lang="en-US" altLang="zh-CN" b="1" dirty="0" err="1" smtClean="0">
                <a:solidFill>
                  <a:srgbClr val="FF0000"/>
                </a:solidFill>
              </a:rPr>
              <a:t>potenical</a:t>
            </a:r>
            <a:r>
              <a:rPr lang="en-US" altLang="zh-CN" b="1" dirty="0" smtClean="0">
                <a:solidFill>
                  <a:srgbClr val="FF0000"/>
                </a:solidFill>
              </a:rPr>
              <a:t>/kg)</a:t>
            </a:r>
            <a:endParaRPr lang="en-US" altLang="zh-CN" dirty="0" smtClean="0"/>
          </a:p>
          <a:p>
            <a:pPr marL="400050" lvl="1" indent="0">
              <a:buNone/>
            </a:pPr>
            <a:r>
              <a:rPr lang="zh-CN" altLang="zh-CN" dirty="0" smtClean="0"/>
              <a:t>以</a:t>
            </a:r>
            <a:r>
              <a:rPr lang="zh-CN" altLang="zh-CN" dirty="0"/>
              <a:t>磷酸盐为基准物质，考虑</a:t>
            </a:r>
            <a:r>
              <a:rPr lang="en-US" altLang="zh-CN" dirty="0"/>
              <a:t>air</a:t>
            </a:r>
            <a:r>
              <a:rPr lang="zh-CN" altLang="zh-CN" dirty="0"/>
              <a:t>、</a:t>
            </a:r>
            <a:r>
              <a:rPr lang="en-US" altLang="zh-CN" dirty="0" smtClean="0"/>
              <a:t>water</a:t>
            </a:r>
          </a:p>
          <a:p>
            <a:pPr marL="857250" lvl="1" indent="-457200">
              <a:buAutoNum type="arabicPeriod"/>
            </a:pPr>
            <a:r>
              <a:rPr lang="en-US" altLang="zh-CN" dirty="0" smtClean="0"/>
              <a:t>Phosphorus total: 3.06</a:t>
            </a:r>
          </a:p>
          <a:p>
            <a:pPr marL="857250" lvl="1" indent="-457200">
              <a:buAutoNum type="arabicPeriod"/>
            </a:pPr>
            <a:r>
              <a:rPr lang="en-US" altLang="zh-CN" dirty="0" smtClean="0"/>
              <a:t>Phosphate: 1</a:t>
            </a:r>
          </a:p>
          <a:p>
            <a:pPr marL="360000" indent="0">
              <a:buNone/>
            </a:pPr>
            <a:r>
              <a:rPr lang="zh-CN" altLang="zh-CN" sz="2400" dirty="0"/>
              <a:t>采用 </a:t>
            </a:r>
            <a:r>
              <a:rPr lang="en-US" altLang="zh-CN" sz="2400" dirty="0"/>
              <a:t>distance-to-target</a:t>
            </a:r>
            <a:r>
              <a:rPr lang="zh-CN" altLang="zh-CN" sz="2400" dirty="0"/>
              <a:t>方法确定</a:t>
            </a:r>
            <a:r>
              <a:rPr lang="zh-CN" altLang="zh-CN" sz="2400" b="1" dirty="0">
                <a:solidFill>
                  <a:srgbClr val="FF0000"/>
                </a:solidFill>
              </a:rPr>
              <a:t>权重因子</a:t>
            </a:r>
          </a:p>
          <a:p>
            <a:pPr marL="360000" indent="0">
              <a:buNone/>
            </a:pPr>
            <a:r>
              <a:rPr lang="zh-CN" altLang="zh-CN" sz="2400" dirty="0"/>
              <a:t>设定内陆水体的污染物阈值为：</a:t>
            </a:r>
            <a:r>
              <a:rPr lang="en-US" altLang="zh-CN" sz="2400" dirty="0"/>
              <a:t>phosphate 0.15mg/L, nitrates </a:t>
            </a:r>
            <a:r>
              <a:rPr lang="en-US" altLang="zh-CN" sz="2400" dirty="0" smtClean="0"/>
              <a:t>2.2mg/L</a:t>
            </a:r>
            <a:r>
              <a:rPr lang="zh-CN" altLang="en-US" sz="2400" dirty="0"/>
              <a:t>。</a:t>
            </a:r>
            <a:r>
              <a:rPr lang="zh-CN" altLang="zh-CN" sz="2400" dirty="0" smtClean="0"/>
              <a:t>而</a:t>
            </a:r>
            <a:r>
              <a:rPr lang="zh-CN" altLang="zh-CN" sz="2400" dirty="0"/>
              <a:t>当前河流的现状值高于目标值</a:t>
            </a:r>
            <a:r>
              <a:rPr lang="en-US" altLang="zh-CN" sz="2400" dirty="0"/>
              <a:t>5</a:t>
            </a:r>
            <a:r>
              <a:rPr lang="zh-CN" altLang="zh-CN" sz="2400" dirty="0"/>
              <a:t>倍左右，</a:t>
            </a:r>
            <a:r>
              <a:rPr lang="zh-CN" altLang="zh-CN" sz="2400" dirty="0" smtClean="0"/>
              <a:t>因此</a:t>
            </a:r>
            <a:r>
              <a:rPr lang="zh-CN" altLang="en-US" sz="2400" dirty="0" smtClean="0"/>
              <a:t>水质需改善</a:t>
            </a:r>
            <a:r>
              <a:rPr lang="en-US" altLang="zh-CN" sz="2400" dirty="0" smtClean="0"/>
              <a:t>5</a:t>
            </a:r>
            <a:r>
              <a:rPr lang="zh-CN" altLang="en-US" sz="2400" dirty="0" smtClean="0"/>
              <a:t>倍，</a:t>
            </a:r>
            <a:r>
              <a:rPr lang="zh-CN" altLang="zh-CN" sz="2400" dirty="0" smtClean="0"/>
              <a:t>设定</a:t>
            </a:r>
            <a:r>
              <a:rPr lang="en-US" altLang="zh-CN" sz="2400" dirty="0"/>
              <a:t>weighting factor</a:t>
            </a:r>
            <a:r>
              <a:rPr lang="zh-CN" altLang="zh-CN" sz="2400" dirty="0"/>
              <a:t>为</a:t>
            </a:r>
            <a:r>
              <a:rPr lang="en-US" altLang="zh-CN" sz="2400" dirty="0"/>
              <a:t>5</a:t>
            </a:r>
            <a:endParaRPr lang="zh-CN" altLang="zh-CN" sz="2400" dirty="0"/>
          </a:p>
          <a:p>
            <a:pPr marL="400050" lvl="1" indent="0">
              <a:buNone/>
            </a:pPr>
            <a:endParaRPr lang="zh-CN" altLang="en-US" dirty="0"/>
          </a:p>
        </p:txBody>
      </p:sp>
    </p:spTree>
    <p:extLst>
      <p:ext uri="{BB962C8B-B14F-4D97-AF65-F5344CB8AC3E}">
        <p14:creationId xmlns:p14="http://schemas.microsoft.com/office/powerpoint/2010/main" val="2811874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Eutrophication potential</a:t>
            </a:r>
            <a:endParaRPr lang="zh-CN" altLang="en-US" dirty="0"/>
          </a:p>
        </p:txBody>
      </p:sp>
      <p:sp>
        <p:nvSpPr>
          <p:cNvPr id="3" name="内容占位符 2"/>
          <p:cNvSpPr>
            <a:spLocks noGrp="1"/>
          </p:cNvSpPr>
          <p:nvPr>
            <p:ph idx="1"/>
          </p:nvPr>
        </p:nvSpPr>
        <p:spPr/>
        <p:txBody>
          <a:bodyPr/>
          <a:lstStyle/>
          <a:p>
            <a:pPr lvl="0"/>
            <a:r>
              <a:rPr lang="en-US" altLang="zh-CN" b="1" dirty="0"/>
              <a:t>EI99</a:t>
            </a:r>
            <a:endParaRPr lang="zh-CN" altLang="zh-CN" b="1" dirty="0"/>
          </a:p>
          <a:p>
            <a:pPr lvl="1"/>
            <a:r>
              <a:rPr lang="zh-CN" altLang="zh-CN" dirty="0"/>
              <a:t>采用</a:t>
            </a:r>
            <a:r>
              <a:rPr lang="en-US" altLang="zh-CN" dirty="0"/>
              <a:t>Potentially Disappeared Fraction (PDF)</a:t>
            </a:r>
            <a:r>
              <a:rPr lang="zh-CN" altLang="zh-CN" dirty="0"/>
              <a:t>来表征</a:t>
            </a:r>
            <a:r>
              <a:rPr lang="zh-CN" altLang="zh-CN" b="1" dirty="0"/>
              <a:t>酸化和富营养化</a:t>
            </a:r>
            <a:r>
              <a:rPr lang="zh-CN" altLang="zh-CN" dirty="0"/>
              <a:t>的损害。</a:t>
            </a:r>
          </a:p>
          <a:p>
            <a:pPr lvl="1"/>
            <a:r>
              <a:rPr lang="zh-CN" altLang="zh-CN" dirty="0"/>
              <a:t>具体使用的是</a:t>
            </a:r>
            <a:r>
              <a:rPr lang="en-US" altLang="zh-CN" dirty="0"/>
              <a:t>RIVM</a:t>
            </a:r>
            <a:r>
              <a:rPr lang="zh-CN" altLang="zh-CN" dirty="0"/>
              <a:t>开发的</a:t>
            </a:r>
            <a:r>
              <a:rPr lang="en-US" altLang="zh-CN" dirty="0" err="1"/>
              <a:t>Natuur</a:t>
            </a:r>
            <a:r>
              <a:rPr lang="en-US" altLang="zh-CN" dirty="0"/>
              <a:t> Planner</a:t>
            </a:r>
            <a:r>
              <a:rPr lang="zh-CN" altLang="zh-CN" dirty="0"/>
              <a:t>模型，用以模拟</a:t>
            </a:r>
            <a:r>
              <a:rPr lang="en-US" altLang="zh-CN" dirty="0"/>
              <a:t>NO</a:t>
            </a:r>
            <a:r>
              <a:rPr lang="en-US" altLang="zh-CN" baseline="-25000" dirty="0"/>
              <a:t>X</a:t>
            </a:r>
            <a:r>
              <a:rPr lang="zh-CN" altLang="zh-CN" dirty="0"/>
              <a:t>、</a:t>
            </a:r>
            <a:r>
              <a:rPr lang="en-US" altLang="zh-CN" dirty="0"/>
              <a:t>SO</a:t>
            </a:r>
            <a:r>
              <a:rPr lang="en-US" altLang="zh-CN" baseline="-25000" dirty="0"/>
              <a:t>2</a:t>
            </a:r>
            <a:r>
              <a:rPr lang="zh-CN" altLang="zh-CN" dirty="0"/>
              <a:t>和</a:t>
            </a:r>
            <a:r>
              <a:rPr lang="en-US" altLang="zh-CN" dirty="0"/>
              <a:t>NH</a:t>
            </a:r>
            <a:r>
              <a:rPr lang="en-US" altLang="zh-CN" baseline="-25000" dirty="0"/>
              <a:t>3</a:t>
            </a:r>
            <a:r>
              <a:rPr lang="zh-CN" altLang="zh-CN" dirty="0"/>
              <a:t>等大气排放的归趋模型和损害评估。损害模型评估在背景值基础上污染物沉降量的增加会造成特征物种数量的变化。</a:t>
            </a:r>
          </a:p>
          <a:p>
            <a:pPr lvl="1"/>
            <a:r>
              <a:rPr lang="zh-CN" altLang="zh-CN" dirty="0"/>
              <a:t>基于荷兰背景数据，</a:t>
            </a:r>
            <a:r>
              <a:rPr lang="zh-CN" altLang="zh-CN" b="1" dirty="0"/>
              <a:t>没有考虑其他污染物质，如磷酸盐等</a:t>
            </a:r>
            <a:r>
              <a:rPr lang="zh-CN" altLang="zh-CN" dirty="0"/>
              <a:t>。</a:t>
            </a:r>
          </a:p>
          <a:p>
            <a:endParaRPr lang="zh-CN" altLang="en-US" dirty="0"/>
          </a:p>
        </p:txBody>
      </p:sp>
    </p:spTree>
    <p:extLst>
      <p:ext uri="{BB962C8B-B14F-4D97-AF65-F5344CB8AC3E}">
        <p14:creationId xmlns:p14="http://schemas.microsoft.com/office/powerpoint/2010/main" val="253330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生命周期评价（</a:t>
            </a:r>
            <a:r>
              <a:rPr lang="en-US" altLang="zh-CN" dirty="0" smtClean="0"/>
              <a:t>LCA</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kern="1200" dirty="0" smtClean="0"/>
              <a:t>评价</a:t>
            </a:r>
            <a:r>
              <a:rPr lang="zh-CN" altLang="zh-CN" kern="1200" dirty="0" smtClean="0"/>
              <a:t>产品</a:t>
            </a:r>
            <a:r>
              <a:rPr lang="zh-CN" altLang="zh-CN" kern="1200" dirty="0"/>
              <a:t>、工艺或活动“摇篮到坟墓”即从资源开采到最终处理的整个生命周期</a:t>
            </a:r>
            <a:r>
              <a:rPr lang="zh-CN" altLang="zh-CN" kern="1200" dirty="0" smtClean="0"/>
              <a:t>环境影响</a:t>
            </a:r>
            <a:endParaRPr lang="en-US" altLang="zh-CN" kern="1200" dirty="0" smtClean="0"/>
          </a:p>
          <a:p>
            <a:pPr lvl="1"/>
            <a:r>
              <a:rPr lang="zh-CN" altLang="en-US" dirty="0" smtClean="0"/>
              <a:t>国际标准方法</a:t>
            </a:r>
            <a:r>
              <a:rPr lang="en-US" altLang="zh-CN" dirty="0" smtClean="0"/>
              <a:t>:</a:t>
            </a:r>
            <a:r>
              <a:rPr lang="zh-CN" altLang="en-US" dirty="0"/>
              <a:t>：</a:t>
            </a:r>
            <a:r>
              <a:rPr lang="en-US" altLang="zh-CN" dirty="0"/>
              <a:t>ISO14040</a:t>
            </a:r>
            <a:r>
              <a:rPr lang="zh-CN" altLang="en-US" dirty="0"/>
              <a:t>，即</a:t>
            </a:r>
            <a:r>
              <a:rPr lang="en-US" altLang="zh-CN" dirty="0"/>
              <a:t>GB24040</a:t>
            </a:r>
            <a:r>
              <a:rPr lang="zh-CN" altLang="en-US" dirty="0"/>
              <a:t>系列</a:t>
            </a:r>
            <a:endParaRPr lang="en-US" altLang="zh-CN" dirty="0" smtClean="0"/>
          </a:p>
          <a:p>
            <a:pPr lvl="1"/>
            <a:r>
              <a:rPr lang="zh-CN" altLang="zh-CN" dirty="0" smtClean="0"/>
              <a:t>以</a:t>
            </a:r>
            <a:r>
              <a:rPr lang="zh-CN" altLang="zh-CN" dirty="0"/>
              <a:t>产品为核心，面向的是产品系统</a:t>
            </a:r>
            <a:endParaRPr lang="en-US" altLang="zh-CN" dirty="0" smtClean="0"/>
          </a:p>
          <a:p>
            <a:pPr lvl="1"/>
            <a:r>
              <a:rPr lang="zh-CN" altLang="en-US" dirty="0"/>
              <a:t>定量化：清单物质、影响类型、综合指标</a:t>
            </a:r>
            <a:endParaRPr lang="en-US" altLang="zh-CN" dirty="0" smtClean="0"/>
          </a:p>
          <a:p>
            <a:pPr lvl="1"/>
            <a:r>
              <a:rPr lang="zh-CN" altLang="en-US" dirty="0"/>
              <a:t>完整性：涵盖多个阶段，多种环境影响</a:t>
            </a:r>
            <a:endParaRPr lang="en-US" altLang="zh-CN" dirty="0" smtClean="0"/>
          </a:p>
          <a:p>
            <a:pPr lvl="1"/>
            <a:r>
              <a:rPr lang="zh-CN" altLang="en-US" dirty="0"/>
              <a:t>可比性：相同功能，</a:t>
            </a:r>
            <a:r>
              <a:rPr lang="zh-CN" altLang="en-US" dirty="0" smtClean="0"/>
              <a:t>相同评价指标</a:t>
            </a:r>
            <a:endParaRPr lang="en-US" altLang="zh-CN" dirty="0" smtClean="0"/>
          </a:p>
        </p:txBody>
      </p:sp>
    </p:spTree>
    <p:extLst>
      <p:ext uri="{BB962C8B-B14F-4D97-AF65-F5344CB8AC3E}">
        <p14:creationId xmlns:p14="http://schemas.microsoft.com/office/powerpoint/2010/main" val="9663556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Eutrophication potential</a:t>
            </a:r>
            <a:endParaRPr lang="zh-CN" altLang="en-US" dirty="0"/>
          </a:p>
        </p:txBody>
      </p:sp>
      <p:sp>
        <p:nvSpPr>
          <p:cNvPr id="3" name="内容占位符 2"/>
          <p:cNvSpPr>
            <a:spLocks noGrp="1"/>
          </p:cNvSpPr>
          <p:nvPr>
            <p:ph idx="1"/>
          </p:nvPr>
        </p:nvSpPr>
        <p:spPr/>
        <p:txBody>
          <a:bodyPr/>
          <a:lstStyle/>
          <a:p>
            <a:pPr>
              <a:lnSpc>
                <a:spcPct val="120000"/>
              </a:lnSpc>
            </a:pPr>
            <a:r>
              <a:rPr lang="en-US" altLang="zh-CN" dirty="0" smtClean="0"/>
              <a:t>CML</a:t>
            </a:r>
          </a:p>
          <a:p>
            <a:pPr lvl="1">
              <a:lnSpc>
                <a:spcPct val="120000"/>
              </a:lnSpc>
            </a:pPr>
            <a:r>
              <a:rPr lang="zh-CN" altLang="zh-CN" dirty="0"/>
              <a:t>仅根据构成生物量的元素比确定富营养化潜能</a:t>
            </a:r>
            <a:r>
              <a:rPr lang="zh-CN" altLang="zh-CN" b="1" dirty="0"/>
              <a:t>特征化因子</a:t>
            </a:r>
            <a:r>
              <a:rPr lang="zh-CN" altLang="zh-CN" dirty="0"/>
              <a:t>，</a:t>
            </a:r>
            <a:r>
              <a:rPr lang="en-US" altLang="zh-CN" dirty="0"/>
              <a:t>N:P:COD=16:1:138.</a:t>
            </a:r>
            <a:endParaRPr lang="zh-CN" altLang="zh-CN" dirty="0"/>
          </a:p>
          <a:p>
            <a:pPr lvl="1">
              <a:lnSpc>
                <a:spcPct val="120000"/>
              </a:lnSpc>
            </a:pPr>
            <a:r>
              <a:rPr lang="zh-CN" altLang="zh-CN" dirty="0"/>
              <a:t>以</a:t>
            </a:r>
            <a:r>
              <a:rPr lang="en-US" altLang="zh-CN" dirty="0"/>
              <a:t>PO</a:t>
            </a:r>
            <a:r>
              <a:rPr lang="en-US" altLang="zh-CN" baseline="-25000" dirty="0"/>
              <a:t>4</a:t>
            </a:r>
            <a:r>
              <a:rPr lang="zh-CN" altLang="zh-CN" dirty="0"/>
              <a:t>（</a:t>
            </a:r>
            <a:r>
              <a:rPr lang="en-US" altLang="zh-CN" dirty="0"/>
              <a:t>phosphate</a:t>
            </a:r>
            <a:r>
              <a:rPr lang="zh-CN" altLang="zh-CN" dirty="0"/>
              <a:t>）为基准物质，将具有富营养化潜能的物质折算成</a:t>
            </a:r>
            <a:r>
              <a:rPr lang="en-US" altLang="zh-CN" dirty="0"/>
              <a:t>PO</a:t>
            </a:r>
            <a:r>
              <a:rPr lang="en-US" altLang="zh-CN" baseline="-25000" dirty="0"/>
              <a:t>4</a:t>
            </a:r>
            <a:r>
              <a:rPr lang="zh-CN" altLang="zh-CN" dirty="0"/>
              <a:t>当量</a:t>
            </a:r>
          </a:p>
          <a:p>
            <a:pPr lvl="1">
              <a:lnSpc>
                <a:spcPct val="120000"/>
              </a:lnSpc>
            </a:pPr>
            <a:r>
              <a:rPr lang="zh-CN" altLang="zh-CN" dirty="0"/>
              <a:t>考虑介质包括 </a:t>
            </a:r>
            <a:r>
              <a:rPr lang="en-US" altLang="zh-CN" dirty="0"/>
              <a:t>air</a:t>
            </a:r>
            <a:r>
              <a:rPr lang="zh-CN" altLang="zh-CN" dirty="0"/>
              <a:t>、</a:t>
            </a:r>
            <a:r>
              <a:rPr lang="en-US" altLang="zh-CN" dirty="0"/>
              <a:t>freshwater</a:t>
            </a:r>
            <a:r>
              <a:rPr lang="zh-CN" altLang="zh-CN" dirty="0"/>
              <a:t>、</a:t>
            </a:r>
            <a:r>
              <a:rPr lang="en-US" altLang="zh-CN" dirty="0"/>
              <a:t>marine water</a:t>
            </a:r>
            <a:r>
              <a:rPr lang="zh-CN" altLang="zh-CN" dirty="0"/>
              <a:t>、</a:t>
            </a:r>
            <a:r>
              <a:rPr lang="en-US" altLang="zh-CN" dirty="0"/>
              <a:t>agric. </a:t>
            </a:r>
            <a:r>
              <a:rPr lang="en-US" altLang="zh-CN" dirty="0" smtClean="0"/>
              <a:t>Soil</a:t>
            </a:r>
            <a:r>
              <a:rPr lang="zh-CN" altLang="zh-CN" dirty="0"/>
              <a:t>、</a:t>
            </a:r>
            <a:r>
              <a:rPr lang="en-US" altLang="zh-CN" dirty="0"/>
              <a:t>indus. </a:t>
            </a:r>
            <a:r>
              <a:rPr lang="en-US" altLang="zh-CN" dirty="0" smtClean="0"/>
              <a:t>Soil</a:t>
            </a:r>
            <a:r>
              <a:rPr lang="zh-CN" altLang="en-US" dirty="0"/>
              <a:t>。</a:t>
            </a:r>
            <a:r>
              <a:rPr lang="zh-CN" altLang="zh-CN" dirty="0" smtClean="0"/>
              <a:t>考虑</a:t>
            </a:r>
            <a:r>
              <a:rPr lang="zh-CN" altLang="zh-CN" dirty="0"/>
              <a:t>含磷物质</a:t>
            </a:r>
            <a:r>
              <a:rPr lang="zh-CN" altLang="zh-CN" dirty="0" smtClean="0"/>
              <a:t>：</a:t>
            </a:r>
            <a:endParaRPr lang="en-US" altLang="zh-CN" dirty="0" smtClean="0"/>
          </a:p>
          <a:p>
            <a:pPr marL="457200" lvl="1" indent="0">
              <a:lnSpc>
                <a:spcPct val="120000"/>
              </a:lnSpc>
              <a:buNone/>
            </a:pPr>
            <a:r>
              <a:rPr lang="en-US" altLang="zh-CN" dirty="0" smtClean="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10946380"/>
              </p:ext>
            </p:extLst>
          </p:nvPr>
        </p:nvGraphicFramePr>
        <p:xfrm>
          <a:off x="2123728" y="4509120"/>
          <a:ext cx="4752528" cy="1524000"/>
        </p:xfrm>
        <a:graphic>
          <a:graphicData uri="http://schemas.openxmlformats.org/drawingml/2006/table">
            <a:tbl>
              <a:tblPr firstRow="1" firstCol="1" bandRow="1">
                <a:tableStyleId>{5C22544A-7EE6-4342-B048-85BDC9FD1C3A}</a:tableStyleId>
              </a:tblPr>
              <a:tblGrid>
                <a:gridCol w="3456384"/>
                <a:gridCol w="1296144"/>
              </a:tblGrid>
              <a:tr h="0">
                <a:tc>
                  <a:txBody>
                    <a:bodyPr/>
                    <a:lstStyle/>
                    <a:p>
                      <a:pPr algn="just">
                        <a:spcAft>
                          <a:spcPts val="0"/>
                        </a:spcAft>
                      </a:pPr>
                      <a:r>
                        <a:rPr lang="zh-CN" sz="2000" b="0" kern="100">
                          <a:solidFill>
                            <a:schemeClr val="tx1"/>
                          </a:solidFill>
                          <a:effectLst/>
                          <a:latin typeface="Arial" panose="020B0604020202020204" pitchFamily="34" charset="0"/>
                          <a:ea typeface="+mn-ea"/>
                          <a:cs typeface="Arial" panose="020B0604020202020204" pitchFamily="34" charset="0"/>
                        </a:rPr>
                        <a:t>物质</a:t>
                      </a:r>
                    </a:p>
                  </a:txBody>
                  <a:tcPr marL="68580" marR="68580" marT="0" marB="0">
                    <a:solidFill>
                      <a:schemeClr val="accent3">
                        <a:lumMod val="95000"/>
                      </a:schemeClr>
                    </a:solidFill>
                  </a:tcPr>
                </a:tc>
                <a:tc>
                  <a:txBody>
                    <a:bodyPr/>
                    <a:lstStyle/>
                    <a:p>
                      <a:pPr algn="just">
                        <a:spcAft>
                          <a:spcPts val="0"/>
                        </a:spcAft>
                      </a:pPr>
                      <a:r>
                        <a:rPr lang="zh-CN" sz="2000" b="0" kern="100">
                          <a:solidFill>
                            <a:schemeClr val="tx1"/>
                          </a:solidFill>
                          <a:effectLst/>
                          <a:latin typeface="Arial" panose="020B0604020202020204" pitchFamily="34" charset="0"/>
                          <a:ea typeface="+mn-ea"/>
                          <a:cs typeface="Arial" panose="020B0604020202020204" pitchFamily="34" charset="0"/>
                        </a:rPr>
                        <a:t>特征化值</a:t>
                      </a:r>
                    </a:p>
                  </a:txBody>
                  <a:tcPr marL="68580" marR="68580" marT="0" marB="0">
                    <a:solidFill>
                      <a:schemeClr val="accent3">
                        <a:lumMod val="95000"/>
                      </a:schemeClr>
                    </a:solidFill>
                  </a:tcPr>
                </a:tc>
              </a:tr>
              <a:tr h="0">
                <a:tc>
                  <a:txBody>
                    <a:bodyPr/>
                    <a:lstStyle/>
                    <a:p>
                      <a:pPr marL="0" lvl="0" indent="0" algn="just">
                        <a:spcAft>
                          <a:spcPts val="0"/>
                        </a:spcAft>
                        <a:buFont typeface="+mj-lt"/>
                        <a:buNone/>
                      </a:pPr>
                      <a:r>
                        <a:rPr lang="en-US" sz="2000" b="0" kern="100" dirty="0">
                          <a:solidFill>
                            <a:schemeClr val="tx1"/>
                          </a:solidFill>
                          <a:effectLst/>
                          <a:latin typeface="Arial" panose="020B0604020202020204" pitchFamily="34" charset="0"/>
                          <a:ea typeface="+mn-ea"/>
                          <a:cs typeface="Arial" panose="020B0604020202020204" pitchFamily="34" charset="0"/>
                        </a:rPr>
                        <a:t>Phosphorus</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c>
                  <a:txBody>
                    <a:bodyPr/>
                    <a:lstStyle/>
                    <a:p>
                      <a:pPr algn="just">
                        <a:spcAft>
                          <a:spcPts val="0"/>
                        </a:spcAft>
                      </a:pPr>
                      <a:r>
                        <a:rPr lang="en-US" sz="2000" b="0" kern="100">
                          <a:solidFill>
                            <a:schemeClr val="tx1"/>
                          </a:solidFill>
                          <a:effectLst/>
                          <a:latin typeface="Arial" panose="020B0604020202020204" pitchFamily="34" charset="0"/>
                          <a:ea typeface="+mn-ea"/>
                          <a:cs typeface="Arial" panose="020B0604020202020204" pitchFamily="34" charset="0"/>
                        </a:rPr>
                        <a:t>3.06</a:t>
                      </a:r>
                      <a:endParaRPr lang="zh-CN" sz="2000" b="0" kern="10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r>
              <a:tr h="0">
                <a:tc>
                  <a:txBody>
                    <a:bodyPr/>
                    <a:lstStyle/>
                    <a:p>
                      <a:pPr marL="0" lvl="0" indent="0" algn="just">
                        <a:spcAft>
                          <a:spcPts val="0"/>
                        </a:spcAft>
                        <a:buFont typeface="+mj-lt"/>
                        <a:buNone/>
                      </a:pPr>
                      <a:r>
                        <a:rPr lang="en-US" sz="2000" b="0" kern="100" dirty="0">
                          <a:solidFill>
                            <a:schemeClr val="tx1"/>
                          </a:solidFill>
                          <a:effectLst/>
                          <a:latin typeface="Arial" panose="020B0604020202020204" pitchFamily="34" charset="0"/>
                          <a:ea typeface="+mn-ea"/>
                          <a:cs typeface="Arial" panose="020B0604020202020204" pitchFamily="34" charset="0"/>
                        </a:rPr>
                        <a:t>Phosphorus(V)oxide (P2O5)</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c>
                  <a:txBody>
                    <a:bodyPr/>
                    <a:lstStyle/>
                    <a:p>
                      <a:pPr algn="just">
                        <a:spcAft>
                          <a:spcPts val="0"/>
                        </a:spcAft>
                      </a:pPr>
                      <a:r>
                        <a:rPr lang="en-US" sz="2000" b="0" kern="100">
                          <a:solidFill>
                            <a:schemeClr val="tx1"/>
                          </a:solidFill>
                          <a:effectLst/>
                          <a:latin typeface="Arial" panose="020B0604020202020204" pitchFamily="34" charset="0"/>
                          <a:ea typeface="+mn-ea"/>
                          <a:cs typeface="Arial" panose="020B0604020202020204" pitchFamily="34" charset="0"/>
                        </a:rPr>
                        <a:t>1.34</a:t>
                      </a:r>
                      <a:endParaRPr lang="zh-CN" sz="2000" b="0" kern="10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r>
              <a:tr h="0">
                <a:tc>
                  <a:txBody>
                    <a:bodyPr/>
                    <a:lstStyle/>
                    <a:p>
                      <a:pPr marL="0" lvl="0" indent="0" algn="just">
                        <a:spcAft>
                          <a:spcPts val="0"/>
                        </a:spcAft>
                        <a:buFont typeface="+mj-lt"/>
                        <a:buNone/>
                      </a:pPr>
                      <a:r>
                        <a:rPr lang="en-US" sz="2000" b="0" kern="100" dirty="0">
                          <a:solidFill>
                            <a:schemeClr val="tx1"/>
                          </a:solidFill>
                          <a:effectLst/>
                          <a:latin typeface="Arial" panose="020B0604020202020204" pitchFamily="34" charset="0"/>
                          <a:ea typeface="+mn-ea"/>
                          <a:cs typeface="Arial" panose="020B0604020202020204" pitchFamily="34" charset="0"/>
                        </a:rPr>
                        <a:t>Phosphate</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c>
                  <a:txBody>
                    <a:bodyPr/>
                    <a:lstStyle/>
                    <a:p>
                      <a:pPr algn="just">
                        <a:spcAft>
                          <a:spcPts val="0"/>
                        </a:spcAft>
                      </a:pPr>
                      <a:r>
                        <a:rPr lang="en-US" sz="2000" b="0" kern="100">
                          <a:solidFill>
                            <a:schemeClr val="tx1"/>
                          </a:solidFill>
                          <a:effectLst/>
                          <a:latin typeface="Arial" panose="020B0604020202020204" pitchFamily="34" charset="0"/>
                          <a:ea typeface="+mn-ea"/>
                          <a:cs typeface="Arial" panose="020B0604020202020204" pitchFamily="34" charset="0"/>
                        </a:rPr>
                        <a:t>1</a:t>
                      </a:r>
                      <a:endParaRPr lang="zh-CN" sz="2000" b="0" kern="10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r>
              <a:tr h="0">
                <a:tc>
                  <a:txBody>
                    <a:bodyPr/>
                    <a:lstStyle/>
                    <a:p>
                      <a:pPr marL="0" lvl="0" indent="0" algn="just">
                        <a:spcAft>
                          <a:spcPts val="0"/>
                        </a:spcAft>
                        <a:buFont typeface="+mj-lt"/>
                        <a:buNone/>
                      </a:pPr>
                      <a:r>
                        <a:rPr lang="en-US" sz="2000" b="0" kern="100" dirty="0">
                          <a:solidFill>
                            <a:schemeClr val="tx1"/>
                          </a:solidFill>
                          <a:effectLst/>
                          <a:latin typeface="Arial" panose="020B0604020202020204" pitchFamily="34" charset="0"/>
                          <a:ea typeface="+mn-ea"/>
                          <a:cs typeface="Arial" panose="020B0604020202020204" pitchFamily="34" charset="0"/>
                        </a:rPr>
                        <a:t>Phosphoric acid</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c>
                  <a:txBody>
                    <a:bodyPr/>
                    <a:lstStyle/>
                    <a:p>
                      <a:pPr algn="just">
                        <a:spcAft>
                          <a:spcPts val="0"/>
                        </a:spcAft>
                      </a:pPr>
                      <a:r>
                        <a:rPr lang="en-US" sz="2000" b="0" kern="100" dirty="0">
                          <a:solidFill>
                            <a:schemeClr val="tx1"/>
                          </a:solidFill>
                          <a:effectLst/>
                          <a:latin typeface="Arial" panose="020B0604020202020204" pitchFamily="34" charset="0"/>
                          <a:ea typeface="+mn-ea"/>
                          <a:cs typeface="Arial" panose="020B0604020202020204" pitchFamily="34" charset="0"/>
                        </a:rPr>
                        <a:t>0.97</a:t>
                      </a:r>
                      <a:endParaRPr lang="zh-CN" sz="2000" b="0" kern="100" dirty="0">
                        <a:solidFill>
                          <a:schemeClr val="tx1"/>
                        </a:solidFill>
                        <a:effectLst/>
                        <a:latin typeface="Arial" panose="020B0604020202020204" pitchFamily="34" charset="0"/>
                        <a:ea typeface="+mn-ea"/>
                        <a:cs typeface="Arial" panose="020B0604020202020204" pitchFamily="34" charset="0"/>
                      </a:endParaRPr>
                    </a:p>
                  </a:txBody>
                  <a:tcPr marL="68580" marR="68580" marT="0" marB="0">
                    <a:solidFill>
                      <a:schemeClr val="accent3">
                        <a:lumMod val="95000"/>
                      </a:schemeClr>
                    </a:solidFill>
                  </a:tcPr>
                </a:tc>
              </a:tr>
            </a:tbl>
          </a:graphicData>
        </a:graphic>
      </p:graphicFrame>
    </p:spTree>
    <p:extLst>
      <p:ext uri="{BB962C8B-B14F-4D97-AF65-F5344CB8AC3E}">
        <p14:creationId xmlns:p14="http://schemas.microsoft.com/office/powerpoint/2010/main" val="1439569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 </a:t>
            </a:r>
            <a:r>
              <a:rPr lang="en-US" altLang="zh-CN" dirty="0" smtClean="0"/>
              <a:t>Normalization</a:t>
            </a:r>
            <a:endParaRPr lang="zh-CN" altLang="en-US" dirty="0"/>
          </a:p>
        </p:txBody>
      </p:sp>
      <p:sp>
        <p:nvSpPr>
          <p:cNvPr id="3" name="内容占位符 2"/>
          <p:cNvSpPr>
            <a:spLocks noGrp="1"/>
          </p:cNvSpPr>
          <p:nvPr>
            <p:ph idx="1"/>
          </p:nvPr>
        </p:nvSpPr>
        <p:spPr/>
        <p:txBody>
          <a:bodyPr/>
          <a:lstStyle/>
          <a:p>
            <a:r>
              <a:rPr lang="zh-CN" altLang="en-US" dirty="0" smtClean="0"/>
              <a:t>标准化的两</a:t>
            </a:r>
            <a:r>
              <a:rPr lang="zh-CN" altLang="en-US" dirty="0"/>
              <a:t>个目的：</a:t>
            </a:r>
          </a:p>
          <a:p>
            <a:pPr lvl="1"/>
            <a:r>
              <a:rPr lang="zh-CN" altLang="en-US" dirty="0" smtClean="0"/>
              <a:t>我们</a:t>
            </a:r>
            <a:r>
              <a:rPr lang="zh-CN" altLang="en-US" dirty="0"/>
              <a:t>应关注何种影响</a:t>
            </a:r>
            <a:r>
              <a:rPr lang="zh-CN" altLang="en-US" dirty="0" smtClean="0"/>
              <a:t>种类</a:t>
            </a:r>
            <a:endParaRPr lang="zh-CN" altLang="en-US" dirty="0"/>
          </a:p>
          <a:p>
            <a:pPr lvl="1"/>
            <a:r>
              <a:rPr lang="zh-CN" altLang="en-US" dirty="0" smtClean="0"/>
              <a:t>体现</a:t>
            </a:r>
            <a:r>
              <a:rPr lang="zh-CN" altLang="en-US" dirty="0"/>
              <a:t>产品环境问题的重要性</a:t>
            </a:r>
            <a:r>
              <a:rPr lang="zh-CN" altLang="en-US" dirty="0" smtClean="0"/>
              <a:t>顺序，相比于特定</a:t>
            </a:r>
            <a:r>
              <a:rPr lang="zh-CN" altLang="en-US" dirty="0"/>
              <a:t>区域内的</a:t>
            </a:r>
            <a:r>
              <a:rPr lang="zh-CN" altLang="en-US" dirty="0" smtClean="0"/>
              <a:t>全部环境负担（</a:t>
            </a:r>
            <a:r>
              <a:rPr lang="zh-CN" altLang="en-US" dirty="0"/>
              <a:t>例如：欧洲</a:t>
            </a:r>
            <a:r>
              <a:rPr lang="zh-CN" altLang="en-US" dirty="0" smtClean="0"/>
              <a:t>）</a:t>
            </a:r>
            <a:endParaRPr lang="en-US" altLang="zh-CN" dirty="0" smtClean="0"/>
          </a:p>
          <a:p>
            <a:r>
              <a:rPr lang="zh-CN" altLang="en-US" dirty="0"/>
              <a:t>归一化</a:t>
            </a:r>
            <a:r>
              <a:rPr lang="zh-CN" altLang="en-US" dirty="0" smtClean="0"/>
              <a:t>指标 </a:t>
            </a:r>
            <a:r>
              <a:rPr lang="en-US" altLang="zh-CN" dirty="0" smtClean="0"/>
              <a:t>= </a:t>
            </a:r>
            <a:r>
              <a:rPr lang="zh-CN" altLang="en-US" dirty="0"/>
              <a:t>特征化</a:t>
            </a:r>
            <a:r>
              <a:rPr lang="zh-CN" altLang="en-US" dirty="0" smtClean="0"/>
              <a:t>指标 </a:t>
            </a:r>
            <a:r>
              <a:rPr lang="en-US" altLang="zh-CN" dirty="0" smtClean="0"/>
              <a:t>/ </a:t>
            </a:r>
            <a:r>
              <a:rPr lang="zh-CN" altLang="en-US" dirty="0" smtClean="0"/>
              <a:t>归一化基准值</a:t>
            </a:r>
            <a:endParaRPr lang="en-US" altLang="zh-CN" dirty="0" smtClean="0"/>
          </a:p>
          <a:p>
            <a:pPr lvl="1" indent="-342900"/>
            <a:r>
              <a:rPr lang="zh-CN" altLang="en-US" dirty="0" smtClean="0"/>
              <a:t>归一化</a:t>
            </a:r>
            <a:r>
              <a:rPr lang="zh-CN" altLang="en-US" dirty="0"/>
              <a:t>基准值通常选特征化指标的全国年总发生量 </a:t>
            </a:r>
            <a:endParaRPr lang="en-US" altLang="zh-CN" dirty="0" smtClean="0"/>
          </a:p>
          <a:p>
            <a:pPr lvl="1" indent="-342900"/>
            <a:r>
              <a:rPr lang="zh-CN" altLang="en-US" dirty="0" smtClean="0"/>
              <a:t>归一化</a:t>
            </a:r>
            <a:r>
              <a:rPr lang="zh-CN" altLang="en-US" dirty="0"/>
              <a:t>指标无量纲 </a:t>
            </a:r>
          </a:p>
          <a:p>
            <a:pPr lvl="1"/>
            <a:endParaRPr lang="zh-CN" altLang="en-US" dirty="0"/>
          </a:p>
        </p:txBody>
      </p:sp>
    </p:spTree>
    <p:extLst>
      <p:ext uri="{BB962C8B-B14F-4D97-AF65-F5344CB8AC3E}">
        <p14:creationId xmlns:p14="http://schemas.microsoft.com/office/powerpoint/2010/main" val="5262067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荷兰、西欧和</a:t>
            </a:r>
            <a:r>
              <a:rPr lang="zh-CN" altLang="zh-CN" dirty="0" smtClean="0"/>
              <a:t>全球环境</a:t>
            </a:r>
            <a:r>
              <a:rPr lang="zh-CN" altLang="zh-CN" dirty="0"/>
              <a:t>影响</a:t>
            </a:r>
            <a:r>
              <a:rPr lang="zh-CN" altLang="zh-CN" dirty="0" smtClean="0"/>
              <a:t>潜力</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43254251"/>
              </p:ext>
            </p:extLst>
          </p:nvPr>
        </p:nvGraphicFramePr>
        <p:xfrm>
          <a:off x="468312" y="2237582"/>
          <a:ext cx="8280402" cy="3000374"/>
        </p:xfrm>
        <a:graphic>
          <a:graphicData uri="http://schemas.openxmlformats.org/drawingml/2006/table">
            <a:tbl>
              <a:tblPr firstRow="1" firstCol="1" bandRow="1">
                <a:tableStyleId>{5C22544A-7EE6-4342-B048-85BDC9FD1C3A}</a:tableStyleId>
              </a:tblPr>
              <a:tblGrid>
                <a:gridCol w="1380067"/>
                <a:gridCol w="1380067"/>
                <a:gridCol w="1380067"/>
                <a:gridCol w="1380067"/>
                <a:gridCol w="1380067"/>
                <a:gridCol w="1380067"/>
              </a:tblGrid>
              <a:tr h="400050">
                <a:tc>
                  <a:txBody>
                    <a:bodyPr/>
                    <a:lstStyle/>
                    <a:p>
                      <a:pPr algn="ctr">
                        <a:lnSpc>
                          <a:spcPct val="125000"/>
                        </a:lnSpc>
                        <a:spcAft>
                          <a:spcPts val="0"/>
                        </a:spcAft>
                      </a:pPr>
                      <a:r>
                        <a:rPr lang="zh-CN" sz="1600" b="0" kern="100" dirty="0" smtClean="0">
                          <a:solidFill>
                            <a:schemeClr val="tx1"/>
                          </a:solidFill>
                          <a:effectLst/>
                        </a:rPr>
                        <a:t>环境影响</a:t>
                      </a:r>
                      <a:r>
                        <a:rPr lang="zh-CN" sz="1600" b="0" kern="100" dirty="0">
                          <a:solidFill>
                            <a:schemeClr val="tx1"/>
                          </a:solidFill>
                          <a:effectLst/>
                        </a:rPr>
                        <a:t>潜力</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lnSpc>
                          <a:spcPct val="125000"/>
                        </a:lnSpc>
                        <a:spcAft>
                          <a:spcPts val="0"/>
                        </a:spcAft>
                      </a:pPr>
                      <a:r>
                        <a:rPr lang="zh-CN" sz="1600" b="0" kern="100">
                          <a:solidFill>
                            <a:schemeClr val="tx1"/>
                          </a:solidFill>
                          <a:effectLst/>
                        </a:rPr>
                        <a:t>单位</a:t>
                      </a:r>
                      <a:endParaRPr lang="zh-CN" sz="16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lnSpc>
                          <a:spcPct val="125000"/>
                        </a:lnSpc>
                        <a:spcAft>
                          <a:spcPts val="0"/>
                        </a:spcAft>
                      </a:pPr>
                      <a:r>
                        <a:rPr lang="zh-CN" sz="1600" b="0" kern="100">
                          <a:solidFill>
                            <a:schemeClr val="tx1"/>
                          </a:solidFill>
                          <a:effectLst/>
                        </a:rPr>
                        <a:t>荷兰</a:t>
                      </a:r>
                      <a:r>
                        <a:rPr lang="en-US" sz="1600" b="0" kern="100">
                          <a:solidFill>
                            <a:schemeClr val="tx1"/>
                          </a:solidFill>
                          <a:effectLst/>
                        </a:rPr>
                        <a:t>1997</a:t>
                      </a:r>
                      <a:r>
                        <a:rPr lang="zh-CN" sz="1600" b="0" kern="100">
                          <a:solidFill>
                            <a:schemeClr val="tx1"/>
                          </a:solidFill>
                          <a:effectLst/>
                        </a:rPr>
                        <a:t>年</a:t>
                      </a:r>
                      <a:endParaRPr lang="zh-CN" sz="16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lnSpc>
                          <a:spcPct val="125000"/>
                        </a:lnSpc>
                        <a:spcAft>
                          <a:spcPts val="0"/>
                        </a:spcAft>
                      </a:pPr>
                      <a:r>
                        <a:rPr lang="zh-CN" sz="1600" b="0" kern="100">
                          <a:solidFill>
                            <a:schemeClr val="tx1"/>
                          </a:solidFill>
                          <a:effectLst/>
                        </a:rPr>
                        <a:t>西欧</a:t>
                      </a:r>
                      <a:r>
                        <a:rPr lang="en-US" sz="1600" b="0" kern="100">
                          <a:solidFill>
                            <a:schemeClr val="tx1"/>
                          </a:solidFill>
                          <a:effectLst/>
                        </a:rPr>
                        <a:t>1995</a:t>
                      </a:r>
                      <a:r>
                        <a:rPr lang="zh-CN" sz="1600" b="0" kern="100">
                          <a:solidFill>
                            <a:schemeClr val="tx1"/>
                          </a:solidFill>
                          <a:effectLst/>
                        </a:rPr>
                        <a:t>年</a:t>
                      </a:r>
                      <a:endParaRPr lang="zh-CN" sz="16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lnSpc>
                          <a:spcPct val="125000"/>
                        </a:lnSpc>
                        <a:spcAft>
                          <a:spcPts val="0"/>
                        </a:spcAft>
                      </a:pPr>
                      <a:r>
                        <a:rPr lang="zh-CN" sz="1600" b="0" kern="100">
                          <a:solidFill>
                            <a:schemeClr val="tx1"/>
                          </a:solidFill>
                          <a:effectLst/>
                        </a:rPr>
                        <a:t>全球</a:t>
                      </a:r>
                      <a:r>
                        <a:rPr lang="en-US" sz="1600" b="0" kern="100">
                          <a:solidFill>
                            <a:schemeClr val="tx1"/>
                          </a:solidFill>
                          <a:effectLst/>
                        </a:rPr>
                        <a:t>1995</a:t>
                      </a:r>
                      <a:r>
                        <a:rPr lang="zh-CN" sz="1600" b="0" kern="100">
                          <a:solidFill>
                            <a:schemeClr val="tx1"/>
                          </a:solidFill>
                          <a:effectLst/>
                        </a:rPr>
                        <a:t>年</a:t>
                      </a:r>
                      <a:endParaRPr lang="zh-CN" sz="1600" b="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c>
                  <a:txBody>
                    <a:bodyPr/>
                    <a:lstStyle/>
                    <a:p>
                      <a:pPr algn="ctr">
                        <a:lnSpc>
                          <a:spcPct val="125000"/>
                        </a:lnSpc>
                        <a:spcAft>
                          <a:spcPts val="0"/>
                        </a:spcAft>
                      </a:pPr>
                      <a:r>
                        <a:rPr lang="zh-CN" sz="1600" b="0" kern="100" dirty="0">
                          <a:solidFill>
                            <a:schemeClr val="tx1"/>
                          </a:solidFill>
                          <a:effectLst/>
                        </a:rPr>
                        <a:t>全球</a:t>
                      </a:r>
                      <a:r>
                        <a:rPr lang="en-US" sz="1600" b="0" kern="100" dirty="0">
                          <a:solidFill>
                            <a:schemeClr val="tx1"/>
                          </a:solidFill>
                          <a:effectLst/>
                        </a:rPr>
                        <a:t>1990</a:t>
                      </a:r>
                      <a:r>
                        <a:rPr lang="zh-CN" sz="1600" b="0" kern="100" dirty="0">
                          <a:solidFill>
                            <a:schemeClr val="tx1"/>
                          </a:solidFill>
                          <a:effectLst/>
                        </a:rPr>
                        <a:t>年</a:t>
                      </a:r>
                      <a:endParaRPr lang="zh-CN" sz="16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85000"/>
                      </a:schemeClr>
                    </a:solidFill>
                  </a:tcPr>
                </a:tc>
              </a:tr>
              <a:tr h="2600324">
                <a:tc>
                  <a:txBody>
                    <a:bodyPr/>
                    <a:lstStyle/>
                    <a:p>
                      <a:pPr algn="ctr">
                        <a:lnSpc>
                          <a:spcPct val="125000"/>
                        </a:lnSpc>
                        <a:spcAft>
                          <a:spcPts val="0"/>
                        </a:spcAft>
                      </a:pPr>
                      <a:r>
                        <a:rPr lang="en-US" sz="1000" b="0" kern="100" dirty="0">
                          <a:solidFill>
                            <a:schemeClr val="tx1"/>
                          </a:solidFill>
                          <a:effectLst/>
                        </a:rPr>
                        <a:t>ADP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GWP100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ODP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HTP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FAETP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MAETP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FSETP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MSETP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TETP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POCP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AP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EP</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LUC</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25000"/>
                        </a:lnSpc>
                        <a:spcAft>
                          <a:spcPts val="0"/>
                        </a:spcAft>
                      </a:pPr>
                      <a:r>
                        <a:rPr lang="en-US" sz="1000" b="0" kern="100" dirty="0">
                          <a:solidFill>
                            <a:schemeClr val="tx1"/>
                          </a:solidFill>
                          <a:effectLst/>
                        </a:rPr>
                        <a:t>Kg</a:t>
                      </a:r>
                      <a:r>
                        <a:rPr lang="zh-CN" sz="1000" b="0" kern="100" dirty="0">
                          <a:solidFill>
                            <a:schemeClr val="tx1"/>
                          </a:solidFill>
                          <a:effectLst/>
                        </a:rPr>
                        <a:t>锑</a:t>
                      </a:r>
                      <a:r>
                        <a:rPr lang="en-US" sz="1000" b="0" kern="100" dirty="0">
                          <a:solidFill>
                            <a:schemeClr val="tx1"/>
                          </a:solidFill>
                          <a:effectLst/>
                        </a:rPr>
                        <a:t>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 CO</a:t>
                      </a:r>
                      <a:r>
                        <a:rPr lang="en-US" sz="1000" b="0" kern="100" baseline="-25000" dirty="0">
                          <a:solidFill>
                            <a:schemeClr val="tx1"/>
                          </a:solidFill>
                          <a:effectLst/>
                        </a:rPr>
                        <a:t>2</a:t>
                      </a:r>
                      <a:r>
                        <a:rPr lang="en-US" sz="1000" b="0" kern="100" dirty="0">
                          <a:solidFill>
                            <a:schemeClr val="tx1"/>
                          </a:solidFill>
                          <a:effectLst/>
                        </a:rPr>
                        <a:t>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 CFC-11 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kg1,4-DCBeq./a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a:t>
                      </a:r>
                      <a:r>
                        <a:rPr lang="zh-CN" sz="1000" b="0" kern="100" dirty="0">
                          <a:solidFill>
                            <a:schemeClr val="tx1"/>
                          </a:solidFill>
                          <a:effectLst/>
                        </a:rPr>
                        <a:t>乙烯</a:t>
                      </a:r>
                      <a:r>
                        <a:rPr lang="en-US" sz="1000" b="0" kern="100" dirty="0">
                          <a:solidFill>
                            <a:schemeClr val="tx1"/>
                          </a:solidFill>
                          <a:effectLst/>
                        </a:rPr>
                        <a:t>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kgSO</a:t>
                      </a:r>
                      <a:r>
                        <a:rPr lang="en-US" sz="1000" b="0" kern="100" baseline="-25000" dirty="0">
                          <a:solidFill>
                            <a:schemeClr val="tx1"/>
                          </a:solidFill>
                          <a:effectLst/>
                        </a:rPr>
                        <a:t>2</a:t>
                      </a:r>
                      <a:r>
                        <a:rPr lang="en-US" sz="1000" b="0" kern="100" dirty="0">
                          <a:solidFill>
                            <a:schemeClr val="tx1"/>
                          </a:solidFill>
                          <a:effectLst/>
                        </a:rPr>
                        <a:t>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kgPO</a:t>
                      </a:r>
                      <a:r>
                        <a:rPr lang="en-US" sz="1000" b="0" kern="100" baseline="-25000" dirty="0">
                          <a:solidFill>
                            <a:schemeClr val="tx1"/>
                          </a:solidFill>
                          <a:effectLst/>
                        </a:rPr>
                        <a:t>4</a:t>
                      </a:r>
                      <a:r>
                        <a:rPr lang="en-US" sz="1000" b="0" kern="100" baseline="30000" dirty="0">
                          <a:solidFill>
                            <a:schemeClr val="tx1"/>
                          </a:solidFill>
                          <a:effectLst/>
                        </a:rPr>
                        <a:t>3-</a:t>
                      </a:r>
                      <a:r>
                        <a:rPr lang="en-US" sz="1000" b="0" kern="100" dirty="0">
                          <a:solidFill>
                            <a:schemeClr val="tx1"/>
                          </a:solidFill>
                          <a:effectLst/>
                        </a:rPr>
                        <a:t>eq./a</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m</a:t>
                      </a:r>
                      <a:r>
                        <a:rPr lang="en-US" sz="1000" b="0" kern="100" baseline="30000" dirty="0">
                          <a:solidFill>
                            <a:schemeClr val="tx1"/>
                          </a:solidFill>
                          <a:effectLst/>
                        </a:rPr>
                        <a:t>2</a:t>
                      </a:r>
                      <a:r>
                        <a:rPr lang="en-US" sz="1000" b="0" kern="100" dirty="0">
                          <a:solidFill>
                            <a:schemeClr val="tx1"/>
                          </a:solidFill>
                          <a:effectLst/>
                        </a:rPr>
                        <a:t>/a</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25000"/>
                        </a:lnSpc>
                        <a:spcAft>
                          <a:spcPts val="0"/>
                        </a:spcAft>
                      </a:pPr>
                      <a:r>
                        <a:rPr lang="en-US" sz="1000" b="0" kern="100" dirty="0">
                          <a:solidFill>
                            <a:schemeClr val="tx1"/>
                          </a:solidFill>
                          <a:effectLst/>
                        </a:rPr>
                        <a:t>1.70×10</a:t>
                      </a:r>
                      <a:r>
                        <a:rPr lang="en-US" sz="1000" b="0" kern="100" baseline="30000" dirty="0">
                          <a:solidFill>
                            <a:schemeClr val="tx1"/>
                          </a:solidFill>
                          <a:effectLst/>
                        </a:rPr>
                        <a:t>9</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2.50×10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9.80×10</a:t>
                      </a:r>
                      <a:r>
                        <a:rPr lang="en-US" sz="1000" b="0" kern="100" baseline="30000" dirty="0">
                          <a:solidFill>
                            <a:schemeClr val="tx1"/>
                          </a:solidFill>
                          <a:effectLst/>
                        </a:rPr>
                        <a:t>5</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1.90×10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7.50×10</a:t>
                      </a:r>
                      <a:r>
                        <a:rPr lang="en-US" sz="1000" b="0" kern="100" baseline="30000" dirty="0">
                          <a:solidFill>
                            <a:schemeClr val="tx1"/>
                          </a:solidFill>
                          <a:effectLst/>
                        </a:rPr>
                        <a:t>9</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3.20×10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1.00×10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3.00×10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9.20×10</a:t>
                      </a:r>
                      <a:r>
                        <a:rPr lang="en-US" sz="1000" b="0" kern="100" baseline="30000" dirty="0">
                          <a:solidFill>
                            <a:schemeClr val="tx1"/>
                          </a:solidFill>
                          <a:effectLst/>
                        </a:rPr>
                        <a:t>8</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1.80×10</a:t>
                      </a:r>
                      <a:r>
                        <a:rPr lang="en-US" sz="1000" b="0" kern="100" baseline="30000" dirty="0">
                          <a:solidFill>
                            <a:schemeClr val="tx1"/>
                          </a:solidFill>
                          <a:effectLst/>
                        </a:rPr>
                        <a:t>8</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7.90×10</a:t>
                      </a:r>
                      <a:r>
                        <a:rPr lang="en-US" sz="1000" b="0" kern="100" baseline="30000" dirty="0">
                          <a:solidFill>
                            <a:schemeClr val="tx1"/>
                          </a:solidFill>
                          <a:effectLst/>
                        </a:rPr>
                        <a:t>8</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5.00×10</a:t>
                      </a:r>
                      <a:r>
                        <a:rPr lang="en-US" sz="1000" b="0" kern="100" baseline="30000" dirty="0">
                          <a:solidFill>
                            <a:schemeClr val="tx1"/>
                          </a:solidFill>
                          <a:effectLst/>
                        </a:rPr>
                        <a:t>8</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3.04×10</a:t>
                      </a:r>
                      <a:r>
                        <a:rPr lang="en-US" sz="1000" b="0" kern="100" baseline="30000" dirty="0">
                          <a:solidFill>
                            <a:schemeClr val="tx1"/>
                          </a:solidFill>
                          <a:effectLst/>
                        </a:rPr>
                        <a:t>10</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25000"/>
                        </a:lnSpc>
                        <a:spcAft>
                          <a:spcPts val="0"/>
                        </a:spcAft>
                      </a:pPr>
                      <a:r>
                        <a:rPr lang="en-US" sz="1000" b="0" kern="100" dirty="0">
                          <a:solidFill>
                            <a:schemeClr val="tx1"/>
                          </a:solidFill>
                          <a:effectLst/>
                        </a:rPr>
                        <a:t>1.50×10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4.80×10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8.30×10</a:t>
                      </a:r>
                      <a:r>
                        <a:rPr lang="en-US" sz="1000" b="0" kern="100" baseline="30000" dirty="0">
                          <a:solidFill>
                            <a:schemeClr val="tx1"/>
                          </a:solidFill>
                          <a:effectLst/>
                        </a:rPr>
                        <a:t>7</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7.60×10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5.00×10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1.10×10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5.20×10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1.00×10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4.70×10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8.20×10</a:t>
                      </a:r>
                      <a:r>
                        <a:rPr lang="en-US" sz="1000" b="0" kern="100" baseline="30000" dirty="0">
                          <a:solidFill>
                            <a:schemeClr val="tx1"/>
                          </a:solidFill>
                          <a:effectLst/>
                        </a:rPr>
                        <a:t>9</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2.90×10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1.20×10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3.27×10</a:t>
                      </a:r>
                      <a:r>
                        <a:rPr lang="en-US" sz="1000" b="0" kern="100" baseline="30000" dirty="0">
                          <a:solidFill>
                            <a:schemeClr val="tx1"/>
                          </a:solidFill>
                          <a:effectLst/>
                        </a:rPr>
                        <a:t>12</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25000"/>
                        </a:lnSpc>
                        <a:spcAft>
                          <a:spcPts val="0"/>
                        </a:spcAft>
                      </a:pPr>
                      <a:r>
                        <a:rPr lang="en-US" sz="1000" b="0" kern="100" dirty="0">
                          <a:solidFill>
                            <a:schemeClr val="tx1"/>
                          </a:solidFill>
                          <a:effectLst/>
                        </a:rPr>
                        <a:t>1.60×10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4.10×10</a:t>
                      </a:r>
                      <a:r>
                        <a:rPr lang="en-US" sz="1000" b="0" kern="100" baseline="30000" dirty="0">
                          <a:solidFill>
                            <a:schemeClr val="tx1"/>
                          </a:solidFill>
                          <a:effectLst/>
                        </a:rPr>
                        <a:t>13</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5.20×10</a:t>
                      </a:r>
                      <a:r>
                        <a:rPr lang="en-US" sz="1000" b="0" kern="100" baseline="30000" dirty="0">
                          <a:solidFill>
                            <a:schemeClr val="tx1"/>
                          </a:solidFill>
                          <a:effectLst/>
                        </a:rPr>
                        <a:t>8</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5.70×10</a:t>
                      </a:r>
                      <a:r>
                        <a:rPr lang="en-US" sz="1000" b="0" kern="100" baseline="30000" dirty="0">
                          <a:solidFill>
                            <a:schemeClr val="tx1"/>
                          </a:solidFill>
                          <a:effectLst/>
                        </a:rPr>
                        <a:t>13</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2.00×10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5.10×10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2.50×10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4.70×10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2.70×10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9.60×10</a:t>
                      </a:r>
                      <a:r>
                        <a:rPr lang="en-US" sz="1000" b="0" kern="100" baseline="30000" dirty="0">
                          <a:solidFill>
                            <a:schemeClr val="tx1"/>
                          </a:solidFill>
                          <a:effectLst/>
                        </a:rPr>
                        <a:t>10</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3.30×10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1.30×10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1.24×10</a:t>
                      </a:r>
                      <a:r>
                        <a:rPr lang="en-US" sz="1000" b="0" kern="100" baseline="30000" dirty="0">
                          <a:solidFill>
                            <a:schemeClr val="tx1"/>
                          </a:solidFill>
                          <a:effectLst/>
                        </a:rPr>
                        <a:t>14</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25000"/>
                        </a:lnSpc>
                        <a:spcAft>
                          <a:spcPts val="0"/>
                        </a:spcAft>
                      </a:pPr>
                      <a:r>
                        <a:rPr lang="en-US" sz="1000" b="0" kern="100" dirty="0">
                          <a:solidFill>
                            <a:schemeClr val="tx1"/>
                          </a:solidFill>
                          <a:effectLst/>
                        </a:rPr>
                        <a:t>1.60×10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4.10×10</a:t>
                      </a:r>
                      <a:r>
                        <a:rPr lang="en-US" sz="1000" b="0" kern="100" baseline="30000" dirty="0">
                          <a:solidFill>
                            <a:schemeClr val="tx1"/>
                          </a:solidFill>
                          <a:effectLst/>
                        </a:rPr>
                        <a:t>13</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1.10×10</a:t>
                      </a:r>
                      <a:r>
                        <a:rPr lang="en-US" sz="1000" b="0" kern="100" baseline="30000" dirty="0">
                          <a:solidFill>
                            <a:schemeClr val="tx1"/>
                          </a:solidFill>
                          <a:effectLst/>
                        </a:rPr>
                        <a:t>9</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6.00×10</a:t>
                      </a:r>
                      <a:r>
                        <a:rPr lang="en-US" sz="1000" b="0" kern="100" baseline="30000" dirty="0">
                          <a:solidFill>
                            <a:schemeClr val="tx1"/>
                          </a:solidFill>
                          <a:effectLst/>
                        </a:rPr>
                        <a:t>13</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2.10×10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7.60×10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2.50×10</a:t>
                      </a:r>
                      <a:r>
                        <a:rPr lang="en-US" sz="1000" b="0" kern="100" baseline="30000" dirty="0">
                          <a:solidFill>
                            <a:schemeClr val="tx1"/>
                          </a:solidFill>
                          <a:effectLst/>
                        </a:rPr>
                        <a:t>12</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6.80×10</a:t>
                      </a:r>
                      <a:r>
                        <a:rPr lang="en-US" sz="1000" b="0" kern="100" baseline="30000" dirty="0">
                          <a:solidFill>
                            <a:schemeClr val="tx1"/>
                          </a:solidFill>
                          <a:effectLst/>
                        </a:rPr>
                        <a:t>14</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2.60×10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1.00×10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3.30×10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1.30×10</a:t>
                      </a:r>
                      <a:r>
                        <a:rPr lang="en-US" sz="1000" b="0" kern="100" baseline="30000" dirty="0">
                          <a:solidFill>
                            <a:schemeClr val="tx1"/>
                          </a:solidFill>
                          <a:effectLst/>
                        </a:rPr>
                        <a:t>11</a:t>
                      </a:r>
                      <a:endParaRPr lang="zh-CN" sz="1000" b="0" kern="100" dirty="0">
                        <a:solidFill>
                          <a:schemeClr val="tx1"/>
                        </a:solidFill>
                        <a:effectLst/>
                      </a:endParaRPr>
                    </a:p>
                    <a:p>
                      <a:pPr algn="ctr">
                        <a:lnSpc>
                          <a:spcPct val="125000"/>
                        </a:lnSpc>
                        <a:spcAft>
                          <a:spcPts val="0"/>
                        </a:spcAft>
                      </a:pPr>
                      <a:r>
                        <a:rPr lang="en-US" sz="1000" b="0" kern="100" dirty="0">
                          <a:solidFill>
                            <a:schemeClr val="tx1"/>
                          </a:solidFill>
                          <a:effectLst/>
                        </a:rPr>
                        <a:t>1.24×10</a:t>
                      </a:r>
                      <a:r>
                        <a:rPr lang="en-US" sz="1000" b="0" kern="100" baseline="30000" dirty="0">
                          <a:solidFill>
                            <a:schemeClr val="tx1"/>
                          </a:solidFill>
                          <a:effectLst/>
                        </a:rPr>
                        <a:t>14</a:t>
                      </a:r>
                      <a:endParaRPr lang="zh-CN" sz="1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chemeClr val="bg1">
                        <a:lumMod val="95000"/>
                      </a:schemeClr>
                    </a:solidFill>
                  </a:tcPr>
                </a:tc>
              </a:tr>
            </a:tbl>
          </a:graphicData>
        </a:graphic>
      </p:graphicFrame>
    </p:spTree>
    <p:extLst>
      <p:ext uri="{BB962C8B-B14F-4D97-AF65-F5344CB8AC3E}">
        <p14:creationId xmlns:p14="http://schemas.microsoft.com/office/powerpoint/2010/main" val="39336281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加权 </a:t>
            </a:r>
            <a:r>
              <a:rPr lang="en-US" altLang="zh-CN" dirty="0" smtClean="0"/>
              <a:t>Weighting</a:t>
            </a:r>
            <a:endParaRPr lang="zh-CN" altLang="en-US" dirty="0"/>
          </a:p>
        </p:txBody>
      </p:sp>
      <p:sp>
        <p:nvSpPr>
          <p:cNvPr id="3" name="内容占位符 2"/>
          <p:cNvSpPr>
            <a:spLocks noGrp="1"/>
          </p:cNvSpPr>
          <p:nvPr>
            <p:ph idx="1"/>
          </p:nvPr>
        </p:nvSpPr>
        <p:spPr>
          <a:xfrm>
            <a:off x="467544" y="1052736"/>
            <a:ext cx="8496944" cy="5224462"/>
          </a:xfrm>
        </p:spPr>
        <p:txBody>
          <a:bodyPr/>
          <a:lstStyle/>
          <a:p>
            <a:r>
              <a:rPr lang="zh-CN" altLang="en-US" dirty="0"/>
              <a:t>在重要性和相关性的基础上，将不同</a:t>
            </a:r>
            <a:r>
              <a:rPr lang="zh-CN" altLang="en-US" dirty="0" smtClean="0"/>
              <a:t>的权</a:t>
            </a:r>
            <a:r>
              <a:rPr lang="zh-CN" altLang="en-US" dirty="0"/>
              <a:t>值或相关价值配于不同影响</a:t>
            </a:r>
            <a:r>
              <a:rPr lang="zh-CN" altLang="en-US" dirty="0" smtClean="0"/>
              <a:t>种类</a:t>
            </a:r>
            <a:endParaRPr lang="en-US" altLang="zh-CN" dirty="0" smtClean="0"/>
          </a:p>
          <a:p>
            <a:r>
              <a:rPr lang="zh-CN" altLang="en-US" dirty="0" smtClean="0"/>
              <a:t>综合指标</a:t>
            </a:r>
            <a:r>
              <a:rPr lang="pl-PL" altLang="zh-CN" sz="2400" dirty="0" smtClean="0"/>
              <a:t>=w</a:t>
            </a:r>
            <a:r>
              <a:rPr lang="pl-PL" altLang="zh-CN" sz="2400" baseline="-25000" dirty="0" smtClean="0"/>
              <a:t>1</a:t>
            </a:r>
            <a:r>
              <a:rPr lang="pl-PL" altLang="zh-CN" sz="2400" dirty="0" smtClean="0"/>
              <a:t>*GWP/N</a:t>
            </a:r>
            <a:r>
              <a:rPr lang="pl-PL" altLang="zh-CN" sz="2400" baseline="-25000" dirty="0" smtClean="0"/>
              <a:t>GWP</a:t>
            </a:r>
            <a:r>
              <a:rPr lang="pl-PL" altLang="zh-CN" sz="2400" dirty="0" smtClean="0"/>
              <a:t>+w</a:t>
            </a:r>
            <a:r>
              <a:rPr lang="pl-PL" altLang="zh-CN" sz="2400" baseline="-25000" dirty="0" smtClean="0"/>
              <a:t>2</a:t>
            </a:r>
            <a:r>
              <a:rPr lang="pl-PL" altLang="zh-CN" sz="2400" dirty="0" smtClean="0"/>
              <a:t>*AP/N</a:t>
            </a:r>
            <a:r>
              <a:rPr lang="pl-PL" altLang="zh-CN" sz="2400" baseline="-25000" dirty="0" smtClean="0"/>
              <a:t>AP</a:t>
            </a:r>
            <a:r>
              <a:rPr lang="pl-PL" altLang="zh-CN" sz="2400" dirty="0" smtClean="0"/>
              <a:t>+w</a:t>
            </a:r>
            <a:r>
              <a:rPr lang="pl-PL" altLang="zh-CN" sz="2400" baseline="-25000" dirty="0" smtClean="0"/>
              <a:t>3</a:t>
            </a:r>
            <a:r>
              <a:rPr lang="pl-PL" altLang="zh-CN" sz="2400" dirty="0" smtClean="0"/>
              <a:t>*NP/N</a:t>
            </a:r>
            <a:r>
              <a:rPr lang="pl-PL" altLang="zh-CN" sz="2400" baseline="-25000" dirty="0" smtClean="0"/>
              <a:t>NP</a:t>
            </a:r>
            <a:r>
              <a:rPr lang="pl-PL" altLang="zh-CN" sz="2400" dirty="0" smtClean="0"/>
              <a:t>+…</a:t>
            </a:r>
            <a:endParaRPr lang="en-US" altLang="zh-CN" sz="2400" dirty="0" smtClean="0"/>
          </a:p>
          <a:p>
            <a:r>
              <a:rPr lang="zh-CN" altLang="en-US" dirty="0" smtClean="0"/>
              <a:t>权重确定主要方法</a:t>
            </a:r>
            <a:endParaRPr lang="en-US" altLang="zh-CN" dirty="0" smtClean="0"/>
          </a:p>
          <a:p>
            <a:pPr lvl="1"/>
            <a:r>
              <a:rPr lang="zh-CN" altLang="en-US" dirty="0"/>
              <a:t>货币方法</a:t>
            </a:r>
            <a:r>
              <a:rPr lang="zh-CN" altLang="en-US" dirty="0" smtClean="0"/>
              <a:t>：支付意愿，需要</a:t>
            </a:r>
            <a:r>
              <a:rPr lang="zh-CN" altLang="en-US" dirty="0"/>
              <a:t>多少钱来避免</a:t>
            </a:r>
            <a:r>
              <a:rPr lang="zh-CN" altLang="en-US" dirty="0" smtClean="0"/>
              <a:t>影响</a:t>
            </a:r>
            <a:endParaRPr lang="en-US" altLang="zh-CN" dirty="0" smtClean="0"/>
          </a:p>
          <a:p>
            <a:pPr lvl="1"/>
            <a:r>
              <a:rPr lang="zh-CN" altLang="en-US" dirty="0"/>
              <a:t>专门小组权重：专家共同确定决定</a:t>
            </a:r>
            <a:r>
              <a:rPr lang="zh-CN" altLang="en-US" dirty="0" smtClean="0"/>
              <a:t>不同环境影响的</a:t>
            </a:r>
            <a:r>
              <a:rPr lang="zh-CN" altLang="en-US" dirty="0"/>
              <a:t>相对重要性</a:t>
            </a:r>
            <a:endParaRPr lang="en-US" altLang="zh-CN" dirty="0" smtClean="0"/>
          </a:p>
          <a:p>
            <a:pPr lvl="1"/>
            <a:r>
              <a:rPr lang="zh-CN" altLang="en-US" dirty="0" smtClean="0"/>
              <a:t>层次分析法：两两比较确定相对重要性</a:t>
            </a:r>
            <a:endParaRPr lang="en-US" altLang="zh-CN" dirty="0" smtClean="0"/>
          </a:p>
          <a:p>
            <a:pPr lvl="1"/>
            <a:r>
              <a:rPr lang="zh-CN" altLang="en-US" dirty="0"/>
              <a:t>与目标方法的</a:t>
            </a:r>
            <a:r>
              <a:rPr lang="zh-CN" altLang="en-US" dirty="0" smtClean="0"/>
              <a:t>距离：</a:t>
            </a:r>
            <a:r>
              <a:rPr lang="zh-CN" altLang="en-US" dirty="0"/>
              <a:t>同政策目的相比较的标准化</a:t>
            </a:r>
            <a:r>
              <a:rPr lang="zh-CN" altLang="en-US" dirty="0" smtClean="0"/>
              <a:t>结果</a:t>
            </a:r>
            <a:endParaRPr lang="en-US" altLang="zh-CN" dirty="0"/>
          </a:p>
          <a:p>
            <a:endParaRPr lang="zh-CN" altLang="en-US" dirty="0"/>
          </a:p>
        </p:txBody>
      </p:sp>
    </p:spTree>
    <p:extLst>
      <p:ext uri="{BB962C8B-B14F-4D97-AF65-F5344CB8AC3E}">
        <p14:creationId xmlns:p14="http://schemas.microsoft.com/office/powerpoint/2010/main" val="39029207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EI 99</a:t>
            </a:r>
            <a:r>
              <a:rPr lang="zh-CN" altLang="en-US" dirty="0" smtClean="0"/>
              <a:t>方法的权重</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73" y="1323975"/>
            <a:ext cx="78390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73753" y="2420888"/>
            <a:ext cx="614271" cy="461665"/>
          </a:xfrm>
          <a:prstGeom prst="rect">
            <a:avLst/>
          </a:prstGeom>
          <a:noFill/>
        </p:spPr>
        <p:txBody>
          <a:bodyPr wrap="none" rtlCol="0">
            <a:spAutoFit/>
          </a:bodyPr>
          <a:lstStyle/>
          <a:p>
            <a:r>
              <a:rPr lang="en-US" altLang="zh-CN" sz="2400" dirty="0" smtClean="0"/>
              <a:t>0.4</a:t>
            </a:r>
            <a:endParaRPr lang="zh-CN" altLang="en-US" sz="2400" dirty="0"/>
          </a:p>
        </p:txBody>
      </p:sp>
      <p:sp>
        <p:nvSpPr>
          <p:cNvPr id="6" name="TextBox 5"/>
          <p:cNvSpPr txBox="1"/>
          <p:nvPr/>
        </p:nvSpPr>
        <p:spPr>
          <a:xfrm>
            <a:off x="4173753" y="3903439"/>
            <a:ext cx="614271" cy="461665"/>
          </a:xfrm>
          <a:prstGeom prst="rect">
            <a:avLst/>
          </a:prstGeom>
          <a:noFill/>
        </p:spPr>
        <p:txBody>
          <a:bodyPr wrap="none" rtlCol="0">
            <a:spAutoFit/>
          </a:bodyPr>
          <a:lstStyle/>
          <a:p>
            <a:r>
              <a:rPr lang="en-US" altLang="zh-CN" sz="2400" dirty="0" smtClean="0"/>
              <a:t>0.4</a:t>
            </a:r>
            <a:endParaRPr lang="zh-CN" altLang="en-US" sz="2400" dirty="0"/>
          </a:p>
        </p:txBody>
      </p:sp>
      <p:sp>
        <p:nvSpPr>
          <p:cNvPr id="7" name="TextBox 6"/>
          <p:cNvSpPr txBox="1"/>
          <p:nvPr/>
        </p:nvSpPr>
        <p:spPr>
          <a:xfrm>
            <a:off x="4173753" y="5127575"/>
            <a:ext cx="614271" cy="461665"/>
          </a:xfrm>
          <a:prstGeom prst="rect">
            <a:avLst/>
          </a:prstGeom>
          <a:noFill/>
        </p:spPr>
        <p:txBody>
          <a:bodyPr wrap="none" rtlCol="0">
            <a:spAutoFit/>
          </a:bodyPr>
          <a:lstStyle/>
          <a:p>
            <a:r>
              <a:rPr lang="en-US" altLang="zh-CN" sz="2400" dirty="0" smtClean="0"/>
              <a:t>0.2</a:t>
            </a:r>
            <a:endParaRPr lang="zh-CN" altLang="en-US" sz="2400" dirty="0"/>
          </a:p>
        </p:txBody>
      </p:sp>
    </p:spTree>
    <p:extLst>
      <p:ext uri="{BB962C8B-B14F-4D97-AF65-F5344CB8AC3E}">
        <p14:creationId xmlns:p14="http://schemas.microsoft.com/office/powerpoint/2010/main" val="28449475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主观选择</a:t>
            </a:r>
            <a:endParaRPr lang="zh-CN" altLang="en-US" dirty="0"/>
          </a:p>
        </p:txBody>
      </p:sp>
      <p:sp>
        <p:nvSpPr>
          <p:cNvPr id="3" name="内容占位符 2"/>
          <p:cNvSpPr>
            <a:spLocks noGrp="1"/>
          </p:cNvSpPr>
          <p:nvPr>
            <p:ph idx="1"/>
          </p:nvPr>
        </p:nvSpPr>
        <p:spPr/>
        <p:txBody>
          <a:bodyPr/>
          <a:lstStyle/>
          <a:p>
            <a:r>
              <a:rPr lang="zh-CN" altLang="en-US" dirty="0" smtClean="0"/>
              <a:t>主观选择不可避免</a:t>
            </a:r>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28" y="1844824"/>
            <a:ext cx="73247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48142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480" y="1324305"/>
            <a:ext cx="5148064" cy="476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权重三角</a:t>
            </a:r>
            <a:endParaRPr lang="zh-CN" altLang="en-US" dirty="0"/>
          </a:p>
        </p:txBody>
      </p:sp>
      <p:sp>
        <p:nvSpPr>
          <p:cNvPr id="3" name="内容占位符 2"/>
          <p:cNvSpPr>
            <a:spLocks noGrp="1"/>
          </p:cNvSpPr>
          <p:nvPr>
            <p:ph idx="1"/>
          </p:nvPr>
        </p:nvSpPr>
        <p:spPr>
          <a:xfrm>
            <a:off x="468313" y="1125538"/>
            <a:ext cx="4247703" cy="5224462"/>
          </a:xfrm>
        </p:spPr>
        <p:txBody>
          <a:bodyPr/>
          <a:lstStyle/>
          <a:p>
            <a:r>
              <a:rPr lang="zh-CN" altLang="en-US" dirty="0"/>
              <a:t>无差异之</a:t>
            </a:r>
            <a:r>
              <a:rPr lang="zh-CN" altLang="en-US" dirty="0" smtClean="0"/>
              <a:t>线 </a:t>
            </a:r>
            <a:r>
              <a:rPr lang="en-US" altLang="zh-CN" dirty="0" smtClean="0"/>
              <a:t>Line </a:t>
            </a:r>
            <a:r>
              <a:rPr lang="en-US" altLang="zh-CN" dirty="0"/>
              <a:t>of indifference: </a:t>
            </a:r>
            <a:r>
              <a:rPr lang="zh-CN" altLang="en-US" dirty="0"/>
              <a:t>产品在</a:t>
            </a:r>
            <a:r>
              <a:rPr lang="zh-CN" altLang="en-US" dirty="0" smtClean="0"/>
              <a:t>这条</a:t>
            </a:r>
            <a:r>
              <a:rPr lang="zh-CN" altLang="en-US" dirty="0"/>
              <a:t>线上环境</a:t>
            </a:r>
            <a:r>
              <a:rPr lang="zh-CN" altLang="en-US" dirty="0" smtClean="0"/>
              <a:t>负荷</a:t>
            </a:r>
            <a:r>
              <a:rPr lang="zh-CN" altLang="en-US" dirty="0"/>
              <a:t>是等同的</a:t>
            </a:r>
            <a:r>
              <a:rPr lang="zh-CN" altLang="en-US" dirty="0" smtClean="0"/>
              <a:t>。</a:t>
            </a:r>
            <a:endParaRPr lang="en-US" altLang="zh-CN" dirty="0" smtClean="0"/>
          </a:p>
          <a:p>
            <a:r>
              <a:rPr lang="zh-CN" altLang="en-US" dirty="0"/>
              <a:t>若不出现该线，说明无论权重如何</a:t>
            </a:r>
            <a:r>
              <a:rPr lang="zh-CN" altLang="en-US" dirty="0" smtClean="0"/>
              <a:t>设置，两种</a:t>
            </a:r>
            <a:r>
              <a:rPr lang="zh-CN" altLang="en-US" dirty="0"/>
              <a:t>产品一定有好有坏。</a:t>
            </a:r>
            <a:endParaRPr lang="en-US" altLang="zh-CN" dirty="0" smtClean="0"/>
          </a:p>
          <a:p>
            <a:endParaRPr lang="zh-CN" altLang="en-US" dirty="0"/>
          </a:p>
        </p:txBody>
      </p:sp>
    </p:spTree>
    <p:extLst>
      <p:ext uri="{BB962C8B-B14F-4D97-AF65-F5344CB8AC3E}">
        <p14:creationId xmlns:p14="http://schemas.microsoft.com/office/powerpoint/2010/main" val="10589083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第四步：结果阐释</a:t>
            </a:r>
            <a:endParaRPr lang="zh-CN" altLang="en-US" dirty="0"/>
          </a:p>
        </p:txBody>
      </p:sp>
      <p:sp>
        <p:nvSpPr>
          <p:cNvPr id="3" name="内容占位符 2"/>
          <p:cNvSpPr>
            <a:spLocks noGrp="1"/>
          </p:cNvSpPr>
          <p:nvPr>
            <p:ph idx="1"/>
          </p:nvPr>
        </p:nvSpPr>
        <p:spPr/>
        <p:txBody>
          <a:bodyPr/>
          <a:lstStyle/>
          <a:p>
            <a:r>
              <a:rPr lang="zh-CN" altLang="en-US" dirty="0"/>
              <a:t>识别、量化、检验和评估</a:t>
            </a:r>
            <a:r>
              <a:rPr lang="en-US" altLang="zh-CN" dirty="0"/>
              <a:t>LCI</a:t>
            </a:r>
            <a:r>
              <a:rPr lang="zh-CN" altLang="en-US" dirty="0"/>
              <a:t>和</a:t>
            </a:r>
            <a:r>
              <a:rPr lang="en-US" altLang="zh-CN" dirty="0"/>
              <a:t>LCIA</a:t>
            </a:r>
            <a:r>
              <a:rPr lang="zh-CN" altLang="en-US" dirty="0"/>
              <a:t>结果</a:t>
            </a:r>
            <a:r>
              <a:rPr lang="zh-CN" altLang="en-US" dirty="0" smtClean="0"/>
              <a:t>，并且</a:t>
            </a:r>
            <a:r>
              <a:rPr lang="zh-CN" altLang="en-US" dirty="0"/>
              <a:t>有效地进行交流</a:t>
            </a:r>
            <a:r>
              <a:rPr lang="zh-CN" altLang="en-US" dirty="0" smtClean="0"/>
              <a:t>使用</a:t>
            </a:r>
            <a:endParaRPr lang="en-US" altLang="zh-CN" dirty="0" smtClean="0"/>
          </a:p>
          <a:p>
            <a:pPr lvl="1"/>
            <a:r>
              <a:rPr lang="zh-CN" altLang="en-US" dirty="0"/>
              <a:t>贡献</a:t>
            </a:r>
            <a:r>
              <a:rPr lang="zh-CN" altLang="en-US" dirty="0" smtClean="0"/>
              <a:t>分析</a:t>
            </a:r>
            <a:endParaRPr lang="en-US" altLang="zh-CN" dirty="0" smtClean="0"/>
          </a:p>
          <a:p>
            <a:pPr lvl="1"/>
            <a:r>
              <a:rPr lang="zh-CN" altLang="en-US" dirty="0"/>
              <a:t>不确定性分析</a:t>
            </a:r>
            <a:endParaRPr lang="en-US" altLang="zh-CN" dirty="0"/>
          </a:p>
          <a:p>
            <a:pPr lvl="1"/>
            <a:r>
              <a:rPr lang="zh-CN" altLang="en-US" dirty="0" smtClean="0"/>
              <a:t>敏感度分析</a:t>
            </a:r>
            <a:endParaRPr lang="en-US" altLang="zh-CN" dirty="0" smtClean="0"/>
          </a:p>
          <a:p>
            <a:pPr lvl="1"/>
            <a:r>
              <a:rPr lang="zh-CN" altLang="en-US" dirty="0" smtClean="0"/>
              <a:t>方案</a:t>
            </a:r>
            <a:r>
              <a:rPr lang="zh-CN" altLang="en-US" dirty="0"/>
              <a:t>对比</a:t>
            </a:r>
            <a:r>
              <a:rPr lang="zh-CN" altLang="en-US" dirty="0" smtClean="0"/>
              <a:t>分析</a:t>
            </a:r>
            <a:endParaRPr lang="en-US" altLang="zh-CN" dirty="0" smtClean="0"/>
          </a:p>
          <a:p>
            <a:pPr lvl="1"/>
            <a:r>
              <a:rPr lang="zh-CN" altLang="en-US" dirty="0"/>
              <a:t>效益分析</a:t>
            </a:r>
          </a:p>
        </p:txBody>
      </p:sp>
    </p:spTree>
    <p:extLst>
      <p:ext uri="{BB962C8B-B14F-4D97-AF65-F5344CB8AC3E}">
        <p14:creationId xmlns:p14="http://schemas.microsoft.com/office/powerpoint/2010/main" val="17577170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贡献分析</a:t>
            </a:r>
            <a:endParaRPr lang="zh-CN" altLang="en-US" dirty="0"/>
          </a:p>
        </p:txBody>
      </p:sp>
      <p:sp>
        <p:nvSpPr>
          <p:cNvPr id="3" name="内容占位符 2"/>
          <p:cNvSpPr>
            <a:spLocks noGrp="1"/>
          </p:cNvSpPr>
          <p:nvPr>
            <p:ph idx="1"/>
          </p:nvPr>
        </p:nvSpPr>
        <p:spPr/>
        <p:txBody>
          <a:bodyPr/>
          <a:lstStyle/>
          <a:p>
            <a:r>
              <a:rPr lang="zh-CN" altLang="en-US" dirty="0" smtClean="0"/>
              <a:t>分析</a:t>
            </a:r>
            <a:r>
              <a:rPr lang="zh-CN" altLang="en-US" dirty="0"/>
              <a:t>各过程对各指标的贡献率，从而辨识问题出现的主要环节和</a:t>
            </a:r>
            <a:r>
              <a:rPr lang="zh-CN" altLang="en-US" dirty="0" smtClean="0"/>
              <a:t>原因</a:t>
            </a:r>
            <a:endParaRPr lang="en-US" altLang="zh-CN" dirty="0" smtClean="0"/>
          </a:p>
          <a:p>
            <a:pPr lvl="1"/>
            <a:r>
              <a:rPr lang="zh-CN" altLang="en-US" dirty="0" smtClean="0"/>
              <a:t>关键物质</a:t>
            </a:r>
            <a:endParaRPr lang="en-US" altLang="zh-CN" dirty="0" smtClean="0"/>
          </a:p>
          <a:p>
            <a:pPr lvl="1"/>
            <a:r>
              <a:rPr lang="zh-CN" altLang="en-US" dirty="0" smtClean="0"/>
              <a:t>关键过程</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97410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不确定性分析</a:t>
            </a:r>
            <a:endParaRPr lang="zh-CN" altLang="en-US" dirty="0"/>
          </a:p>
        </p:txBody>
      </p:sp>
      <p:sp>
        <p:nvSpPr>
          <p:cNvPr id="3" name="内容占位符 2"/>
          <p:cNvSpPr>
            <a:spLocks noGrp="1"/>
          </p:cNvSpPr>
          <p:nvPr>
            <p:ph idx="1"/>
          </p:nvPr>
        </p:nvSpPr>
        <p:spPr/>
        <p:txBody>
          <a:bodyPr/>
          <a:lstStyle/>
          <a:p>
            <a:r>
              <a:rPr lang="zh-CN" altLang="en-US" dirty="0" smtClean="0"/>
              <a:t>应用蒙特卡罗方法随机模拟来分析各类数据的不确定性对总结果不确定性的贡献</a:t>
            </a:r>
            <a:endParaRPr lang="en-US" altLang="zh-CN" dirty="0" smtClean="0"/>
          </a:p>
          <a:p>
            <a:endParaRPr lang="en-US" altLang="zh-CN" dirty="0" smtClean="0"/>
          </a:p>
          <a:p>
            <a:endParaRPr lang="zh-CN" altLang="en-US" dirty="0"/>
          </a:p>
        </p:txBody>
      </p:sp>
      <p:pic>
        <p:nvPicPr>
          <p:cNvPr id="4" name="内容占位符 3"/>
          <p:cNvPicPr>
            <a:picLocks/>
          </p:cNvPicPr>
          <p:nvPr/>
        </p:nvPicPr>
        <p:blipFill>
          <a:blip r:embed="rId2"/>
          <a:srcRect/>
          <a:stretch>
            <a:fillRect/>
          </a:stretch>
        </p:blipFill>
        <p:spPr bwMode="auto">
          <a:xfrm>
            <a:off x="1610219" y="2564904"/>
            <a:ext cx="5643602" cy="33575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532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en-US" altLang="zh-CN" b="0" dirty="0" smtClean="0">
                <a:latin typeface="Arial" panose="020B0604020202020204" pitchFamily="34" charset="0"/>
                <a:cs typeface="Arial" panose="020B0604020202020204" pitchFamily="34" charset="0"/>
              </a:rPr>
              <a:t>SETAC</a:t>
            </a:r>
            <a:r>
              <a:rPr lang="zh-CN" altLang="en-US" b="0" dirty="0" smtClean="0"/>
              <a:t>定义</a:t>
            </a:r>
            <a:endParaRPr lang="zh-CN" altLang="en-US" dirty="0"/>
          </a:p>
        </p:txBody>
      </p:sp>
      <p:sp>
        <p:nvSpPr>
          <p:cNvPr id="3" name="内容占位符 2"/>
          <p:cNvSpPr>
            <a:spLocks noGrp="1"/>
          </p:cNvSpPr>
          <p:nvPr>
            <p:ph idx="1"/>
          </p:nvPr>
        </p:nvSpPr>
        <p:spPr>
          <a:xfrm>
            <a:off x="468313" y="1052736"/>
            <a:ext cx="8280400" cy="5327798"/>
          </a:xfrm>
        </p:spPr>
        <p:txBody>
          <a:bodyPr>
            <a:normAutofit fontScale="92500" lnSpcReduction="20000"/>
          </a:bodyPr>
          <a:lstStyle/>
          <a:p>
            <a:r>
              <a:rPr lang="en-US" altLang="zh-CN" dirty="0" smtClean="0"/>
              <a:t>1990</a:t>
            </a:r>
            <a:r>
              <a:rPr lang="zh-CN" altLang="en-US" dirty="0"/>
              <a:t>年，环境毒理和化学学会（</a:t>
            </a:r>
            <a:r>
              <a:rPr lang="en-US" altLang="zh-CN" dirty="0"/>
              <a:t>SETAC</a:t>
            </a:r>
            <a:r>
              <a:rPr lang="zh-CN" altLang="en-US" dirty="0"/>
              <a:t>）提出了</a:t>
            </a:r>
            <a:r>
              <a:rPr lang="en-US" altLang="zh-CN" dirty="0"/>
              <a:t>LCA</a:t>
            </a:r>
            <a:r>
              <a:rPr lang="zh-CN" altLang="en-US" dirty="0"/>
              <a:t>作为正式的术语 </a:t>
            </a:r>
          </a:p>
          <a:p>
            <a:r>
              <a:rPr lang="en-US" altLang="zh-CN" dirty="0" smtClean="0"/>
              <a:t>SETAC </a:t>
            </a:r>
            <a:r>
              <a:rPr lang="zh-CN" altLang="en-US" dirty="0"/>
              <a:t>的</a:t>
            </a:r>
            <a:r>
              <a:rPr lang="en-US" altLang="zh-CN" dirty="0"/>
              <a:t>LCA</a:t>
            </a:r>
            <a:r>
              <a:rPr lang="zh-CN" altLang="en-US" dirty="0"/>
              <a:t>定义 </a:t>
            </a:r>
          </a:p>
          <a:p>
            <a:pPr lvl="1"/>
            <a:r>
              <a:rPr lang="en-US" altLang="zh-CN" dirty="0" smtClean="0"/>
              <a:t>LCA </a:t>
            </a:r>
            <a:r>
              <a:rPr lang="en-US" altLang="zh-CN" dirty="0"/>
              <a:t>is a process to evaluate the environmental burdens associated with a </a:t>
            </a:r>
            <a:r>
              <a:rPr lang="en-US" altLang="zh-CN" dirty="0">
                <a:solidFill>
                  <a:srgbClr val="FF0000"/>
                </a:solidFill>
              </a:rPr>
              <a:t>product, process, or activity </a:t>
            </a:r>
            <a:r>
              <a:rPr lang="en-US" altLang="zh-CN" dirty="0"/>
              <a:t>by</a:t>
            </a:r>
            <a:r>
              <a:rPr lang="zh-CN" altLang="en-US" dirty="0"/>
              <a:t>： </a:t>
            </a:r>
          </a:p>
          <a:p>
            <a:pPr lvl="2">
              <a:lnSpc>
                <a:spcPct val="120000"/>
              </a:lnSpc>
            </a:pPr>
            <a:r>
              <a:rPr lang="en-US" altLang="zh-CN" dirty="0" smtClean="0"/>
              <a:t>identifying </a:t>
            </a:r>
            <a:r>
              <a:rPr lang="en-US" altLang="zh-CN" dirty="0"/>
              <a:t>and quantifying </a:t>
            </a:r>
            <a:r>
              <a:rPr lang="en-US" altLang="zh-CN" dirty="0">
                <a:solidFill>
                  <a:srgbClr val="FF0000"/>
                </a:solidFill>
              </a:rPr>
              <a:t>energy and materials </a:t>
            </a:r>
            <a:r>
              <a:rPr lang="en-US" altLang="zh-CN" dirty="0"/>
              <a:t>used and </a:t>
            </a:r>
            <a:r>
              <a:rPr lang="en-US" altLang="zh-CN" dirty="0">
                <a:solidFill>
                  <a:srgbClr val="FF0000"/>
                </a:solidFill>
              </a:rPr>
              <a:t>wastes</a:t>
            </a:r>
            <a:r>
              <a:rPr lang="en-US" altLang="zh-CN" dirty="0"/>
              <a:t> released to the environment </a:t>
            </a:r>
            <a:r>
              <a:rPr lang="zh-CN" altLang="en-US" dirty="0"/>
              <a:t>量化描述物质能量流 </a:t>
            </a:r>
          </a:p>
          <a:p>
            <a:pPr lvl="2">
              <a:lnSpc>
                <a:spcPct val="120000"/>
              </a:lnSpc>
            </a:pPr>
            <a:r>
              <a:rPr lang="en-US" altLang="zh-CN" dirty="0" smtClean="0"/>
              <a:t>to </a:t>
            </a:r>
            <a:r>
              <a:rPr lang="en-US" altLang="zh-CN" dirty="0"/>
              <a:t>assess the </a:t>
            </a:r>
            <a:r>
              <a:rPr lang="en-US" altLang="zh-CN" dirty="0">
                <a:solidFill>
                  <a:srgbClr val="FF0000"/>
                </a:solidFill>
              </a:rPr>
              <a:t>impact</a:t>
            </a:r>
            <a:r>
              <a:rPr lang="en-US" altLang="zh-CN" dirty="0"/>
              <a:t> of those energy and material uses and releases to the environment </a:t>
            </a:r>
            <a:r>
              <a:rPr lang="zh-CN" altLang="en-US" dirty="0"/>
              <a:t>评价其环境影响 </a:t>
            </a:r>
          </a:p>
          <a:p>
            <a:pPr lvl="2">
              <a:lnSpc>
                <a:spcPct val="120000"/>
              </a:lnSpc>
            </a:pPr>
            <a:r>
              <a:rPr lang="en-US" altLang="zh-CN" dirty="0" smtClean="0"/>
              <a:t>to </a:t>
            </a:r>
            <a:r>
              <a:rPr lang="en-US" altLang="zh-CN" dirty="0"/>
              <a:t>identify and evaluate </a:t>
            </a:r>
            <a:r>
              <a:rPr lang="en-US" altLang="zh-CN" dirty="0">
                <a:solidFill>
                  <a:srgbClr val="FF0000"/>
                </a:solidFill>
              </a:rPr>
              <a:t>opportunities </a:t>
            </a:r>
            <a:r>
              <a:rPr lang="en-US" altLang="zh-CN" dirty="0"/>
              <a:t>to affect environmental improvements </a:t>
            </a:r>
            <a:r>
              <a:rPr lang="zh-CN" altLang="en-US" dirty="0"/>
              <a:t>系统化寻找改进方向 </a:t>
            </a:r>
          </a:p>
        </p:txBody>
      </p:sp>
    </p:spTree>
    <p:extLst>
      <p:ext uri="{BB962C8B-B14F-4D97-AF65-F5344CB8AC3E}">
        <p14:creationId xmlns:p14="http://schemas.microsoft.com/office/powerpoint/2010/main" val="5174318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蒙特卡罗模拟</a:t>
            </a:r>
            <a:endParaRPr lang="zh-CN" altLang="en-US" dirty="0"/>
          </a:p>
        </p:txBody>
      </p:sp>
      <p:sp>
        <p:nvSpPr>
          <p:cNvPr id="3" name="内容占位符 2"/>
          <p:cNvSpPr>
            <a:spLocks noGrp="1"/>
          </p:cNvSpPr>
          <p:nvPr>
            <p:ph idx="1"/>
          </p:nvPr>
        </p:nvSpPr>
        <p:spPr>
          <a:xfrm>
            <a:off x="468313" y="1125538"/>
            <a:ext cx="4031679" cy="5224462"/>
          </a:xfrm>
        </p:spPr>
        <p:txBody>
          <a:bodyPr/>
          <a:lstStyle/>
          <a:p>
            <a:r>
              <a:rPr lang="zh-CN" altLang="en-US" dirty="0" smtClean="0"/>
              <a:t>定义输入</a:t>
            </a:r>
            <a:r>
              <a:rPr lang="zh-CN" altLang="en-US" dirty="0"/>
              <a:t>参数的</a:t>
            </a:r>
            <a:r>
              <a:rPr lang="zh-CN" altLang="en-US" dirty="0" smtClean="0"/>
              <a:t>分布</a:t>
            </a:r>
            <a:r>
              <a:rPr lang="zh-CN" altLang="en-US" dirty="0"/>
              <a:t>和</a:t>
            </a:r>
            <a:r>
              <a:rPr lang="zh-CN" altLang="en-US" dirty="0" smtClean="0"/>
              <a:t>标准偏差</a:t>
            </a:r>
            <a:endParaRPr lang="en-US" altLang="zh-CN" dirty="0" smtClean="0"/>
          </a:p>
          <a:p>
            <a:r>
              <a:rPr lang="zh-CN" altLang="en-US" dirty="0"/>
              <a:t>根据分布随机选择</a:t>
            </a:r>
            <a:r>
              <a:rPr lang="zh-CN" altLang="en-US" dirty="0" smtClean="0"/>
              <a:t>一系列值</a:t>
            </a:r>
            <a:endParaRPr lang="zh-CN" altLang="en-US" dirty="0"/>
          </a:p>
          <a:p>
            <a:r>
              <a:rPr lang="zh-CN" altLang="en-US" dirty="0" smtClean="0"/>
              <a:t>重新</a:t>
            </a:r>
            <a:r>
              <a:rPr lang="zh-CN" altLang="en-US" dirty="0"/>
              <a:t>计算每个参数的</a:t>
            </a:r>
            <a:r>
              <a:rPr lang="en-US" altLang="zh-CN" dirty="0"/>
              <a:t>LCA</a:t>
            </a:r>
          </a:p>
          <a:p>
            <a:r>
              <a:rPr lang="zh-CN" altLang="en-US" dirty="0" smtClean="0"/>
              <a:t>存储</a:t>
            </a:r>
            <a:r>
              <a:rPr lang="zh-CN" altLang="en-US" dirty="0"/>
              <a:t>结果，绘出分布</a:t>
            </a:r>
            <a:r>
              <a:rPr lang="zh-CN" altLang="en-US" dirty="0" smtClean="0"/>
              <a:t>结区间</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443" y="1268760"/>
            <a:ext cx="3456384" cy="1854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923" y="3421592"/>
            <a:ext cx="43815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6562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敏感性分析</a:t>
            </a:r>
            <a:endParaRPr lang="zh-CN" altLang="en-US" dirty="0"/>
          </a:p>
        </p:txBody>
      </p:sp>
      <p:sp>
        <p:nvSpPr>
          <p:cNvPr id="3" name="内容占位符 2"/>
          <p:cNvSpPr>
            <a:spLocks noGrp="1"/>
          </p:cNvSpPr>
          <p:nvPr>
            <p:ph idx="1"/>
          </p:nvPr>
        </p:nvSpPr>
        <p:spPr/>
        <p:txBody>
          <a:bodyPr/>
          <a:lstStyle/>
          <a:p>
            <a:r>
              <a:rPr lang="en-US" altLang="zh-CN" dirty="0" smtClean="0"/>
              <a:t>How </a:t>
            </a:r>
            <a:r>
              <a:rPr lang="en-US" altLang="zh-CN" dirty="0"/>
              <a:t>quick an indicator will change if one data change?</a:t>
            </a:r>
          </a:p>
          <a:p>
            <a:pPr marL="0" indent="0">
              <a:buNone/>
            </a:pPr>
            <a:endParaRPr lang="en-US" altLang="zh-CN" dirty="0" smtClean="0"/>
          </a:p>
          <a:p>
            <a:r>
              <a:rPr lang="zh-CN" altLang="en-US" dirty="0" smtClean="0"/>
              <a:t>分析</a:t>
            </a:r>
            <a:r>
              <a:rPr lang="zh-CN" altLang="en-US" dirty="0"/>
              <a:t>清单数据</a:t>
            </a:r>
            <a:r>
              <a:rPr lang="en-US" altLang="zh-CN" dirty="0" err="1"/>
              <a:t>I</a:t>
            </a:r>
            <a:r>
              <a:rPr lang="en-US" altLang="zh-CN" baseline="-25000" dirty="0" err="1"/>
              <a:t>j</a:t>
            </a:r>
            <a:r>
              <a:rPr lang="zh-CN" altLang="en-US" dirty="0"/>
              <a:t>对各指标</a:t>
            </a:r>
            <a:r>
              <a:rPr lang="en-US" altLang="zh-CN" dirty="0"/>
              <a:t>B</a:t>
            </a:r>
            <a:r>
              <a:rPr lang="en-US" altLang="zh-CN" baseline="-25000" dirty="0"/>
              <a:t>i</a:t>
            </a:r>
            <a:r>
              <a:rPr lang="zh-CN" altLang="en-US" dirty="0"/>
              <a:t>的灵敏度（</a:t>
            </a:r>
            <a:r>
              <a:rPr lang="en-US" altLang="zh-CN" dirty="0"/>
              <a:t>=</a:t>
            </a:r>
            <a:r>
              <a:rPr lang="zh-CN" altLang="en-US" dirty="0"/>
              <a:t>清单数据单位变化率引起的指标变化率，通常</a:t>
            </a:r>
            <a:r>
              <a:rPr lang="en-US" altLang="zh-CN" dirty="0"/>
              <a:t>&lt;=1</a:t>
            </a:r>
            <a:r>
              <a:rPr lang="zh-CN" altLang="en-US" dirty="0"/>
              <a:t>），配合改进潜力估计，从而辨识最有效的改进点</a:t>
            </a:r>
            <a:r>
              <a:rPr lang="zh-CN" altLang="en-US" dirty="0" smtClean="0"/>
              <a:t>。</a:t>
            </a:r>
            <a:endParaRPr lang="en-US" altLang="zh-CN" dirty="0" smtClean="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21" y="2525310"/>
            <a:ext cx="4152621" cy="57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5190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方案对比和效益分析</a:t>
            </a:r>
            <a:endParaRPr lang="zh-CN" altLang="en-US" dirty="0"/>
          </a:p>
        </p:txBody>
      </p:sp>
      <p:sp>
        <p:nvSpPr>
          <p:cNvPr id="3" name="内容占位符 2"/>
          <p:cNvSpPr>
            <a:spLocks noGrp="1"/>
          </p:cNvSpPr>
          <p:nvPr>
            <p:ph idx="1"/>
          </p:nvPr>
        </p:nvSpPr>
        <p:spPr/>
        <p:txBody>
          <a:bodyPr/>
          <a:lstStyle/>
          <a:p>
            <a:r>
              <a:rPr lang="zh-CN" altLang="en-US" dirty="0" smtClean="0"/>
              <a:t>如</a:t>
            </a:r>
            <a:r>
              <a:rPr lang="zh-CN" altLang="en-US" dirty="0"/>
              <a:t>存在多种可选方案，可建立多个模型对比</a:t>
            </a:r>
            <a:r>
              <a:rPr lang="zh-CN" altLang="en-US" dirty="0" smtClean="0"/>
              <a:t>分析</a:t>
            </a:r>
            <a:endParaRPr lang="en-US" altLang="zh-CN" dirty="0"/>
          </a:p>
          <a:p>
            <a:pPr lvl="1"/>
            <a:r>
              <a:rPr lang="zh-CN" altLang="en-US" dirty="0" smtClean="0"/>
              <a:t>在</a:t>
            </a:r>
            <a:r>
              <a:rPr lang="zh-CN" altLang="en-US" dirty="0"/>
              <a:t>管理改进、技术改进、结构调整等具体措施中，通常会引起多个变量的</a:t>
            </a:r>
            <a:r>
              <a:rPr lang="zh-CN" altLang="en-US" dirty="0" smtClean="0"/>
              <a:t>变化</a:t>
            </a:r>
            <a:endParaRPr lang="en-US" altLang="zh-CN" dirty="0" smtClean="0"/>
          </a:p>
          <a:p>
            <a:pPr lvl="1"/>
            <a:r>
              <a:rPr lang="zh-CN" altLang="en-US" dirty="0" smtClean="0"/>
              <a:t>基于</a:t>
            </a:r>
            <a:r>
              <a:rPr lang="zh-CN" altLang="en-US" dirty="0"/>
              <a:t>情景分析，也可进行对比</a:t>
            </a:r>
            <a:r>
              <a:rPr lang="zh-CN" altLang="en-US" dirty="0" smtClean="0"/>
              <a:t>分析</a:t>
            </a:r>
            <a:endParaRPr lang="en-US" altLang="zh-CN" dirty="0" smtClean="0"/>
          </a:p>
          <a:p>
            <a:pPr lvl="1"/>
            <a:r>
              <a:rPr lang="zh-CN" altLang="en-US" dirty="0" smtClean="0"/>
              <a:t>如果</a:t>
            </a:r>
            <a:r>
              <a:rPr lang="zh-CN" altLang="en-US" dirty="0"/>
              <a:t>分析全行业改进潜力，还需考虑市场</a:t>
            </a:r>
            <a:r>
              <a:rPr lang="zh-CN" altLang="en-US" dirty="0" smtClean="0"/>
              <a:t>占有率</a:t>
            </a:r>
            <a:endParaRPr lang="en-US" altLang="zh-CN" dirty="0" smtClean="0"/>
          </a:p>
          <a:p>
            <a:r>
              <a:rPr lang="en-US" altLang="zh-CN" dirty="0"/>
              <a:t>LCA</a:t>
            </a:r>
            <a:r>
              <a:rPr lang="zh-CN" altLang="en-US" dirty="0"/>
              <a:t>提供了最佳的产品环境指标，可用于成本效益、生态效率等环境</a:t>
            </a:r>
            <a:r>
              <a:rPr lang="en-US" altLang="zh-CN" dirty="0"/>
              <a:t>-</a:t>
            </a:r>
            <a:r>
              <a:rPr lang="zh-CN" altLang="en-US" dirty="0"/>
              <a:t>经济</a:t>
            </a:r>
            <a:r>
              <a:rPr lang="en-US" altLang="zh-CN" dirty="0"/>
              <a:t>-</a:t>
            </a:r>
            <a:r>
              <a:rPr lang="zh-CN" altLang="en-US" dirty="0"/>
              <a:t>社会综合分析</a:t>
            </a:r>
          </a:p>
          <a:p>
            <a:endParaRPr lang="zh-CN" altLang="en-US" dirty="0"/>
          </a:p>
        </p:txBody>
      </p:sp>
    </p:spTree>
    <p:extLst>
      <p:ext uri="{BB962C8B-B14F-4D97-AF65-F5344CB8AC3E}">
        <p14:creationId xmlns:p14="http://schemas.microsoft.com/office/powerpoint/2010/main" val="23646513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a:t>
            </a:r>
            <a:endParaRPr lang="zh-CN" altLang="en-US" dirty="0"/>
          </a:p>
        </p:txBody>
      </p:sp>
      <p:sp>
        <p:nvSpPr>
          <p:cNvPr id="3" name="内容占位符 2"/>
          <p:cNvSpPr>
            <a:spLocks noGrp="1"/>
          </p:cNvSpPr>
          <p:nvPr>
            <p:ph idx="1"/>
          </p:nvPr>
        </p:nvSpPr>
        <p:spPr/>
        <p:txBody>
          <a:bodyPr/>
          <a:lstStyle/>
          <a:p>
            <a:r>
              <a:rPr lang="en-US" altLang="zh-CN" dirty="0"/>
              <a:t>LCA</a:t>
            </a:r>
            <a:r>
              <a:rPr lang="zh-CN" altLang="zh-CN" dirty="0"/>
              <a:t>研究采用的方法是否符合</a:t>
            </a:r>
            <a:r>
              <a:rPr lang="en-US" altLang="zh-CN" dirty="0" smtClean="0"/>
              <a:t>ISO 14040</a:t>
            </a:r>
            <a:r>
              <a:rPr lang="zh-CN" altLang="zh-CN" dirty="0" smtClean="0"/>
              <a:t>标准</a:t>
            </a:r>
            <a:endParaRPr lang="en-US" altLang="zh-CN" dirty="0" smtClean="0"/>
          </a:p>
          <a:p>
            <a:r>
              <a:rPr lang="en-US" altLang="zh-CN" dirty="0" smtClean="0"/>
              <a:t>LCA</a:t>
            </a:r>
            <a:r>
              <a:rPr lang="zh-CN" altLang="zh-CN" dirty="0"/>
              <a:t>研究采用的方法在科学和技术</a:t>
            </a:r>
            <a:r>
              <a:rPr lang="zh-CN" altLang="zh-CN" dirty="0" smtClean="0"/>
              <a:t>上合理</a:t>
            </a:r>
            <a:endParaRPr lang="en-US" altLang="zh-CN" dirty="0" smtClean="0"/>
          </a:p>
          <a:p>
            <a:r>
              <a:rPr lang="zh-CN" altLang="en-US" dirty="0" smtClean="0"/>
              <a:t>使用</a:t>
            </a:r>
            <a:r>
              <a:rPr lang="zh-CN" altLang="en-US" dirty="0"/>
              <a:t>的</a:t>
            </a:r>
            <a:r>
              <a:rPr lang="zh-CN" altLang="en-US" dirty="0" smtClean="0"/>
              <a:t>数据正确</a:t>
            </a:r>
            <a:r>
              <a:rPr lang="zh-CN" altLang="en-US" dirty="0"/>
              <a:t>、</a:t>
            </a:r>
            <a:r>
              <a:rPr lang="zh-CN" altLang="en-US" dirty="0" smtClean="0"/>
              <a:t>合理，</a:t>
            </a:r>
            <a:r>
              <a:rPr lang="zh-CN" altLang="en-US" dirty="0"/>
              <a:t>同</a:t>
            </a:r>
            <a:r>
              <a:rPr lang="zh-CN" altLang="en-US" dirty="0" smtClean="0"/>
              <a:t>研究目标</a:t>
            </a:r>
            <a:r>
              <a:rPr lang="zh-CN" altLang="en-US" dirty="0"/>
              <a:t>和范围</a:t>
            </a:r>
            <a:r>
              <a:rPr lang="zh-CN" altLang="en-US" dirty="0" smtClean="0"/>
              <a:t>相关</a:t>
            </a:r>
            <a:endParaRPr lang="en-US" altLang="zh-CN" dirty="0" smtClean="0"/>
          </a:p>
          <a:p>
            <a:r>
              <a:rPr lang="zh-CN" altLang="en-US" dirty="0" smtClean="0"/>
              <a:t>结果阐释</a:t>
            </a:r>
            <a:r>
              <a:rPr lang="zh-CN" altLang="zh-CN" dirty="0" smtClean="0"/>
              <a:t>反映原定</a:t>
            </a:r>
            <a:r>
              <a:rPr lang="zh-CN" altLang="zh-CN" dirty="0"/>
              <a:t>的限制范围和研究</a:t>
            </a:r>
            <a:r>
              <a:rPr lang="zh-CN" altLang="zh-CN" dirty="0" smtClean="0"/>
              <a:t>目标</a:t>
            </a:r>
            <a:endParaRPr lang="en-US" altLang="zh-CN" dirty="0" smtClean="0"/>
          </a:p>
          <a:p>
            <a:r>
              <a:rPr lang="zh-CN" altLang="en-US" dirty="0" smtClean="0"/>
              <a:t>研究报告透明、一致</a:t>
            </a:r>
            <a:r>
              <a:rPr lang="en-US" altLang="zh-CN" dirty="0" smtClean="0"/>
              <a:t>(</a:t>
            </a:r>
            <a:r>
              <a:rPr lang="en-US" altLang="zh-CN" dirty="0"/>
              <a:t>ISO 14040</a:t>
            </a:r>
            <a:r>
              <a:rPr lang="en-US" altLang="zh-CN" dirty="0" smtClean="0"/>
              <a:t>)</a:t>
            </a:r>
            <a:endParaRPr lang="zh-CN" altLang="en-US" dirty="0"/>
          </a:p>
        </p:txBody>
      </p:sp>
    </p:spTree>
    <p:extLst>
      <p:ext uri="{BB962C8B-B14F-4D97-AF65-F5344CB8AC3E}">
        <p14:creationId xmlns:p14="http://schemas.microsoft.com/office/powerpoint/2010/main" val="11250913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en-US" altLang="zh-CN" b="0" dirty="0"/>
              <a:t>Strengths of LCA </a:t>
            </a:r>
            <a:endParaRPr lang="zh-CN" altLang="en-US" dirty="0"/>
          </a:p>
        </p:txBody>
      </p:sp>
      <p:sp>
        <p:nvSpPr>
          <p:cNvPr id="3" name="内容占位符 2"/>
          <p:cNvSpPr>
            <a:spLocks noGrp="1"/>
          </p:cNvSpPr>
          <p:nvPr>
            <p:ph idx="1"/>
          </p:nvPr>
        </p:nvSpPr>
        <p:spPr/>
        <p:txBody>
          <a:bodyPr/>
          <a:lstStyle/>
          <a:p>
            <a:pPr>
              <a:lnSpc>
                <a:spcPct val="110000"/>
              </a:lnSpc>
            </a:pPr>
            <a:r>
              <a:rPr lang="en-US" altLang="zh-CN" sz="2400" dirty="0" smtClean="0">
                <a:solidFill>
                  <a:srgbClr val="FF0000"/>
                </a:solidFill>
              </a:rPr>
              <a:t>connecting </a:t>
            </a:r>
            <a:r>
              <a:rPr lang="en-US" altLang="zh-CN" sz="2400" dirty="0">
                <a:solidFill>
                  <a:srgbClr val="FF0000"/>
                </a:solidFill>
              </a:rPr>
              <a:t>products with environment </a:t>
            </a:r>
          </a:p>
          <a:p>
            <a:pPr lvl="1">
              <a:lnSpc>
                <a:spcPct val="110000"/>
              </a:lnSpc>
            </a:pPr>
            <a:r>
              <a:rPr lang="en-US" altLang="zh-CN" sz="2000" i="1" dirty="0"/>
              <a:t>via LCI and LCIA, link a product with environmental interventions and impacts </a:t>
            </a:r>
            <a:endParaRPr lang="en-US" altLang="zh-CN" sz="2000" dirty="0"/>
          </a:p>
          <a:p>
            <a:pPr>
              <a:lnSpc>
                <a:spcPct val="110000"/>
              </a:lnSpc>
            </a:pPr>
            <a:r>
              <a:rPr lang="en-US" altLang="zh-CN" sz="2400" dirty="0" smtClean="0">
                <a:solidFill>
                  <a:srgbClr val="FF0000"/>
                </a:solidFill>
              </a:rPr>
              <a:t>objective </a:t>
            </a:r>
            <a:r>
              <a:rPr lang="en-US" altLang="zh-CN" sz="2400" dirty="0">
                <a:solidFill>
                  <a:srgbClr val="FF0000"/>
                </a:solidFill>
              </a:rPr>
              <a:t>and scientific </a:t>
            </a:r>
          </a:p>
          <a:p>
            <a:pPr lvl="1">
              <a:lnSpc>
                <a:spcPct val="110000"/>
              </a:lnSpc>
            </a:pPr>
            <a:r>
              <a:rPr lang="en-US" altLang="zh-CN" sz="2000" i="1" dirty="0"/>
              <a:t>inventory analysis, </a:t>
            </a:r>
            <a:r>
              <a:rPr lang="en-US" altLang="zh-CN" sz="2000" i="1" dirty="0" smtClean="0"/>
              <a:t>characterization </a:t>
            </a:r>
            <a:r>
              <a:rPr lang="en-US" altLang="zh-CN" sz="2000" i="1" dirty="0"/>
              <a:t>models </a:t>
            </a:r>
            <a:endParaRPr lang="en-US" altLang="zh-CN" sz="2000" dirty="0"/>
          </a:p>
          <a:p>
            <a:pPr>
              <a:lnSpc>
                <a:spcPct val="110000"/>
              </a:lnSpc>
            </a:pPr>
            <a:r>
              <a:rPr lang="en-US" altLang="zh-CN" sz="2400" dirty="0" smtClean="0">
                <a:solidFill>
                  <a:srgbClr val="FF0000"/>
                </a:solidFill>
              </a:rPr>
              <a:t>holistic </a:t>
            </a:r>
            <a:r>
              <a:rPr lang="en-US" altLang="zh-CN" sz="2400" dirty="0">
                <a:solidFill>
                  <a:srgbClr val="FF0000"/>
                </a:solidFill>
              </a:rPr>
              <a:t>method and open framework </a:t>
            </a:r>
          </a:p>
          <a:p>
            <a:pPr lvl="1">
              <a:lnSpc>
                <a:spcPct val="110000"/>
              </a:lnSpc>
            </a:pPr>
            <a:r>
              <a:rPr lang="en-US" altLang="zh-CN" sz="2000" i="1" dirty="0"/>
              <a:t>any products, any stages of life cycle, any kinds of interventions, any kinds of environmental problems </a:t>
            </a:r>
            <a:endParaRPr lang="en-US" altLang="zh-CN" sz="2000" dirty="0"/>
          </a:p>
          <a:p>
            <a:pPr>
              <a:lnSpc>
                <a:spcPct val="110000"/>
              </a:lnSpc>
            </a:pPr>
            <a:r>
              <a:rPr lang="en-US" altLang="zh-CN" sz="2400" dirty="0" smtClean="0">
                <a:solidFill>
                  <a:srgbClr val="FF0000"/>
                </a:solidFill>
              </a:rPr>
              <a:t>improvement-oriented </a:t>
            </a:r>
            <a:r>
              <a:rPr lang="en-US" altLang="zh-CN" sz="2400" dirty="0">
                <a:solidFill>
                  <a:srgbClr val="FF0000"/>
                </a:solidFill>
              </a:rPr>
              <a:t>analysis </a:t>
            </a:r>
          </a:p>
          <a:p>
            <a:pPr lvl="1">
              <a:lnSpc>
                <a:spcPct val="110000"/>
              </a:lnSpc>
            </a:pPr>
            <a:r>
              <a:rPr lang="en-US" altLang="zh-CN" sz="2000" i="1" dirty="0"/>
              <a:t>systematically explore potentials of improvement by contribution and sensitivity analysis </a:t>
            </a:r>
            <a:endParaRPr lang="en-US" altLang="zh-CN" sz="2000" dirty="0"/>
          </a:p>
          <a:p>
            <a:pPr lvl="1">
              <a:lnSpc>
                <a:spcPct val="110000"/>
              </a:lnSpc>
            </a:pPr>
            <a:r>
              <a:rPr lang="en-US" altLang="zh-CN" sz="2000" i="1" dirty="0"/>
              <a:t>“man-made” method with continuous improvement mindsets </a:t>
            </a:r>
            <a:endParaRPr lang="en-US" altLang="zh-CN" sz="2000" dirty="0"/>
          </a:p>
          <a:p>
            <a:pPr>
              <a:lnSpc>
                <a:spcPct val="110000"/>
              </a:lnSpc>
            </a:pPr>
            <a:r>
              <a:rPr lang="en-US" altLang="zh-CN" sz="2400" dirty="0" smtClean="0">
                <a:solidFill>
                  <a:srgbClr val="FF0000"/>
                </a:solidFill>
              </a:rPr>
              <a:t>standardized </a:t>
            </a:r>
            <a:r>
              <a:rPr lang="en-US" altLang="zh-CN" sz="2400" dirty="0">
                <a:solidFill>
                  <a:srgbClr val="FF0000"/>
                </a:solidFill>
              </a:rPr>
              <a:t>and widely accepted method </a:t>
            </a:r>
          </a:p>
          <a:p>
            <a:pPr lvl="1">
              <a:lnSpc>
                <a:spcPct val="110000"/>
              </a:lnSpc>
            </a:pPr>
            <a:r>
              <a:rPr lang="en-US" altLang="zh-CN" sz="2000" i="1" dirty="0"/>
              <a:t>SETAC, ISO, UNEP, … </a:t>
            </a:r>
            <a:endParaRPr lang="zh-CN" altLang="en-US" sz="2000" dirty="0"/>
          </a:p>
        </p:txBody>
      </p:sp>
    </p:spTree>
    <p:extLst>
      <p:ext uri="{BB962C8B-B14F-4D97-AF65-F5344CB8AC3E}">
        <p14:creationId xmlns:p14="http://schemas.microsoft.com/office/powerpoint/2010/main" val="90200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en-US" altLang="zh-CN" b="0" dirty="0"/>
              <a:t>Limitations of LCA </a:t>
            </a:r>
            <a:endParaRPr lang="zh-CN" altLang="en-US" dirty="0"/>
          </a:p>
        </p:txBody>
      </p:sp>
      <p:sp>
        <p:nvSpPr>
          <p:cNvPr id="3" name="内容占位符 2"/>
          <p:cNvSpPr>
            <a:spLocks noGrp="1"/>
          </p:cNvSpPr>
          <p:nvPr>
            <p:ph idx="1"/>
          </p:nvPr>
        </p:nvSpPr>
        <p:spPr/>
        <p:txBody>
          <a:bodyPr/>
          <a:lstStyle/>
          <a:p>
            <a:pPr>
              <a:lnSpc>
                <a:spcPct val="120000"/>
              </a:lnSpc>
            </a:pPr>
            <a:r>
              <a:rPr lang="en-US" altLang="zh-CN" dirty="0" smtClean="0">
                <a:solidFill>
                  <a:srgbClr val="FF0000"/>
                </a:solidFill>
              </a:rPr>
              <a:t>approximate </a:t>
            </a:r>
            <a:r>
              <a:rPr lang="en-US" altLang="zh-CN" dirty="0">
                <a:solidFill>
                  <a:srgbClr val="FF0000"/>
                </a:solidFill>
              </a:rPr>
              <a:t>method </a:t>
            </a:r>
          </a:p>
          <a:p>
            <a:pPr lvl="1">
              <a:lnSpc>
                <a:spcPct val="120000"/>
              </a:lnSpc>
            </a:pPr>
            <a:r>
              <a:rPr lang="en-US" altLang="zh-CN" i="1" dirty="0" smtClean="0"/>
              <a:t>linear </a:t>
            </a:r>
            <a:r>
              <a:rPr lang="en-US" altLang="zh-CN" i="1" dirty="0"/>
              <a:t>model: must be proportional to amount of products </a:t>
            </a:r>
            <a:endParaRPr lang="en-US" altLang="zh-CN" dirty="0"/>
          </a:p>
          <a:p>
            <a:pPr lvl="1">
              <a:lnSpc>
                <a:spcPct val="120000"/>
              </a:lnSpc>
            </a:pPr>
            <a:r>
              <a:rPr lang="it-IT" altLang="zh-CN" i="1" dirty="0" smtClean="0"/>
              <a:t>static </a:t>
            </a:r>
            <a:r>
              <a:rPr lang="it-IT" altLang="zh-CN" i="1" dirty="0"/>
              <a:t>model: no temporal dimension </a:t>
            </a:r>
            <a:endParaRPr lang="it-IT" altLang="zh-CN" dirty="0"/>
          </a:p>
          <a:p>
            <a:pPr lvl="1">
              <a:lnSpc>
                <a:spcPct val="120000"/>
              </a:lnSpc>
            </a:pPr>
            <a:r>
              <a:rPr lang="en-US" altLang="zh-CN" i="1" dirty="0" smtClean="0"/>
              <a:t>allocation</a:t>
            </a:r>
            <a:r>
              <a:rPr lang="en-US" altLang="zh-CN" i="1" dirty="0"/>
              <a:t>: no universal methods based on science </a:t>
            </a:r>
            <a:endParaRPr lang="en-US" altLang="zh-CN" dirty="0"/>
          </a:p>
          <a:p>
            <a:pPr>
              <a:lnSpc>
                <a:spcPct val="120000"/>
              </a:lnSpc>
            </a:pPr>
            <a:r>
              <a:rPr lang="en-US" altLang="zh-CN" dirty="0" smtClean="0">
                <a:solidFill>
                  <a:srgbClr val="FF0000"/>
                </a:solidFill>
              </a:rPr>
              <a:t>compromised </a:t>
            </a:r>
            <a:r>
              <a:rPr lang="en-US" altLang="zh-CN" dirty="0">
                <a:solidFill>
                  <a:srgbClr val="FF0000"/>
                </a:solidFill>
              </a:rPr>
              <a:t>data quality </a:t>
            </a:r>
          </a:p>
          <a:p>
            <a:pPr lvl="1">
              <a:lnSpc>
                <a:spcPct val="120000"/>
              </a:lnSpc>
            </a:pPr>
            <a:r>
              <a:rPr lang="en-US" altLang="zh-CN" i="1" dirty="0" smtClean="0"/>
              <a:t>system </a:t>
            </a:r>
            <a:r>
              <a:rPr lang="en-US" altLang="zh-CN" i="1" dirty="0"/>
              <a:t>boundary: excluded processes and flows </a:t>
            </a:r>
            <a:endParaRPr lang="en-US" altLang="zh-CN" dirty="0"/>
          </a:p>
          <a:p>
            <a:pPr lvl="1">
              <a:lnSpc>
                <a:spcPct val="120000"/>
              </a:lnSpc>
            </a:pPr>
            <a:r>
              <a:rPr lang="en-US" altLang="zh-CN" i="1" dirty="0" smtClean="0"/>
              <a:t>statistic </a:t>
            </a:r>
            <a:r>
              <a:rPr lang="en-US" altLang="zh-CN" i="1" dirty="0"/>
              <a:t>model: uncertainty of average value </a:t>
            </a:r>
            <a:endParaRPr lang="en-US" altLang="zh-CN" dirty="0"/>
          </a:p>
          <a:p>
            <a:pPr>
              <a:lnSpc>
                <a:spcPct val="120000"/>
              </a:lnSpc>
            </a:pPr>
            <a:r>
              <a:rPr lang="en-US" altLang="zh-CN" dirty="0" smtClean="0">
                <a:solidFill>
                  <a:srgbClr val="FF0000"/>
                </a:solidFill>
              </a:rPr>
              <a:t>complex </a:t>
            </a:r>
            <a:r>
              <a:rPr lang="en-US" altLang="zh-CN" dirty="0">
                <a:solidFill>
                  <a:srgbClr val="FF0000"/>
                </a:solidFill>
              </a:rPr>
              <a:t>and heavy load of work </a:t>
            </a:r>
          </a:p>
          <a:p>
            <a:pPr lvl="1">
              <a:lnSpc>
                <a:spcPct val="120000"/>
              </a:lnSpc>
            </a:pPr>
            <a:r>
              <a:rPr lang="en-US" altLang="zh-CN" i="1" dirty="0" smtClean="0"/>
              <a:t>dozens </a:t>
            </a:r>
            <a:r>
              <a:rPr lang="en-US" altLang="zh-CN" i="1" dirty="0"/>
              <a:t>of processes X dozens of inventory items </a:t>
            </a:r>
            <a:endParaRPr lang="en-US" altLang="zh-CN" dirty="0"/>
          </a:p>
          <a:p>
            <a:pPr lvl="1">
              <a:lnSpc>
                <a:spcPct val="120000"/>
              </a:lnSpc>
            </a:pPr>
            <a:r>
              <a:rPr lang="en-US" altLang="zh-CN" i="1" dirty="0" smtClean="0"/>
              <a:t>generic </a:t>
            </a:r>
            <a:r>
              <a:rPr lang="en-US" altLang="zh-CN" i="1" dirty="0"/>
              <a:t>database and software are needed </a:t>
            </a:r>
            <a:endParaRPr lang="en-US" altLang="zh-CN" dirty="0"/>
          </a:p>
          <a:p>
            <a:pPr>
              <a:lnSpc>
                <a:spcPct val="120000"/>
              </a:lnSpc>
            </a:pPr>
            <a:endParaRPr lang="zh-CN" altLang="en-US" dirty="0"/>
          </a:p>
        </p:txBody>
      </p:sp>
    </p:spTree>
    <p:extLst>
      <p:ext uri="{BB962C8B-B14F-4D97-AF65-F5344CB8AC3E}">
        <p14:creationId xmlns:p14="http://schemas.microsoft.com/office/powerpoint/2010/main" val="483895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
            </a:r>
            <a:br>
              <a:rPr lang="zh-CN" altLang="en-US" b="0" dirty="0"/>
            </a:br>
            <a:r>
              <a:rPr lang="en-US" altLang="zh-CN" b="0" dirty="0"/>
              <a:t>Limitations of LCA </a:t>
            </a:r>
            <a:endParaRPr lang="zh-CN" altLang="en-US" dirty="0"/>
          </a:p>
        </p:txBody>
      </p:sp>
      <p:sp>
        <p:nvSpPr>
          <p:cNvPr id="3" name="内容占位符 2"/>
          <p:cNvSpPr>
            <a:spLocks noGrp="1"/>
          </p:cNvSpPr>
          <p:nvPr>
            <p:ph idx="1"/>
          </p:nvPr>
        </p:nvSpPr>
        <p:spPr>
          <a:xfrm>
            <a:off x="180280" y="1125538"/>
            <a:ext cx="8928224" cy="5224462"/>
          </a:xfrm>
        </p:spPr>
        <p:txBody>
          <a:bodyPr/>
          <a:lstStyle/>
          <a:p>
            <a:r>
              <a:rPr lang="en-US" altLang="zh-CN" sz="2000" dirty="0" smtClean="0"/>
              <a:t>LCA </a:t>
            </a:r>
            <a:r>
              <a:rPr lang="en-US" altLang="zh-CN" sz="2000" dirty="0"/>
              <a:t>addresses potential environmental impacts; LCA does not predict absolute or precise environmental impacts due to </a:t>
            </a:r>
          </a:p>
          <a:p>
            <a:pPr lvl="1"/>
            <a:r>
              <a:rPr lang="en-US" altLang="zh-CN" sz="1800" dirty="0" smtClean="0"/>
              <a:t>limitations </a:t>
            </a:r>
            <a:r>
              <a:rPr lang="en-US" altLang="zh-CN" sz="1800" dirty="0"/>
              <a:t>of the LCI phase, such as setting the incomplete system boundary, since there are cut-offs and data gaps; </a:t>
            </a:r>
          </a:p>
          <a:p>
            <a:pPr lvl="1"/>
            <a:r>
              <a:rPr lang="en-US" altLang="zh-CN" sz="1800" dirty="0" smtClean="0"/>
              <a:t>limitations </a:t>
            </a:r>
            <a:r>
              <a:rPr lang="en-US" altLang="zh-CN" sz="1800" dirty="0"/>
              <a:t>of the LCI phase, such as inadequate LCI data quality which may, for instance, be caused by uncertainties or differences in allocation and aggregation procedures, and </a:t>
            </a:r>
          </a:p>
          <a:p>
            <a:pPr lvl="1"/>
            <a:r>
              <a:rPr lang="en-US" altLang="zh-CN" sz="1800" dirty="0" smtClean="0"/>
              <a:t>the </a:t>
            </a:r>
            <a:r>
              <a:rPr lang="en-US" altLang="zh-CN" sz="1800" dirty="0"/>
              <a:t>integration of environmental data over space and time, which introduces uncertainty in the LCA results; </a:t>
            </a:r>
          </a:p>
          <a:p>
            <a:pPr lvl="1"/>
            <a:r>
              <a:rPr lang="en-US" altLang="zh-CN" sz="1800" dirty="0" smtClean="0"/>
              <a:t>the </a:t>
            </a:r>
            <a:r>
              <a:rPr lang="en-US" altLang="zh-CN" sz="1800" dirty="0"/>
              <a:t>inherent uncertainty and incompleteness in modelling of environmental impacts (characterization models); </a:t>
            </a:r>
          </a:p>
          <a:p>
            <a:pPr lvl="1"/>
            <a:r>
              <a:rPr lang="en-US" altLang="zh-CN" sz="1800" dirty="0" smtClean="0"/>
              <a:t>the </a:t>
            </a:r>
            <a:r>
              <a:rPr lang="en-US" altLang="zh-CN" sz="1800" dirty="0"/>
              <a:t>fact that some possible environmental impacts are clearly future impacts; </a:t>
            </a:r>
          </a:p>
          <a:p>
            <a:endParaRPr lang="zh-CN" altLang="en-US" sz="2000" dirty="0"/>
          </a:p>
        </p:txBody>
      </p:sp>
    </p:spTree>
    <p:extLst>
      <p:ext uri="{BB962C8B-B14F-4D97-AF65-F5344CB8AC3E}">
        <p14:creationId xmlns:p14="http://schemas.microsoft.com/office/powerpoint/2010/main" val="1625914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a:t>
            </a:r>
            <a:r>
              <a:rPr lang="zh-CN" altLang="en-US" dirty="0" smtClean="0"/>
              <a:t>展</a:t>
            </a:r>
            <a:r>
              <a:rPr lang="en-US" altLang="zh-CN" dirty="0" smtClean="0"/>
              <a:t>LCA</a:t>
            </a:r>
            <a:endParaRPr lang="zh-CN" altLang="en-US" dirty="0"/>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04938"/>
            <a:ext cx="7913400" cy="447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78499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电力系统简化生命周期建模与分析练习</a:t>
            </a:r>
          </a:p>
        </p:txBody>
      </p:sp>
      <p:sp>
        <p:nvSpPr>
          <p:cNvPr id="3" name="内容占位符 2"/>
          <p:cNvSpPr>
            <a:spLocks noGrp="1"/>
          </p:cNvSpPr>
          <p:nvPr>
            <p:ph idx="1"/>
          </p:nvPr>
        </p:nvSpPr>
        <p:spPr>
          <a:xfrm>
            <a:off x="4355976" y="1444898"/>
            <a:ext cx="4176713" cy="5224462"/>
          </a:xfrm>
        </p:spPr>
        <p:txBody>
          <a:bodyPr/>
          <a:lstStyle/>
          <a:p>
            <a:r>
              <a:rPr lang="zh-CN" altLang="en-US" dirty="0"/>
              <a:t>根据给出的</a:t>
            </a:r>
            <a:r>
              <a:rPr lang="en-US" altLang="zh-CN" dirty="0"/>
              <a:t>5</a:t>
            </a:r>
            <a:r>
              <a:rPr lang="zh-CN" altLang="en-US" dirty="0"/>
              <a:t>个过程数据</a:t>
            </a:r>
            <a:r>
              <a:rPr lang="zh-CN" altLang="en-US" dirty="0" smtClean="0"/>
              <a:t>集，</a:t>
            </a:r>
            <a:r>
              <a:rPr lang="zh-CN" altLang="en-US" dirty="0"/>
              <a:t>构造生命周期模型，计算</a:t>
            </a:r>
            <a:r>
              <a:rPr lang="en-US" altLang="zh-CN" dirty="0"/>
              <a:t>1kWh</a:t>
            </a:r>
            <a:r>
              <a:rPr lang="zh-CN" altLang="en-US" dirty="0"/>
              <a:t>电力的</a:t>
            </a:r>
            <a:r>
              <a:rPr lang="en-US" altLang="zh-CN" dirty="0"/>
              <a:t>LCI</a:t>
            </a:r>
            <a:r>
              <a:rPr lang="zh-CN" altLang="en-US" dirty="0"/>
              <a:t>和</a:t>
            </a:r>
            <a:r>
              <a:rPr lang="en-US" altLang="zh-CN" dirty="0"/>
              <a:t>LCIA</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365104"/>
            <a:ext cx="41338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3641822" cy="511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417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ISO</a:t>
            </a:r>
            <a:r>
              <a:rPr lang="zh-CN" altLang="en-US" dirty="0" smtClean="0"/>
              <a:t>定义</a:t>
            </a:r>
            <a:endParaRPr lang="zh-CN" altLang="en-US" dirty="0"/>
          </a:p>
        </p:txBody>
      </p:sp>
      <p:sp>
        <p:nvSpPr>
          <p:cNvPr id="3" name="内容占位符 2"/>
          <p:cNvSpPr>
            <a:spLocks noGrp="1"/>
          </p:cNvSpPr>
          <p:nvPr>
            <p:ph idx="1"/>
          </p:nvPr>
        </p:nvSpPr>
        <p:spPr>
          <a:xfrm>
            <a:off x="468313" y="1125538"/>
            <a:ext cx="8280400" cy="5327798"/>
          </a:xfrm>
        </p:spPr>
        <p:txBody>
          <a:bodyPr>
            <a:normAutofit fontScale="77500" lnSpcReduction="20000"/>
          </a:bodyPr>
          <a:lstStyle/>
          <a:p>
            <a:r>
              <a:rPr lang="en-US" altLang="zh-CN" sz="3100" dirty="0" smtClean="0">
                <a:solidFill>
                  <a:srgbClr val="FF0000"/>
                </a:solidFill>
              </a:rPr>
              <a:t>LCA</a:t>
            </a:r>
            <a:r>
              <a:rPr lang="en-US" altLang="zh-CN" sz="3100" dirty="0" smtClean="0"/>
              <a:t>: compilation </a:t>
            </a:r>
            <a:r>
              <a:rPr lang="en-US" altLang="zh-CN" sz="3100" dirty="0"/>
              <a:t>and evaluation of the </a:t>
            </a:r>
            <a:r>
              <a:rPr lang="en-US" altLang="zh-CN" sz="3100" dirty="0">
                <a:solidFill>
                  <a:srgbClr val="FF0000"/>
                </a:solidFill>
              </a:rPr>
              <a:t>inputs, outputs and the potential environmental impacts </a:t>
            </a:r>
            <a:r>
              <a:rPr lang="en-US" altLang="zh-CN" sz="3100" dirty="0"/>
              <a:t>of a product </a:t>
            </a:r>
            <a:r>
              <a:rPr lang="en-US" altLang="zh-CN" sz="3100" dirty="0" smtClean="0"/>
              <a:t>system throughout </a:t>
            </a:r>
            <a:r>
              <a:rPr lang="en-US" altLang="zh-CN" sz="3100" dirty="0"/>
              <a:t>its life </a:t>
            </a:r>
            <a:r>
              <a:rPr lang="en-US" altLang="zh-CN" sz="3100" dirty="0" smtClean="0"/>
              <a:t>cycle</a:t>
            </a:r>
          </a:p>
          <a:p>
            <a:r>
              <a:rPr lang="en-US" altLang="zh-CN" sz="3100" dirty="0">
                <a:solidFill>
                  <a:srgbClr val="FF0000"/>
                </a:solidFill>
              </a:rPr>
              <a:t>L</a:t>
            </a:r>
            <a:r>
              <a:rPr lang="en-US" altLang="zh-CN" sz="3100" dirty="0" smtClean="0">
                <a:solidFill>
                  <a:srgbClr val="FF0000"/>
                </a:solidFill>
              </a:rPr>
              <a:t>ife </a:t>
            </a:r>
            <a:r>
              <a:rPr lang="en-US" altLang="zh-CN" sz="3100" dirty="0">
                <a:solidFill>
                  <a:srgbClr val="FF0000"/>
                </a:solidFill>
              </a:rPr>
              <a:t>cycle</a:t>
            </a:r>
            <a:r>
              <a:rPr lang="en-US" altLang="zh-CN" sz="3100" dirty="0"/>
              <a:t>: consecutive and interlinked stages of a product system, from raw material acquisition or generation from natural resources to final </a:t>
            </a:r>
            <a:r>
              <a:rPr lang="en-US" altLang="zh-CN" sz="3100" dirty="0" smtClean="0"/>
              <a:t>disposal. </a:t>
            </a:r>
            <a:r>
              <a:rPr lang="zh-CN" altLang="en-US" sz="3100" dirty="0" smtClean="0"/>
              <a:t>经常</a:t>
            </a:r>
            <a:r>
              <a:rPr lang="zh-CN" altLang="en-US" sz="3100" dirty="0"/>
              <a:t>提到的</a:t>
            </a:r>
            <a:r>
              <a:rPr lang="en-US" altLang="zh-CN" sz="3100" dirty="0"/>
              <a:t>stage</a:t>
            </a:r>
            <a:r>
              <a:rPr lang="zh-CN" altLang="en-US" sz="3100" dirty="0"/>
              <a:t>包括： </a:t>
            </a:r>
          </a:p>
          <a:p>
            <a:pPr lvl="1"/>
            <a:r>
              <a:rPr lang="zh-CN" altLang="en-US" dirty="0" smtClean="0"/>
              <a:t>资源</a:t>
            </a:r>
            <a:r>
              <a:rPr lang="zh-CN" altLang="en-US" dirty="0"/>
              <a:t>开采与原材料生产 </a:t>
            </a:r>
            <a:r>
              <a:rPr lang="en-US" altLang="zh-CN" dirty="0"/>
              <a:t>extracting and processing raw materials </a:t>
            </a:r>
          </a:p>
          <a:p>
            <a:pPr lvl="1"/>
            <a:r>
              <a:rPr lang="zh-CN" altLang="en-US" dirty="0" smtClean="0"/>
              <a:t>零部件</a:t>
            </a:r>
            <a:r>
              <a:rPr lang="zh-CN" altLang="en-US" dirty="0"/>
              <a:t>和产品制造 </a:t>
            </a:r>
            <a:r>
              <a:rPr lang="en-US" altLang="zh-CN" dirty="0"/>
              <a:t>manufacturing </a:t>
            </a:r>
          </a:p>
          <a:p>
            <a:pPr lvl="1"/>
            <a:r>
              <a:rPr lang="zh-CN" altLang="en-US" dirty="0" smtClean="0"/>
              <a:t>运输</a:t>
            </a:r>
            <a:r>
              <a:rPr lang="zh-CN" altLang="en-US" dirty="0"/>
              <a:t>与分发 </a:t>
            </a:r>
            <a:r>
              <a:rPr lang="en-US" altLang="zh-CN" dirty="0"/>
              <a:t>transportation and distribution </a:t>
            </a:r>
          </a:p>
          <a:p>
            <a:pPr lvl="1"/>
            <a:r>
              <a:rPr lang="zh-CN" altLang="en-US" dirty="0" smtClean="0"/>
              <a:t>使用</a:t>
            </a:r>
            <a:r>
              <a:rPr lang="zh-CN" altLang="en-US" dirty="0"/>
              <a:t>与维护 </a:t>
            </a:r>
            <a:r>
              <a:rPr lang="en-US" altLang="zh-CN" dirty="0"/>
              <a:t>use and maintenance </a:t>
            </a:r>
          </a:p>
          <a:p>
            <a:pPr lvl="1"/>
            <a:r>
              <a:rPr lang="zh-CN" altLang="en-US" dirty="0" smtClean="0"/>
              <a:t>循环</a:t>
            </a:r>
            <a:r>
              <a:rPr lang="zh-CN" altLang="en-US" dirty="0"/>
              <a:t>再生与最终废弃 </a:t>
            </a:r>
            <a:r>
              <a:rPr lang="en-US" altLang="zh-CN" dirty="0"/>
              <a:t>recycling and final disposal </a:t>
            </a:r>
          </a:p>
        </p:txBody>
      </p:sp>
    </p:spTree>
    <p:extLst>
      <p:ext uri="{BB962C8B-B14F-4D97-AF65-F5344CB8AC3E}">
        <p14:creationId xmlns:p14="http://schemas.microsoft.com/office/powerpoint/2010/main" val="1188180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anda Page">
  <a:themeElements>
    <a:clrScheme name="Nanda Pag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Nanda Page">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anda Pag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anda Pag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anda Pag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anda Pag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Nanda Pag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anda Pag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3206</TotalTime>
  <Words>6492</Words>
  <Application>Microsoft Office PowerPoint</Application>
  <PresentationFormat>全屏显示(4:3)</PresentationFormat>
  <Paragraphs>814</Paragraphs>
  <Slides>88</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88</vt:i4>
      </vt:variant>
    </vt:vector>
  </HeadingPairs>
  <TitlesOfParts>
    <vt:vector size="99" baseType="lpstr">
      <vt:lpstr>ﾋﾎﾌ・</vt:lpstr>
      <vt:lpstr>黑体</vt:lpstr>
      <vt:lpstr>华文楷体</vt:lpstr>
      <vt:lpstr>华文新魏</vt:lpstr>
      <vt:lpstr>宋体</vt:lpstr>
      <vt:lpstr>Arial</vt:lpstr>
      <vt:lpstr>Calibri</vt:lpstr>
      <vt:lpstr>Tahoma</vt:lpstr>
      <vt:lpstr>Times New Roman</vt:lpstr>
      <vt:lpstr>Wingdings</vt:lpstr>
      <vt:lpstr>1_Nanda Page</vt:lpstr>
      <vt:lpstr>培训内容</vt:lpstr>
      <vt:lpstr>生命周期评价</vt:lpstr>
      <vt:lpstr>内容提纲</vt:lpstr>
      <vt:lpstr>生命周期思想</vt:lpstr>
      <vt:lpstr>塑料杯 v.s. 纸杯</vt:lpstr>
      <vt:lpstr>环境影响转移</vt:lpstr>
      <vt:lpstr>生命周期评价（LCA）</vt:lpstr>
      <vt:lpstr> SETAC定义</vt:lpstr>
      <vt:lpstr>ISO定义</vt:lpstr>
      <vt:lpstr>主要术语定义</vt:lpstr>
      <vt:lpstr>Intermediate flow细分 </vt:lpstr>
      <vt:lpstr>Product systems</vt:lpstr>
      <vt:lpstr>生命周期评价技术框架</vt:lpstr>
      <vt:lpstr>LCA历史</vt:lpstr>
      <vt:lpstr>LCA与ISO</vt:lpstr>
      <vt:lpstr>LCA在决策制定中的应用</vt:lpstr>
      <vt:lpstr>LCA与其他方法</vt:lpstr>
      <vt:lpstr>LCA参与者</vt:lpstr>
      <vt:lpstr>LCA主要期刊与会议</vt:lpstr>
      <vt:lpstr>LCA软件</vt:lpstr>
      <vt:lpstr>LCA软件</vt:lpstr>
      <vt:lpstr>LCA软件</vt:lpstr>
      <vt:lpstr>LCA软件</vt:lpstr>
      <vt:lpstr>LCA不足与展望</vt:lpstr>
      <vt:lpstr>LCA发展方向</vt:lpstr>
      <vt:lpstr>LCA的步骤</vt:lpstr>
      <vt:lpstr>LCA往复性</vt:lpstr>
      <vt:lpstr>第一步：目标与范围定义</vt:lpstr>
      <vt:lpstr>目标定义 Goal definition</vt:lpstr>
      <vt:lpstr>范围 Scope</vt:lpstr>
      <vt:lpstr>功能单位 Functional Unit </vt:lpstr>
      <vt:lpstr>FU与RF定义 </vt:lpstr>
      <vt:lpstr>小案例：聚苯乙烯VS爆米花</vt:lpstr>
      <vt:lpstr>爆米花的生命周期</vt:lpstr>
      <vt:lpstr>两者比较结果</vt:lpstr>
      <vt:lpstr>两者比较结果</vt:lpstr>
      <vt:lpstr>功能单位</vt:lpstr>
      <vt:lpstr>系统边界 System boundary</vt:lpstr>
      <vt:lpstr>塑料瓶的系统边界</vt:lpstr>
      <vt:lpstr>小案例：麦当劳</vt:lpstr>
      <vt:lpstr>补充研究</vt:lpstr>
      <vt:lpstr>系统边界</vt:lpstr>
      <vt:lpstr>研究结果</vt:lpstr>
      <vt:lpstr>第二步：清单分析</vt:lpstr>
      <vt:lpstr>构造生命周期流程图</vt:lpstr>
      <vt:lpstr>收集清单数据</vt:lpstr>
      <vt:lpstr>收集清单数据</vt:lpstr>
      <vt:lpstr>LCI计算</vt:lpstr>
      <vt:lpstr>分配 Allocation</vt:lpstr>
      <vt:lpstr>分配的基本原则</vt:lpstr>
      <vt:lpstr>按照输出产品分分配影响</vt:lpstr>
      <vt:lpstr>LCI结果</vt:lpstr>
      <vt:lpstr>背景数据库</vt:lpstr>
      <vt:lpstr>Ecoinvent数据库</vt:lpstr>
      <vt:lpstr>Activity Overview </vt:lpstr>
      <vt:lpstr>Name changes</vt:lpstr>
      <vt:lpstr>第三步：生命周期影响评价</vt:lpstr>
      <vt:lpstr>LCIA定义</vt:lpstr>
      <vt:lpstr>分类 Classification</vt:lpstr>
      <vt:lpstr>特征化 Characterization</vt:lpstr>
      <vt:lpstr>特征化因子</vt:lpstr>
      <vt:lpstr>LCIA方法</vt:lpstr>
      <vt:lpstr>Midpoint方法举例</vt:lpstr>
      <vt:lpstr>Midpoint方法举例</vt:lpstr>
      <vt:lpstr>Endpoint方法举例</vt:lpstr>
      <vt:lpstr>Endpoint方法举例</vt:lpstr>
      <vt:lpstr>ReCiPe</vt:lpstr>
      <vt:lpstr>Eutrophication potential</vt:lpstr>
      <vt:lpstr>Eutrophication potential</vt:lpstr>
      <vt:lpstr>Eutrophication potential</vt:lpstr>
      <vt:lpstr>标准化 Normalization</vt:lpstr>
      <vt:lpstr>荷兰、西欧和全球环境影响潜力</vt:lpstr>
      <vt:lpstr>加权 Weighting</vt:lpstr>
      <vt:lpstr>EI 99方法的权重</vt:lpstr>
      <vt:lpstr>主观选择</vt:lpstr>
      <vt:lpstr>权重三角</vt:lpstr>
      <vt:lpstr>第四步：结果阐释</vt:lpstr>
      <vt:lpstr>贡献分析</vt:lpstr>
      <vt:lpstr>不确定性分析</vt:lpstr>
      <vt:lpstr>蒙特卡罗模拟</vt:lpstr>
      <vt:lpstr>敏感性分析</vt:lpstr>
      <vt:lpstr>方案对比和效益分析</vt:lpstr>
      <vt:lpstr>Review</vt:lpstr>
      <vt:lpstr> Strengths of LCA </vt:lpstr>
      <vt:lpstr> Limitations of LCA </vt:lpstr>
      <vt:lpstr> Limitations of LCA </vt:lpstr>
      <vt:lpstr>拓展LCA</vt:lpstr>
      <vt:lpstr>电力系统简化生命周期建模与分析练习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Xin Liu</cp:lastModifiedBy>
  <cp:revision>147</cp:revision>
  <dcterms:modified xsi:type="dcterms:W3CDTF">2015-07-15T05:27:56Z</dcterms:modified>
</cp:coreProperties>
</file>