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5" r:id="rId9"/>
    <p:sldId id="276" r:id="rId10"/>
    <p:sldId id="27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3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5791" autoAdjust="0"/>
  </p:normalViewPr>
  <p:slideViewPr>
    <p:cSldViewPr>
      <p:cViewPr varScale="1">
        <p:scale>
          <a:sx n="64" d="100"/>
          <a:sy n="64" d="100"/>
        </p:scale>
        <p:origin x="158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89632-99AF-4371-A1DD-809107D2CC21}" type="datetimeFigureOut">
              <a:rPr lang="zh-CN" altLang="en-US" smtClean="0"/>
              <a:t>2015/7/16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75A87-EC5F-4A03-9C62-532F2C4B84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119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00050" lvl="2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FC4EB3-A507-497A-B352-DA3BA35EA0C3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6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323850" y="2492375"/>
            <a:ext cx="158750" cy="1098550"/>
            <a:chOff x="720" y="336"/>
            <a:chExt cx="624" cy="43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7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57" y="336"/>
              <a:ext cx="287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ahoma" pitchFamily="34" charset="0"/>
                <a:ea typeface="黑体" pitchFamily="2" charset="-122"/>
              </a:endParaRP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68313" y="2852738"/>
            <a:ext cx="161925" cy="965200"/>
            <a:chOff x="912" y="2640"/>
            <a:chExt cx="672" cy="43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912" y="2640"/>
              <a:ext cx="382" cy="4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ahoma" pitchFamily="34" charset="0"/>
                <a:ea typeface="黑体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248" y="2640"/>
              <a:ext cx="336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Tahoma" pitchFamily="34" charset="0"/>
                <a:ea typeface="黑体" pitchFamily="2" charset="-122"/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3284538"/>
            <a:ext cx="9144000" cy="7143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Tahoma" pitchFamily="34" charset="0"/>
              <a:ea typeface="黑体" pitchFamily="2" charset="-122"/>
            </a:endParaRPr>
          </a:p>
        </p:txBody>
      </p:sp>
      <p:pic>
        <p:nvPicPr>
          <p:cNvPr id="11" name="Picture 20" descr="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60350"/>
            <a:ext cx="92392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4643438" y="476250"/>
            <a:ext cx="3960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Nanjing University</a:t>
            </a:r>
          </a:p>
        </p:txBody>
      </p:sp>
      <p:pic>
        <p:nvPicPr>
          <p:cNvPr id="13" name="Picture 22" descr="校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33375"/>
            <a:ext cx="24495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00088" y="1628775"/>
            <a:ext cx="8062912" cy="158432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4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9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274638"/>
            <a:ext cx="2071688" cy="6075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1963" y="274638"/>
            <a:ext cx="6062662" cy="6075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21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8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186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640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4713" y="1125538"/>
            <a:ext cx="4064000" cy="5224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99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6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208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84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4948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61963" y="274638"/>
            <a:ext cx="82137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80400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196850" y="6437313"/>
            <a:ext cx="8751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dist" eaLnBrk="1" hangingPunct="1">
              <a:defRPr/>
            </a:pPr>
            <a:r>
              <a:rPr lang="zh-CN" altLang="en-US" sz="1000" b="1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南京大学环境学院                                                                                                                   南京大学</a:t>
            </a:r>
            <a:r>
              <a:rPr lang="en-US" altLang="zh-CN" sz="1000" b="1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-</a:t>
            </a:r>
            <a:r>
              <a:rPr lang="zh-CN" altLang="en-US" sz="1000" b="1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江苏省环境保护厅环境管理与政策研究中心</a:t>
            </a:r>
          </a:p>
          <a:p>
            <a:pPr algn="dist" eaLnBrk="1" hangingPunct="1">
              <a:defRPr/>
            </a:pPr>
            <a:r>
              <a:rPr lang="en-US" altLang="zh-CN" sz="1000" b="1" smtClean="0">
                <a:solidFill>
                  <a:srgbClr val="0000CC"/>
                </a:solidFill>
                <a:latin typeface="Times New Roman" pitchFamily="18" charset="0"/>
                <a:ea typeface="黑体" pitchFamily="2" charset="-122"/>
              </a:rPr>
              <a:t>School of the Environment, Nanjing University                                                                  Center for Environmental Management &amp; Policy, NJU-JSEPB</a:t>
            </a:r>
          </a:p>
        </p:txBody>
      </p:sp>
      <p:sp>
        <p:nvSpPr>
          <p:cNvPr id="1029" name="Line 19"/>
          <p:cNvSpPr>
            <a:spLocks noChangeShapeType="1"/>
          </p:cNvSpPr>
          <p:nvPr/>
        </p:nvSpPr>
        <p:spPr bwMode="auto">
          <a:xfrm>
            <a:off x="0" y="6388100"/>
            <a:ext cx="9144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20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21"/>
          <p:cNvSpPr>
            <a:spLocks noChangeShapeType="1"/>
          </p:cNvSpPr>
          <p:nvPr/>
        </p:nvSpPr>
        <p:spPr bwMode="auto">
          <a:xfrm>
            <a:off x="468313" y="620713"/>
            <a:ext cx="0" cy="180022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85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chemeClr val="folHlink"/>
        </a:buClr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400">
          <a:solidFill>
            <a:schemeClr val="tx1"/>
          </a:solidFill>
          <a:latin typeface="+mn-lt"/>
          <a:ea typeface="华文新魏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"/>
        <a:defRPr sz="2000">
          <a:solidFill>
            <a:schemeClr val="tx1"/>
          </a:solidFill>
          <a:latin typeface="+mn-lt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Nitrogen%20balance%20for%20the%20Central%20Arizona&#8211;Phoenix%20(CAP)%20Ecosystem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lows%20of%20nitrogen%20and%20phosphorus%20in%20municipal%20waste%20a%20substance%20flow%20analysis%20in%20Finland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0088" y="1628775"/>
            <a:ext cx="7760344" cy="1584325"/>
          </a:xfrm>
        </p:spPr>
        <p:txBody>
          <a:bodyPr/>
          <a:lstStyle/>
          <a:p>
            <a:r>
              <a:rPr lang="zh-CN" altLang="en-US" sz="6000" dirty="0" smtClean="0"/>
              <a:t>物质流分析</a:t>
            </a:r>
            <a:endParaRPr lang="zh-CN" altLang="en-US" sz="6000" dirty="0"/>
          </a:p>
        </p:txBody>
      </p:sp>
      <p:sp>
        <p:nvSpPr>
          <p:cNvPr id="4" name="副标题 4"/>
          <p:cNvSpPr txBox="1">
            <a:spLocks/>
          </p:cNvSpPr>
          <p:nvPr/>
        </p:nvSpPr>
        <p:spPr bwMode="auto">
          <a:xfrm>
            <a:off x="1371600" y="3886200"/>
            <a:ext cx="64008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400">
                <a:solidFill>
                  <a:schemeClr val="tx1"/>
                </a:solidFill>
                <a:latin typeface="+mn-lt"/>
                <a:ea typeface="华文新魏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"/>
              <a:defRPr sz="2000">
                <a:solidFill>
                  <a:schemeClr val="tx1"/>
                </a:solidFill>
                <a:latin typeface="+mn-lt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刘欣</a:t>
            </a:r>
          </a:p>
        </p:txBody>
      </p:sp>
    </p:spTree>
    <p:extLst>
      <p:ext uri="{BB962C8B-B14F-4D97-AF65-F5344CB8AC3E}">
        <p14:creationId xmlns:p14="http://schemas.microsoft.com/office/powerpoint/2010/main" val="35760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84784"/>
            <a:ext cx="50101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1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21260" r="11810" b="7088"/>
          <a:stretch>
            <a:fillRect/>
          </a:stretch>
        </p:blipFill>
        <p:spPr bwMode="auto">
          <a:xfrm>
            <a:off x="0" y="285750"/>
            <a:ext cx="9144000" cy="607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60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4172" r="10335" b="7088"/>
          <a:stretch>
            <a:fillRect/>
          </a:stretch>
        </p:blipFill>
        <p:spPr bwMode="auto">
          <a:xfrm>
            <a:off x="0" y="285750"/>
            <a:ext cx="914400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5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4172" r="11516" b="7088"/>
          <a:stretch>
            <a:fillRect/>
          </a:stretch>
        </p:blipFill>
        <p:spPr bwMode="auto">
          <a:xfrm>
            <a:off x="0" y="357188"/>
            <a:ext cx="9144000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96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4172" r="10925" b="7088"/>
          <a:stretch>
            <a:fillRect/>
          </a:stretch>
        </p:blipFill>
        <p:spPr bwMode="auto">
          <a:xfrm>
            <a:off x="0" y="357188"/>
            <a:ext cx="9144000" cy="599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75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0" t="14172" r="10629" b="7088"/>
          <a:stretch>
            <a:fillRect/>
          </a:stretch>
        </p:blipFill>
        <p:spPr bwMode="auto">
          <a:xfrm>
            <a:off x="0" y="285750"/>
            <a:ext cx="914400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9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14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/>
          <a:stretch>
            <a:fillRect/>
          </a:stretch>
        </p:blipFill>
        <p:spPr bwMode="auto">
          <a:xfrm>
            <a:off x="5027613" y="0"/>
            <a:ext cx="411638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54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57188" y="4929188"/>
            <a:ext cx="8286750" cy="1500187"/>
          </a:xfrm>
        </p:spPr>
        <p:txBody>
          <a:bodyPr/>
          <a:lstStyle/>
          <a:p>
            <a:pPr algn="just" eaLnBrk="1" hangingPunct="1"/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Lawrence A. Baker, Diane Hope, Ying Xu, Jennifer Edmonds and Lisa Lauver.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Nitrogen Balance for the Central Arizona–Phoenix Ecosystem. </a:t>
            </a:r>
            <a:r>
              <a:rPr lang="en-US" altLang="zh-CN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Ecosystems (2001) 4: 582–602</a:t>
            </a:r>
            <a:endParaRPr lang="zh-CN" altLang="en-US" sz="20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000" smtClean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"/>
            <a:ext cx="7872413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79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71438"/>
            <a:ext cx="5910262" cy="673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00375" y="928688"/>
            <a:ext cx="4000500" cy="1000125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00375" y="2000250"/>
            <a:ext cx="4714875" cy="1428750"/>
          </a:xfrm>
          <a:prstGeom prst="rect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50000"/>
              </a:lnSpc>
              <a:buClr>
                <a:schemeClr val="folHlink"/>
              </a:buClr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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  <a:buNone/>
            </a:pP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8625" y="4857750"/>
            <a:ext cx="8286750" cy="20002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Laura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Sokka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Riina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Antikainen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Pekka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Times New Roman" pitchFamily="18" charset="0"/>
                <a:cs typeface="Times New Roman" pitchFamily="18" charset="0"/>
              </a:rPr>
              <a:t>Kauppi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Flows of nitrogen and phosphorus in municipal waste: a substance flow analysis in Finland. 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Progress in Industrial Ecology,2004,1(1/2/3):165 - 186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358188" cy="706437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material flow of phosphorus in South Korea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</a:t>
            </a:r>
            <a:r>
              <a:rPr lang="zh-CN" alt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400" smtClean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998538"/>
            <a:ext cx="7215187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33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Material </a:t>
            </a:r>
            <a:r>
              <a:rPr lang="en-US" altLang="zh-CN" dirty="0"/>
              <a:t>Flow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5538"/>
            <a:ext cx="8784207" cy="5224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/>
              <a:t>“Material flow analysis (MFA) is a systematic </a:t>
            </a:r>
            <a:r>
              <a:rPr lang="en-US" altLang="zh-CN" sz="2600" dirty="0" smtClean="0"/>
              <a:t>assessment </a:t>
            </a:r>
            <a:r>
              <a:rPr lang="en-US" altLang="zh-CN" sz="2600" dirty="0"/>
              <a:t>of the flows and stocks of materials </a:t>
            </a:r>
            <a:r>
              <a:rPr lang="en-US" altLang="zh-CN" sz="2600" dirty="0" smtClean="0"/>
              <a:t>within </a:t>
            </a:r>
            <a:r>
              <a:rPr lang="en-US" altLang="zh-CN" sz="2600" dirty="0"/>
              <a:t>a system defined in space and time.” </a:t>
            </a:r>
          </a:p>
          <a:p>
            <a:pPr marL="0" indent="0">
              <a:buNone/>
            </a:pPr>
            <a:r>
              <a:rPr lang="en-US" altLang="zh-CN" sz="2600" dirty="0" smtClean="0"/>
              <a:t>                                </a:t>
            </a:r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 smtClean="0"/>
              <a:t>                               ——Brunner </a:t>
            </a:r>
            <a:r>
              <a:rPr lang="en-US" altLang="zh-CN" sz="2600" dirty="0"/>
              <a:t>and </a:t>
            </a:r>
            <a:r>
              <a:rPr lang="en-US" altLang="zh-CN" sz="2600" dirty="0" err="1"/>
              <a:t>Rechberger</a:t>
            </a:r>
            <a:r>
              <a:rPr lang="en-US" altLang="zh-CN" sz="2600" dirty="0"/>
              <a:t>, 2004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140968"/>
            <a:ext cx="2541615" cy="308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5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428625"/>
            <a:ext cx="8678862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国家层面的磷物质流核算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507208"/>
            <a:ext cx="8280400" cy="4461121"/>
          </a:xfrm>
        </p:spPr>
      </p:pic>
    </p:spTree>
    <p:extLst>
      <p:ext uri="{BB962C8B-B14F-4D97-AF65-F5344CB8AC3E}">
        <p14:creationId xmlns:p14="http://schemas.microsoft.com/office/powerpoint/2010/main" val="198503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61963" y="274638"/>
            <a:ext cx="8682037" cy="706437"/>
          </a:xfrm>
        </p:spPr>
        <p:txBody>
          <a:bodyPr/>
          <a:lstStyle/>
          <a:p>
            <a:r>
              <a:rPr lang="zh-CN" altLang="en-US" smtClean="0"/>
              <a:t>物质流分析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424862" cy="5224462"/>
          </a:xfrm>
        </p:spPr>
        <p:txBody>
          <a:bodyPr/>
          <a:lstStyle/>
          <a:p>
            <a:r>
              <a:rPr lang="en-US" altLang="zh-CN" dirty="0" smtClean="0"/>
              <a:t>Substance flow analysis</a:t>
            </a:r>
            <a:r>
              <a:rPr lang="zh-CN" altLang="en-US" dirty="0" smtClean="0"/>
              <a:t>（简称</a:t>
            </a:r>
            <a:r>
              <a:rPr lang="en-US" altLang="zh-CN" dirty="0" smtClean="0"/>
              <a:t>SFA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是一种理解和刻画特定物质（通常为元素、化合物或一类物质等）在某一特定系统内的流动状况的分析工具。</a:t>
            </a:r>
            <a:endParaRPr lang="en-US" altLang="zh-CN" dirty="0" smtClean="0"/>
          </a:p>
          <a:p>
            <a:r>
              <a:rPr lang="en-US" altLang="zh-CN" dirty="0" smtClean="0"/>
              <a:t>SFA</a:t>
            </a:r>
            <a:r>
              <a:rPr lang="zh-CN" altLang="zh-CN" dirty="0" smtClean="0"/>
              <a:t>遵循物质守恒定律，它通过量化某一物质或某一类物质流入、流出特定系统和在该系统内部的流动和贮存状况，建立该系统内经济与环境之间的定量关系。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871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Material: substances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goods</a:t>
            </a:r>
          </a:p>
          <a:p>
            <a:r>
              <a:rPr lang="en-US" altLang="zh-CN" sz="2400" dirty="0"/>
              <a:t>Substance: </a:t>
            </a:r>
            <a:r>
              <a:rPr lang="en-US" altLang="zh-CN" sz="2400" dirty="0" smtClean="0"/>
              <a:t>single </a:t>
            </a:r>
            <a:r>
              <a:rPr lang="en-US" altLang="zh-CN" sz="2400" dirty="0"/>
              <a:t>type of </a:t>
            </a:r>
            <a:r>
              <a:rPr lang="en-US" altLang="zh-CN" sz="2400" dirty="0" smtClean="0"/>
              <a:t>matter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elements, compounds</a:t>
            </a:r>
            <a:r>
              <a:rPr lang="en-US" altLang="zh-CN" sz="2400" dirty="0"/>
              <a:t>) </a:t>
            </a:r>
            <a:endParaRPr lang="en-US" altLang="zh-CN" sz="2400" dirty="0" smtClean="0"/>
          </a:p>
          <a:p>
            <a:r>
              <a:rPr lang="en-US" altLang="zh-CN" sz="2400" dirty="0"/>
              <a:t>Goods: substances or mixtures of substances that </a:t>
            </a:r>
            <a:r>
              <a:rPr lang="en-US" altLang="zh-CN" sz="2400" dirty="0" smtClean="0"/>
              <a:t>have economic </a:t>
            </a:r>
            <a:r>
              <a:rPr lang="en-US" altLang="zh-CN" sz="2400" dirty="0"/>
              <a:t>values assigned by markets </a:t>
            </a:r>
            <a:endParaRPr lang="en-US" altLang="zh-CN" sz="2400" dirty="0" smtClean="0"/>
          </a:p>
          <a:p>
            <a:r>
              <a:rPr lang="en-US" altLang="zh-CN" sz="2400" dirty="0"/>
              <a:t>Process: transport, </a:t>
            </a:r>
            <a:r>
              <a:rPr lang="en-US" altLang="zh-CN" sz="2400" dirty="0" smtClean="0"/>
              <a:t>transformation</a:t>
            </a:r>
            <a:r>
              <a:rPr lang="en-US" altLang="zh-CN" sz="2400" dirty="0"/>
              <a:t>, or storage </a:t>
            </a:r>
            <a:r>
              <a:rPr lang="en-US" altLang="zh-CN" sz="2400" dirty="0" smtClean="0"/>
              <a:t>of materials (</a:t>
            </a:r>
            <a:r>
              <a:rPr lang="en-US" altLang="zh-CN" sz="2400" dirty="0"/>
              <a:t>natural </a:t>
            </a:r>
            <a:r>
              <a:rPr lang="en-US" altLang="zh-CN" sz="2400" dirty="0" smtClean="0"/>
              <a:t>or </a:t>
            </a:r>
            <a:r>
              <a:rPr lang="en-US" altLang="zh-CN" sz="2400" dirty="0"/>
              <a:t>man-made) </a:t>
            </a:r>
            <a:endParaRPr lang="en-US" altLang="zh-CN" sz="2400" dirty="0" smtClean="0"/>
          </a:p>
          <a:p>
            <a:r>
              <a:rPr lang="en-US" altLang="zh-CN" sz="2400" dirty="0" smtClean="0"/>
              <a:t>Stocks</a:t>
            </a:r>
            <a:r>
              <a:rPr lang="en-US" altLang="zh-CN" sz="2400" dirty="0"/>
              <a:t>: material </a:t>
            </a:r>
            <a:r>
              <a:rPr lang="en-US" altLang="zh-CN" sz="2400" dirty="0" smtClean="0"/>
              <a:t>reservoirs within the </a:t>
            </a:r>
            <a:r>
              <a:rPr lang="en-US" altLang="zh-CN" sz="2400" dirty="0"/>
              <a:t>analyzed </a:t>
            </a:r>
            <a:r>
              <a:rPr lang="en-US" altLang="zh-CN" sz="2400" dirty="0" smtClean="0"/>
              <a:t>system</a:t>
            </a:r>
          </a:p>
          <a:p>
            <a:r>
              <a:rPr lang="en-US" altLang="zh-CN" sz="2400" dirty="0" smtClean="0"/>
              <a:t>Flows</a:t>
            </a:r>
            <a:r>
              <a:rPr lang="en-US" altLang="zh-CN" sz="2400" dirty="0"/>
              <a:t>: mass per time (link processes</a:t>
            </a:r>
            <a:r>
              <a:rPr lang="en-US" altLang="zh-CN" sz="2400" dirty="0" smtClean="0"/>
              <a:t>) </a:t>
            </a:r>
            <a:r>
              <a:rPr lang="zh-CN" altLang="en-US" sz="2400" dirty="0" smtClean="0"/>
              <a:t>流量</a:t>
            </a:r>
            <a:endParaRPr lang="en-US" altLang="zh-CN" sz="2400" dirty="0" smtClean="0"/>
          </a:p>
          <a:p>
            <a:r>
              <a:rPr lang="en-US" altLang="zh-CN" sz="2400" dirty="0" smtClean="0"/>
              <a:t>Fluxes</a:t>
            </a:r>
            <a:r>
              <a:rPr lang="en-US" altLang="zh-CN" sz="2400" dirty="0"/>
              <a:t>: mass per time and </a:t>
            </a:r>
            <a:r>
              <a:rPr lang="en-US" altLang="zh-CN" sz="2400" dirty="0">
                <a:solidFill>
                  <a:srgbClr val="FF0000"/>
                </a:solidFill>
              </a:rPr>
              <a:t>cross </a:t>
            </a:r>
            <a:r>
              <a:rPr lang="en-US" altLang="zh-CN" sz="2400" dirty="0" smtClean="0">
                <a:solidFill>
                  <a:srgbClr val="FF0000"/>
                </a:solidFill>
              </a:rPr>
              <a:t>section  </a:t>
            </a:r>
            <a:r>
              <a:rPr lang="zh-CN" altLang="en-US" sz="2400" dirty="0" smtClean="0">
                <a:solidFill>
                  <a:srgbClr val="FF0000"/>
                </a:solidFill>
              </a:rPr>
              <a:t>流速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72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 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Imports/exports: flows/fluxes across </a:t>
            </a:r>
            <a:r>
              <a:rPr lang="en-US" altLang="zh-CN" dirty="0" smtClean="0"/>
              <a:t>system boundaries</a:t>
            </a:r>
          </a:p>
          <a:p>
            <a:r>
              <a:rPr lang="en-US" altLang="zh-CN" dirty="0"/>
              <a:t>Inputs/outputs: flows/fluxes across </a:t>
            </a:r>
            <a:r>
              <a:rPr lang="en-US" altLang="zh-CN" dirty="0" smtClean="0"/>
              <a:t>process boundaries</a:t>
            </a:r>
          </a:p>
          <a:p>
            <a:r>
              <a:rPr lang="en-US" altLang="zh-CN" dirty="0" smtClean="0"/>
              <a:t>System: sets </a:t>
            </a:r>
            <a:r>
              <a:rPr lang="en-US" altLang="zh-CN" dirty="0"/>
              <a:t>of material flows, stocks, and processes within a defined </a:t>
            </a:r>
            <a:r>
              <a:rPr lang="en-US" altLang="zh-CN" dirty="0" smtClean="0"/>
              <a:t>boundary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MFA</a:t>
            </a:r>
            <a:r>
              <a:rPr lang="zh-CN" altLang="en-US" dirty="0" smtClean="0"/>
              <a:t>图表标识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6370108" cy="464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System boundary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The temporal boundary</a:t>
            </a:r>
            <a:r>
              <a:rPr lang="en-US" altLang="zh-CN" sz="2400" dirty="0"/>
              <a:t> depends on the kind of system inspected and the </a:t>
            </a:r>
            <a:r>
              <a:rPr lang="en-US" altLang="zh-CN" sz="2400" dirty="0" smtClean="0"/>
              <a:t>given problem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The spatial system boundary </a:t>
            </a:r>
            <a:r>
              <a:rPr lang="en-US" altLang="zh-CN" sz="2400" dirty="0"/>
              <a:t>is usually fixed by the geographical area in </a:t>
            </a:r>
            <a:r>
              <a:rPr lang="en-US" altLang="zh-CN" sz="2400" dirty="0" smtClean="0"/>
              <a:t>which the </a:t>
            </a:r>
            <a:r>
              <a:rPr lang="en-US" altLang="zh-CN" sz="2400" dirty="0"/>
              <a:t>processes are </a:t>
            </a:r>
            <a:r>
              <a:rPr lang="en-US" altLang="zh-CN" sz="2400" dirty="0" smtClean="0"/>
              <a:t>located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For </a:t>
            </a:r>
            <a:r>
              <a:rPr lang="en-US" altLang="zh-CN" sz="2400" dirty="0" smtClean="0"/>
              <a:t>most studies</a:t>
            </a:r>
            <a:r>
              <a:rPr lang="en-US" altLang="zh-CN" sz="2400" dirty="0"/>
              <a:t>, it is necessary to define the spatial system boundary also for the </a:t>
            </a:r>
            <a:r>
              <a:rPr lang="en-US" altLang="zh-CN" sz="2400" dirty="0" smtClean="0">
                <a:solidFill>
                  <a:srgbClr val="FF0000"/>
                </a:solidFill>
              </a:rPr>
              <a:t>third dimension </a:t>
            </a:r>
            <a:r>
              <a:rPr lang="en-US" altLang="zh-CN" sz="2400" dirty="0">
                <a:solidFill>
                  <a:srgbClr val="FF0000"/>
                </a:solidFill>
              </a:rPr>
              <a:t>(vertically). </a:t>
            </a:r>
            <a:r>
              <a:rPr lang="en-US" altLang="zh-CN" sz="2400" dirty="0"/>
              <a:t>Above the Earth’s surface, usually the first 500 m of </a:t>
            </a:r>
            <a:r>
              <a:rPr lang="en-US" altLang="zh-CN" sz="2400" dirty="0" smtClean="0"/>
              <a:t>the atmosphere </a:t>
            </a:r>
            <a:r>
              <a:rPr lang="en-US" altLang="zh-CN" sz="2400" dirty="0"/>
              <a:t>are considered. Within this layer (so-called planetary boundary layer</a:t>
            </a:r>
            <a:r>
              <a:rPr lang="en-US" altLang="zh-CN" sz="2400" dirty="0" smtClean="0"/>
              <a:t>), the </a:t>
            </a:r>
            <a:r>
              <a:rPr lang="en-US" altLang="zh-CN" sz="2400" dirty="0"/>
              <a:t>main exchange of air (and pollutants) between regions takes place, and there </a:t>
            </a:r>
            <a:r>
              <a:rPr lang="en-US" altLang="zh-CN" sz="2400" dirty="0" smtClean="0"/>
              <a:t>is negligible </a:t>
            </a:r>
            <a:r>
              <a:rPr lang="en-US" altLang="zh-CN" sz="2400" dirty="0"/>
              <a:t>material exchange with the air compartment above.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4467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物质代谢分析框架</a:t>
            </a:r>
          </a:p>
        </p:txBody>
      </p:sp>
      <p:pic>
        <p:nvPicPr>
          <p:cNvPr id="13315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28750"/>
            <a:ext cx="8880475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0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2" eaLnBrk="1" hangingPunct="1">
              <a:spcBef>
                <a:spcPct val="0"/>
              </a:spcBef>
              <a:buNone/>
            </a:pPr>
            <a:r>
              <a:rPr lang="en-US" altLang="zh-CN" sz="2800" dirty="0" smtClean="0">
                <a:ea typeface="+mn-ea"/>
                <a:cs typeface="+mn-cs"/>
              </a:rPr>
              <a:t>SFA</a:t>
            </a:r>
            <a:r>
              <a:rPr lang="zh-CN" altLang="zh-CN" sz="2800" dirty="0">
                <a:ea typeface="+mn-ea"/>
                <a:cs typeface="+mn-cs"/>
              </a:rPr>
              <a:t>的基本程序概括提炼为：</a:t>
            </a:r>
            <a:endParaRPr lang="en-US" altLang="zh-CN" sz="2800" dirty="0">
              <a:ea typeface="+mn-ea"/>
              <a:cs typeface="+mn-cs"/>
            </a:endParaRPr>
          </a:p>
          <a:p>
            <a:pPr marL="400050" lvl="2" eaLnBrk="1" hangingPunct="1">
              <a:spcBef>
                <a:spcPct val="0"/>
              </a:spcBef>
              <a:buNone/>
            </a:pPr>
            <a:r>
              <a:rPr lang="zh-CN" altLang="zh-CN" sz="2800" dirty="0">
                <a:ea typeface="+mn-ea"/>
                <a:cs typeface="+mn-cs"/>
              </a:rPr>
              <a:t>（</a:t>
            </a:r>
            <a:r>
              <a:rPr lang="en-US" altLang="zh-CN" sz="2800" dirty="0">
                <a:ea typeface="+mn-ea"/>
                <a:cs typeface="+mn-cs"/>
              </a:rPr>
              <a:t>1</a:t>
            </a:r>
            <a:r>
              <a:rPr lang="zh-CN" altLang="zh-CN" sz="2800" dirty="0">
                <a:ea typeface="+mn-ea"/>
                <a:cs typeface="+mn-cs"/>
              </a:rPr>
              <a:t>）目标和系统界定：首先必须明确所要解决的问题，然后根据问题确定研究目标。系统的界定主要包括三个方面，即物质、时间、空间，另外在有必要的情况下也要对系统内的子系统进行界定（包括系统内一系列的过程和系统内的流与库存，一般会用流程图表示）；</a:t>
            </a:r>
            <a:endParaRPr lang="en-US" altLang="zh-CN" sz="2800" dirty="0">
              <a:ea typeface="+mn-ea"/>
              <a:cs typeface="+mn-cs"/>
            </a:endParaRPr>
          </a:p>
          <a:p>
            <a:pPr marL="400050" lvl="2" eaLnBrk="1" hangingPunct="1">
              <a:spcBef>
                <a:spcPct val="0"/>
              </a:spcBef>
              <a:buNone/>
            </a:pPr>
            <a:r>
              <a:rPr lang="zh-CN" altLang="zh-CN" sz="2800" dirty="0">
                <a:ea typeface="+mn-ea"/>
                <a:cs typeface="+mn-cs"/>
              </a:rPr>
              <a:t>（</a:t>
            </a:r>
            <a:r>
              <a:rPr lang="en-US" altLang="zh-CN" sz="2800" dirty="0">
                <a:ea typeface="+mn-ea"/>
                <a:cs typeface="+mn-cs"/>
              </a:rPr>
              <a:t>2</a:t>
            </a:r>
            <a:r>
              <a:rPr lang="zh-CN" altLang="zh-CN" sz="2800" dirty="0">
                <a:ea typeface="+mn-ea"/>
                <a:cs typeface="+mn-cs"/>
              </a:rPr>
              <a:t>）</a:t>
            </a:r>
            <a:r>
              <a:rPr lang="en-US" altLang="zh-CN" sz="2800" dirty="0">
                <a:ea typeface="+mn-ea"/>
                <a:cs typeface="+mn-cs"/>
              </a:rPr>
              <a:t>SFA</a:t>
            </a:r>
            <a:r>
              <a:rPr lang="zh-CN" altLang="zh-CN" sz="2800" dirty="0">
                <a:ea typeface="+mn-ea"/>
                <a:cs typeface="+mn-cs"/>
              </a:rPr>
              <a:t>分析框架确定：确定</a:t>
            </a:r>
            <a:r>
              <a:rPr lang="en-US" altLang="zh-CN" sz="2800" dirty="0">
                <a:ea typeface="+mn-ea"/>
                <a:cs typeface="+mn-cs"/>
              </a:rPr>
              <a:t>SFA</a:t>
            </a:r>
            <a:r>
              <a:rPr lang="zh-CN" altLang="zh-CN" sz="2800" dirty="0">
                <a:ea typeface="+mn-ea"/>
                <a:cs typeface="+mn-cs"/>
              </a:rPr>
              <a:t>所涉及的系统的拓扑结构，识别需要分析的过程单元和流股；</a:t>
            </a:r>
            <a:r>
              <a:rPr lang="zh-CN" altLang="en-US" sz="2800" dirty="0">
                <a:ea typeface="+mn-ea"/>
                <a:cs typeface="+mn-cs"/>
              </a:rPr>
              <a:t>（最重要）</a:t>
            </a:r>
            <a:endParaRPr lang="en-US" altLang="zh-CN" sz="2800" dirty="0">
              <a:ea typeface="+mn-ea"/>
              <a:cs typeface="+mn-cs"/>
            </a:endParaRPr>
          </a:p>
          <a:p>
            <a:pPr marL="400050" lvl="2" eaLnBrk="1" hangingPunct="1">
              <a:spcBef>
                <a:spcPct val="0"/>
              </a:spcBef>
              <a:buNone/>
            </a:pPr>
            <a:r>
              <a:rPr lang="zh-CN" altLang="zh-CN" sz="2800" dirty="0">
                <a:ea typeface="+mn-ea"/>
                <a:cs typeface="+mn-cs"/>
              </a:rPr>
              <a:t>（</a:t>
            </a:r>
            <a:r>
              <a:rPr lang="en-US" altLang="zh-CN" sz="2800" dirty="0">
                <a:ea typeface="+mn-ea"/>
                <a:cs typeface="+mn-cs"/>
              </a:rPr>
              <a:t>3</a:t>
            </a:r>
            <a:r>
              <a:rPr lang="zh-CN" altLang="zh-CN" sz="2800" dirty="0">
                <a:ea typeface="+mn-ea"/>
                <a:cs typeface="+mn-cs"/>
              </a:rPr>
              <a:t>）数据获取与计算；</a:t>
            </a:r>
            <a:endParaRPr lang="en-US" altLang="zh-CN" sz="2800" dirty="0">
              <a:ea typeface="+mn-ea"/>
              <a:cs typeface="+mn-cs"/>
            </a:endParaRPr>
          </a:p>
          <a:p>
            <a:pPr marL="400050" lvl="2" eaLnBrk="1" hangingPunct="1">
              <a:spcBef>
                <a:spcPct val="0"/>
              </a:spcBef>
              <a:buNone/>
            </a:pPr>
            <a:r>
              <a:rPr lang="zh-CN" altLang="zh-CN" sz="2800" dirty="0">
                <a:ea typeface="+mn-ea"/>
                <a:cs typeface="+mn-cs"/>
              </a:rPr>
              <a:t>（</a:t>
            </a:r>
            <a:r>
              <a:rPr lang="en-US" altLang="zh-CN" sz="2800" dirty="0">
                <a:ea typeface="+mn-ea"/>
                <a:cs typeface="+mn-cs"/>
              </a:rPr>
              <a:t>4</a:t>
            </a:r>
            <a:r>
              <a:rPr lang="zh-CN" altLang="zh-CN" sz="2800" dirty="0">
                <a:ea typeface="+mn-ea"/>
                <a:cs typeface="+mn-cs"/>
              </a:rPr>
              <a:t>）</a:t>
            </a:r>
            <a:r>
              <a:rPr lang="en-US" altLang="zh-CN" sz="2800" dirty="0">
                <a:ea typeface="+mn-ea"/>
                <a:cs typeface="+mn-cs"/>
              </a:rPr>
              <a:t>SFA</a:t>
            </a:r>
            <a:r>
              <a:rPr lang="zh-CN" altLang="zh-CN" sz="2800" dirty="0">
                <a:ea typeface="+mn-ea"/>
                <a:cs typeface="+mn-cs"/>
              </a:rPr>
              <a:t>结果的解释。</a:t>
            </a:r>
            <a:endParaRPr lang="zh-CN" altLang="en-US" sz="2800" dirty="0">
              <a:ea typeface="+mn-ea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006073"/>
      </p:ext>
    </p:extLst>
  </p:cSld>
  <p:clrMapOvr>
    <a:masterClrMapping/>
  </p:clrMapOvr>
</p:sld>
</file>

<file path=ppt/theme/theme1.xml><?xml version="1.0" encoding="utf-8"?>
<a:theme xmlns:a="http://schemas.openxmlformats.org/drawingml/2006/main" name="1_Nanda Page">
  <a:themeElements>
    <a:clrScheme name="Nanda Pag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Nanda Page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anda Pag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da Pag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nda Pag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da Pag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da Pag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nda Pag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3695</TotalTime>
  <Words>531</Words>
  <Application>Microsoft Office PowerPoint</Application>
  <PresentationFormat>全屏显示(4:3)</PresentationFormat>
  <Paragraphs>40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华文新魏</vt:lpstr>
      <vt:lpstr>宋体</vt:lpstr>
      <vt:lpstr>Arial</vt:lpstr>
      <vt:lpstr>Calibri</vt:lpstr>
      <vt:lpstr>Tahoma</vt:lpstr>
      <vt:lpstr>Times New Roman</vt:lpstr>
      <vt:lpstr>Wingdings</vt:lpstr>
      <vt:lpstr>1_Nanda Page</vt:lpstr>
      <vt:lpstr>物质流分析</vt:lpstr>
      <vt:lpstr>Material Flow Analysis</vt:lpstr>
      <vt:lpstr>物质流分析</vt:lpstr>
      <vt:lpstr>Definitions </vt:lpstr>
      <vt:lpstr>Definitions （续）</vt:lpstr>
      <vt:lpstr>MFA图表标识</vt:lpstr>
      <vt:lpstr>System boundary</vt:lpstr>
      <vt:lpstr>物质代谢分析框架</vt:lpstr>
      <vt:lpstr>基本程序</vt:lpstr>
      <vt:lpstr>基本程序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Domestic material flow of phosphorus in South Korea（2006）</vt:lpstr>
      <vt:lpstr>PowerPoint 演示文稿</vt:lpstr>
      <vt:lpstr>国家层面的磷物质流核算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Xin Liu</cp:lastModifiedBy>
  <cp:revision>164</cp:revision>
  <dcterms:modified xsi:type="dcterms:W3CDTF">2015-07-16T05:02:35Z</dcterms:modified>
</cp:coreProperties>
</file>