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1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B9DB-A400-954B-93C3-FA83466E6178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9961-98EA-334B-BEDE-F1F1ECB3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Distributed ADMM for Consensus </a:t>
            </a:r>
            <a:r>
              <a:rPr lang="en-US" dirty="0" smtClean="0"/>
              <a:t>Optimization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Ruiliang</a:t>
            </a:r>
            <a:r>
              <a:rPr lang="en-US" dirty="0"/>
              <a:t> </a:t>
            </a:r>
            <a:r>
              <a:rPr lang="en-US" dirty="0" smtClean="0"/>
              <a:t>Zhang</a:t>
            </a:r>
          </a:p>
          <a:p>
            <a:r>
              <a:rPr lang="en-US" dirty="0"/>
              <a:t>James T. Kwok </a:t>
            </a:r>
            <a:endParaRPr lang="en-US" dirty="0" smtClean="0"/>
          </a:p>
          <a:p>
            <a:r>
              <a:rPr lang="en-US" dirty="0"/>
              <a:t>Department of Computer Science and Engineering, Hong Kong University of Science and Technology, Hong Kong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care about asynchronous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Stragglers are very common in data centers</a:t>
            </a:r>
          </a:p>
          <a:p>
            <a:r>
              <a:rPr lang="en-US" dirty="0" smtClean="0"/>
              <a:t>Assume we have N machines</a:t>
            </a:r>
          </a:p>
          <a:p>
            <a:pPr lvl="1"/>
            <a:r>
              <a:rPr lang="en-US" dirty="0" smtClean="0"/>
              <a:t>Only S are going to respond on time for the master to proceed with the consensus variable update</a:t>
            </a:r>
          </a:p>
          <a:p>
            <a:r>
              <a:rPr lang="en-US" dirty="0" smtClean="0"/>
              <a:t>Three fundamental assumptions in this paper:</a:t>
            </a:r>
          </a:p>
          <a:p>
            <a:pPr lvl="1"/>
            <a:r>
              <a:rPr lang="en-US" dirty="0" smtClean="0"/>
              <a:t>Bounded delay (tau)</a:t>
            </a:r>
          </a:p>
          <a:p>
            <a:pPr lvl="1"/>
            <a:r>
              <a:rPr lang="en-US" dirty="0" smtClean="0"/>
              <a:t>Identical probability of straggling across slaves</a:t>
            </a:r>
          </a:p>
          <a:p>
            <a:pPr lvl="1"/>
            <a:r>
              <a:rPr lang="en-US" dirty="0" smtClean="0"/>
              <a:t>Not all machines will be stragglers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learning with a consensus variable</a:t>
            </a:r>
            <a:endParaRPr lang="en-US" dirty="0"/>
          </a:p>
        </p:txBody>
      </p:sp>
      <p:pic>
        <p:nvPicPr>
          <p:cNvPr id="4" name="Picture 3" descr="Screen Shot 2016-03-02 at 12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94" y="2237992"/>
            <a:ext cx="3187531" cy="1562515"/>
          </a:xfrm>
          <a:prstGeom prst="rect">
            <a:avLst/>
          </a:prstGeom>
        </p:spPr>
      </p:pic>
      <p:pic>
        <p:nvPicPr>
          <p:cNvPr id="5" name="Picture 4" descr="Screen Shot 2016-03-02 at 12.09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096" y="4172510"/>
            <a:ext cx="9144000" cy="18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 of ADMM</a:t>
            </a:r>
            <a:endParaRPr lang="en-US" dirty="0"/>
          </a:p>
        </p:txBody>
      </p:sp>
      <p:pic>
        <p:nvPicPr>
          <p:cNvPr id="4" name="Picture 3" descr="Screen Shot 2016-03-02 at 12.09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432"/>
            <a:ext cx="9144000" cy="1427728"/>
          </a:xfrm>
          <a:prstGeom prst="rect">
            <a:avLst/>
          </a:prstGeom>
        </p:spPr>
      </p:pic>
      <p:pic>
        <p:nvPicPr>
          <p:cNvPr id="6" name="Picture 5" descr="Screen Shot 2016-03-02 at 12.14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9195"/>
            <a:ext cx="9144000" cy="38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4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algorithm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side:</a:t>
            </a:r>
            <a:endParaRPr lang="en-US" dirty="0"/>
          </a:p>
        </p:txBody>
      </p:sp>
      <p:pic>
        <p:nvPicPr>
          <p:cNvPr id="4" name="Picture 3" descr="Screen Shot 2016-03-02 at 12.1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4" y="2365724"/>
            <a:ext cx="7056410" cy="41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algorithm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Slave side:</a:t>
            </a:r>
            <a:endParaRPr lang="en-US" dirty="0"/>
          </a:p>
        </p:txBody>
      </p:sp>
      <p:pic>
        <p:nvPicPr>
          <p:cNvPr id="4" name="Picture 3" descr="Screen Shot 2016-03-02 at 12.17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06" y="2777419"/>
            <a:ext cx="5473700" cy="660400"/>
          </a:xfrm>
          <a:prstGeom prst="rect">
            <a:avLst/>
          </a:prstGeom>
        </p:spPr>
      </p:pic>
      <p:pic>
        <p:nvPicPr>
          <p:cNvPr id="5" name="Picture 4" descr="Screen Shot 2016-03-02 at 12.17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06" y="3996304"/>
            <a:ext cx="5600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is identical to ADMM</a:t>
            </a:r>
            <a:endParaRPr lang="en-US" dirty="0"/>
          </a:p>
        </p:txBody>
      </p:sp>
      <p:pic>
        <p:nvPicPr>
          <p:cNvPr id="4" name="Picture 3" descr="Screen Shot 2016-03-02 at 12.1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39" y="1981796"/>
            <a:ext cx="615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3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times</a:t>
            </a:r>
            <a:endParaRPr lang="en-US" dirty="0"/>
          </a:p>
        </p:txBody>
      </p:sp>
      <p:pic>
        <p:nvPicPr>
          <p:cNvPr id="6" name="Picture 5" descr="Screen Shot 2016-03-02 at 12.1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" y="2474852"/>
            <a:ext cx="4369095" cy="2784497"/>
          </a:xfrm>
          <a:prstGeom prst="rect">
            <a:avLst/>
          </a:prstGeom>
        </p:spPr>
      </p:pic>
      <p:pic>
        <p:nvPicPr>
          <p:cNvPr id="7" name="Picture 6" descr="Screen Shot 2016-03-02 at 12.11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10" y="2295263"/>
            <a:ext cx="4743590" cy="27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7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efficiency</a:t>
            </a:r>
            <a:endParaRPr lang="en-US" dirty="0"/>
          </a:p>
        </p:txBody>
      </p:sp>
      <p:pic>
        <p:nvPicPr>
          <p:cNvPr id="4" name="Content Placeholder 3" descr="Screen Shot 2016-03-02 at 12.11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9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271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pic>
        <p:nvPicPr>
          <p:cNvPr id="5" name="Picture 4" descr="Screen Shot 2016-03-02 at 12.1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08" y="1497749"/>
            <a:ext cx="6351864" cy="46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2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Alternating </a:t>
            </a:r>
            <a:r>
              <a:rPr lang="en-US" dirty="0"/>
              <a:t>Direction Method of Multipliers </a:t>
            </a:r>
            <a:r>
              <a:rPr lang="en-US" dirty="0" smtClean="0"/>
              <a:t>(ADMM)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r>
              <a:rPr lang="en-US" b="1" dirty="0"/>
              <a:t>Optimization and Statistical Learning via the Alternating Direction Method of </a:t>
            </a:r>
            <a:r>
              <a:rPr lang="en-US" b="1" dirty="0" smtClean="0"/>
              <a:t>Multipliers</a:t>
            </a:r>
            <a:r>
              <a:rPr lang="en-US" dirty="0" smtClean="0"/>
              <a:t>, </a:t>
            </a:r>
            <a:r>
              <a:rPr lang="en-US" i="1" dirty="0" smtClean="0"/>
              <a:t>Stephen Boyd, </a:t>
            </a:r>
            <a:r>
              <a:rPr lang="en-US" i="1" dirty="0"/>
              <a:t>Neal </a:t>
            </a:r>
            <a:r>
              <a:rPr lang="en-US" i="1" dirty="0" smtClean="0"/>
              <a:t>Parikh, </a:t>
            </a:r>
            <a:r>
              <a:rPr lang="en-US" i="1" dirty="0"/>
              <a:t>Eric </a:t>
            </a:r>
            <a:r>
              <a:rPr lang="en-US" i="1" dirty="0" smtClean="0"/>
              <a:t>Chu, </a:t>
            </a:r>
            <a:r>
              <a:rPr lang="en-US" i="1" dirty="0" err="1"/>
              <a:t>Borja</a:t>
            </a:r>
            <a:r>
              <a:rPr lang="en-US" i="1" dirty="0"/>
              <a:t> </a:t>
            </a:r>
            <a:r>
              <a:rPr lang="en-US" i="1" dirty="0" err="1" smtClean="0"/>
              <a:t>Peleato</a:t>
            </a:r>
            <a:r>
              <a:rPr lang="en-US" i="1" dirty="0" smtClean="0"/>
              <a:t>, </a:t>
            </a:r>
            <a:r>
              <a:rPr lang="en-US" i="1" dirty="0"/>
              <a:t>and Jonathan </a:t>
            </a:r>
            <a:r>
              <a:rPr lang="en-US" i="1" dirty="0" smtClean="0"/>
              <a:t>Eckstein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2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Ascent (1/2)</a:t>
            </a:r>
            <a:endParaRPr lang="en-US" dirty="0"/>
          </a:p>
        </p:txBody>
      </p:sp>
      <p:pic>
        <p:nvPicPr>
          <p:cNvPr id="6" name="Picture 5" descr="Screen Shot 2016-03-01 at 11.5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048"/>
            <a:ext cx="9144000" cy="43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1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Ascent (2/2)</a:t>
            </a:r>
            <a:endParaRPr lang="en-US" dirty="0"/>
          </a:p>
        </p:txBody>
      </p:sp>
      <p:pic>
        <p:nvPicPr>
          <p:cNvPr id="4" name="Picture 3" descr="Screen Shot 2016-03-01 at 11.5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2914"/>
            <a:ext cx="9144000" cy="3265086"/>
          </a:xfrm>
          <a:prstGeom prst="rect">
            <a:avLst/>
          </a:prstGeom>
        </p:spPr>
      </p:pic>
      <p:pic>
        <p:nvPicPr>
          <p:cNvPr id="5" name="Picture 4" descr="Screen Shot 2016-03-01 at 11.54.2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9"/>
          <a:stretch/>
        </p:blipFill>
        <p:spPr>
          <a:xfrm>
            <a:off x="0" y="2453066"/>
            <a:ext cx="9144000" cy="82185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310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If strong duality holds,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42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sum-separable objectives,</a:t>
            </a:r>
            <a:br>
              <a:rPr lang="en-US" dirty="0" smtClean="0"/>
            </a:br>
            <a:r>
              <a:rPr lang="en-US" dirty="0" smtClean="0"/>
              <a:t>block-wise constraints</a:t>
            </a:r>
            <a:endParaRPr lang="en-US" dirty="0"/>
          </a:p>
        </p:txBody>
      </p:sp>
      <p:pic>
        <p:nvPicPr>
          <p:cNvPr id="4" name="Picture 3" descr="Screen Shot 2016-03-01 at 11.55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997"/>
            <a:ext cx="9144000" cy="45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ascent for scalable statistical learning</a:t>
            </a:r>
            <a:endParaRPr lang="en-US" dirty="0"/>
          </a:p>
        </p:txBody>
      </p:sp>
      <p:pic>
        <p:nvPicPr>
          <p:cNvPr id="4" name="Picture 3" descr="Screen Shot 2016-03-01 at 11.5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0891"/>
            <a:ext cx="9144000" cy="320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Augmented </a:t>
            </a:r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(for L1 </a:t>
            </a:r>
            <a:r>
              <a:rPr lang="en-US" dirty="0" smtClean="0"/>
              <a:t>penalizations)</a:t>
            </a:r>
            <a:endParaRPr lang="en-US" dirty="0"/>
          </a:p>
        </p:txBody>
      </p:sp>
      <p:pic>
        <p:nvPicPr>
          <p:cNvPr id="4" name="Picture 3" descr="Screen Shot 2016-03-01 at 11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22" y="2301713"/>
            <a:ext cx="6870700" cy="1219200"/>
          </a:xfrm>
          <a:prstGeom prst="rect">
            <a:avLst/>
          </a:prstGeom>
        </p:spPr>
      </p:pic>
      <p:pic>
        <p:nvPicPr>
          <p:cNvPr id="5" name="Picture 4" descr="Screen Shot 2016-03-01 at 11.56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22" y="4139928"/>
            <a:ext cx="5651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ADMM</a:t>
            </a:r>
            <a:endParaRPr lang="en-US" dirty="0"/>
          </a:p>
        </p:txBody>
      </p:sp>
      <p:pic>
        <p:nvPicPr>
          <p:cNvPr id="4" name="Picture 3" descr="Screen Shot 2016-03-01 at 11.5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45" y="1417638"/>
            <a:ext cx="3648368" cy="901260"/>
          </a:xfrm>
          <a:prstGeom prst="rect">
            <a:avLst/>
          </a:prstGeom>
        </p:spPr>
      </p:pic>
      <p:pic>
        <p:nvPicPr>
          <p:cNvPr id="5" name="Picture 4" descr="Screen Shot 2016-03-01 at 11.56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0368"/>
            <a:ext cx="9144000" cy="685800"/>
          </a:xfrm>
          <a:prstGeom prst="rect">
            <a:avLst/>
          </a:prstGeom>
        </p:spPr>
      </p:pic>
      <p:pic>
        <p:nvPicPr>
          <p:cNvPr id="6" name="Picture 5" descr="Screen Shot 2016-03-01 at 11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2748"/>
            <a:ext cx="9144000" cy="28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ADMM with asynchronous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Asynchronous Distributed ADMM for Consensus </a:t>
            </a:r>
            <a:r>
              <a:rPr lang="en-US" b="1" dirty="0" smtClean="0"/>
              <a:t>Optimization</a:t>
            </a:r>
            <a:r>
              <a:rPr lang="en-US" dirty="0" smtClean="0"/>
              <a:t>, </a:t>
            </a:r>
            <a:r>
              <a:rPr lang="en-US" i="1" dirty="0" err="1"/>
              <a:t>Ruiliang</a:t>
            </a:r>
            <a:r>
              <a:rPr lang="en-US" i="1" dirty="0"/>
              <a:t> </a:t>
            </a:r>
            <a:r>
              <a:rPr lang="en-US" i="1" dirty="0" smtClean="0"/>
              <a:t>Zhang, James </a:t>
            </a:r>
            <a:r>
              <a:rPr lang="en-US" i="1" dirty="0"/>
              <a:t>T. Kwok 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8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219</Words>
  <Application>Microsoft Macintosh PowerPoint</Application>
  <PresentationFormat>On-screen Show (4:3)</PresentationFormat>
  <Paragraphs>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Asynchronous Distributed ADMM for Consensus Optimization </vt:lpstr>
      <vt:lpstr>The Alternating Direction Method of Multipliers (ADMM)</vt:lpstr>
      <vt:lpstr>Dual Ascent (1/2)</vt:lpstr>
      <vt:lpstr>Dual Ascent (2/2)</vt:lpstr>
      <vt:lpstr>Large sum-separable objectives, block-wise constraints</vt:lpstr>
      <vt:lpstr>Dual ascent for scalable statistical learning</vt:lpstr>
      <vt:lpstr>Augmented Lagrangian  (for L1 penalizations)</vt:lpstr>
      <vt:lpstr>ADMM</vt:lpstr>
      <vt:lpstr>ADMM with asynchronous updates</vt:lpstr>
      <vt:lpstr>Why do we care about asynchronous algorithms?</vt:lpstr>
      <vt:lpstr>Distributed learning with a consensus variable</vt:lpstr>
      <vt:lpstr>Instance of ADMM</vt:lpstr>
      <vt:lpstr>Asynchronous algorithm (1/2)</vt:lpstr>
      <vt:lpstr>Asynchronous algorithm (2/2)</vt:lpstr>
      <vt:lpstr>Convergence is identical to ADMM</vt:lpstr>
      <vt:lpstr>Computation times</vt:lpstr>
      <vt:lpstr>Communication efficiency</vt:lpstr>
      <vt:lpstr>Scalability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Distributed ADMM for Consensus Optimization  </dc:title>
  <dc:creator>Francois</dc:creator>
  <cp:lastModifiedBy>Francois</cp:lastModifiedBy>
  <cp:revision>29</cp:revision>
  <dcterms:created xsi:type="dcterms:W3CDTF">2016-03-02T07:48:18Z</dcterms:created>
  <dcterms:modified xsi:type="dcterms:W3CDTF">2016-03-02T17:26:25Z</dcterms:modified>
</cp:coreProperties>
</file>