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5"/>
    <a:srgbClr val="00E1F2"/>
    <a:srgbClr val="0066B3"/>
    <a:srgbClr val="00B3F0"/>
    <a:srgbClr val="00BDF2"/>
    <a:srgbClr val="00B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445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6005"/>
            <a:ext cx="10515600" cy="5121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5025" y="901065"/>
            <a:ext cx="1051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DF2"/>
            </a:gs>
            <a:gs pos="18000">
              <a:srgbClr val="00B3F0"/>
            </a:gs>
            <a:gs pos="77000">
              <a:srgbClr val="0066B3"/>
            </a:gs>
            <a:gs pos="100000">
              <a:srgbClr val="00498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    Clean Code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7665" y="3510280"/>
            <a:ext cx="5154930" cy="458470"/>
          </a:xfrm>
        </p:spPr>
        <p:txBody>
          <a:bodyPr/>
          <a:lstStyle/>
          <a:p>
            <a:pPr algn="r"/>
            <a:r>
              <a:rPr lang="en-US" altLang="zh-CN" i="1" dirty="0">
                <a:solidFill>
                  <a:schemeClr val="bg2"/>
                </a:solidFill>
              </a:rPr>
              <a:t>Agile Software Craftsmanship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41255" y="5523230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-- Fu, Biye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Clean code</a:t>
            </a:r>
          </a:p>
          <a:p>
            <a:r>
              <a:rPr lang="en-US" altLang="zh-CN"/>
              <a:t>Test</a:t>
            </a:r>
          </a:p>
          <a:p>
            <a:r>
              <a:rPr lang="en-US" altLang="zh-CN"/>
              <a:t>Principles and Patterns</a:t>
            </a:r>
          </a:p>
          <a:p>
            <a:pPr lvl="1"/>
            <a:r>
              <a:rPr lang="en-US" altLang="zh-CN" sz="2400"/>
              <a:t>Lines and blocks</a:t>
            </a:r>
          </a:p>
          <a:p>
            <a:pPr lvl="1"/>
            <a:r>
              <a:rPr lang="en-US" altLang="zh-CN" sz="2400"/>
              <a:t>High level</a:t>
            </a:r>
            <a:endParaRPr lang="en-US" altLang="zh-CN"/>
          </a:p>
          <a:p>
            <a:r>
              <a:rPr lang="en-US" altLang="zh-CN"/>
              <a:t>Smells and Heuristics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Clean Code</a:t>
            </a:r>
          </a:p>
        </p:txBody>
      </p:sp>
      <p:pic>
        <p:nvPicPr>
          <p:cNvPr id="4" name="图片 3" descr="687474703a2f2f7777772e6f736e6577732e636f6d2f696d616765732f636f6d6963732f7774666d2e6a70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795905"/>
            <a:ext cx="4011930" cy="378015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1440" y="1155700"/>
            <a:ext cx="4439920" cy="5420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411605"/>
            <a:ext cx="5744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Views of tech expert: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legant，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Easy for other people to enhance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No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Do one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Expressiveness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Tiny abstractions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38200" y="4514850"/>
            <a:ext cx="4710430" cy="736600"/>
            <a:chOff x="1320" y="6970"/>
            <a:chExt cx="7418" cy="1160"/>
          </a:xfrm>
        </p:grpSpPr>
        <p:sp>
          <p:nvSpPr>
            <p:cNvPr id="7" name="文本框 6"/>
            <p:cNvSpPr txBox="1"/>
            <p:nvPr/>
          </p:nvSpPr>
          <p:spPr>
            <a:xfrm>
              <a:off x="1320" y="6970"/>
              <a:ext cx="31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The Boy Scout Rule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0" y="7550"/>
              <a:ext cx="74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Leave the campground cleaner than you found it.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0055-715C-4A43-B966-36131043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Names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E3406-1FDA-47CF-952E-E7A86FF0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Use Intention-Revealing Names     int d   =&gt;   int </a:t>
            </a:r>
            <a:r>
              <a:rPr lang="en-US" altLang="zh-CN" sz="1600" dirty="0" err="1"/>
              <a:t>elapsedTimeInDays</a:t>
            </a:r>
            <a:endParaRPr lang="en-US" altLang="zh-CN" sz="1600" dirty="0"/>
          </a:p>
          <a:p>
            <a:r>
              <a:rPr lang="en-US" altLang="zh-CN" sz="1600" dirty="0"/>
              <a:t>Make Meaningful Distinctions </a:t>
            </a:r>
          </a:p>
          <a:p>
            <a:pPr lvl="1"/>
            <a:r>
              <a:rPr lang="en-US" altLang="zh-CN" sz="1200" dirty="0"/>
              <a:t>Number-series: public static void </a:t>
            </a:r>
            <a:r>
              <a:rPr lang="en-US" altLang="zh-CN" sz="1200" dirty="0" err="1"/>
              <a:t>copyChars</a:t>
            </a:r>
            <a:r>
              <a:rPr lang="en-US" altLang="zh-CN" sz="1200" dirty="0"/>
              <a:t>(char a1[], char a2[])   =&gt;   (source, destination)</a:t>
            </a:r>
          </a:p>
          <a:p>
            <a:pPr lvl="1"/>
            <a:r>
              <a:rPr lang="en-US" altLang="zh-CN" sz="1200" dirty="0"/>
              <a:t>Noise words:    </a:t>
            </a:r>
            <a:r>
              <a:rPr lang="en-US" altLang="zh-CN" sz="1200" dirty="0" err="1"/>
              <a:t>ProductInfo</a:t>
            </a:r>
            <a:r>
              <a:rPr lang="en-US" altLang="zh-CN" sz="1200" dirty="0"/>
              <a:t> and </a:t>
            </a:r>
            <a:r>
              <a:rPr lang="en-US" altLang="zh-CN" sz="1200" dirty="0" err="1"/>
              <a:t>ProductData</a:t>
            </a:r>
            <a:r>
              <a:rPr lang="en-US" altLang="zh-CN" sz="1200" dirty="0"/>
              <a:t> , Info and Data   =&gt;  indistinct noise words</a:t>
            </a:r>
          </a:p>
          <a:p>
            <a:r>
              <a:rPr lang="en-US" altLang="zh-CN" sz="1600" dirty="0"/>
              <a:t>Use Pronounceable Name      </a:t>
            </a:r>
            <a:r>
              <a:rPr lang="en-US" altLang="zh-CN" sz="1600" dirty="0" err="1"/>
              <a:t>genymdhms</a:t>
            </a:r>
            <a:r>
              <a:rPr lang="en-US" altLang="zh-CN" sz="1600" dirty="0"/>
              <a:t>   =&gt;  </a:t>
            </a:r>
            <a:r>
              <a:rPr lang="en-US" altLang="zh-CN" sz="1600" dirty="0" err="1"/>
              <a:t>generationTimestamp</a:t>
            </a:r>
            <a:endParaRPr lang="en-US" altLang="zh-CN" sz="1600" dirty="0"/>
          </a:p>
          <a:p>
            <a:r>
              <a:rPr lang="en-US" altLang="zh-CN" sz="1600" dirty="0"/>
              <a:t>Use Searchable Names         single-letter names,  numeric constants</a:t>
            </a:r>
          </a:p>
          <a:p>
            <a:r>
              <a:rPr lang="en-US" altLang="zh-CN" sz="1600" dirty="0"/>
              <a:t>Avoid Encodings</a:t>
            </a:r>
          </a:p>
          <a:p>
            <a:pPr lvl="1"/>
            <a:r>
              <a:rPr lang="en-US" altLang="zh-CN" sz="1200" dirty="0"/>
              <a:t>Hungarian Notation(</a:t>
            </a:r>
            <a:r>
              <a:rPr lang="zh-CN" altLang="en-US" sz="1200" dirty="0"/>
              <a:t>匈牙利命名法</a:t>
            </a:r>
            <a:r>
              <a:rPr lang="en-US" altLang="zh-CN" sz="1200" dirty="0"/>
              <a:t>):    </a:t>
            </a:r>
            <a:r>
              <a:rPr lang="en-US" altLang="zh-CN" sz="1200" dirty="0" err="1"/>
              <a:t>wParam</a:t>
            </a:r>
            <a:endParaRPr lang="en-US" altLang="zh-CN" sz="1200" dirty="0"/>
          </a:p>
          <a:p>
            <a:pPr lvl="1"/>
            <a:r>
              <a:rPr lang="en-US" altLang="zh-CN" sz="1200" dirty="0"/>
              <a:t>Member Prefixes: </a:t>
            </a:r>
            <a:r>
              <a:rPr lang="en-US" altLang="zh-CN" sz="1200" dirty="0" err="1"/>
              <a:t>m_dsc</a:t>
            </a:r>
            <a:endParaRPr lang="en-US" altLang="zh-CN" sz="1200" dirty="0"/>
          </a:p>
          <a:p>
            <a:pPr lvl="1"/>
            <a:r>
              <a:rPr lang="en-US" altLang="zh-CN" sz="1200" dirty="0"/>
              <a:t>Interfaces and implementations:   </a:t>
            </a:r>
            <a:r>
              <a:rPr lang="en-US" altLang="zh-CN" sz="1200" dirty="0" err="1"/>
              <a:t>IShapeFactory</a:t>
            </a:r>
            <a:r>
              <a:rPr lang="en-US" altLang="zh-CN" sz="1200" dirty="0"/>
              <a:t>  =&gt;   </a:t>
            </a:r>
            <a:r>
              <a:rPr lang="en-US" altLang="zh-CN" sz="1200" dirty="0" err="1"/>
              <a:t>ShapeFactory</a:t>
            </a:r>
            <a:endParaRPr lang="en-US" altLang="zh-CN" sz="1200" dirty="0"/>
          </a:p>
          <a:p>
            <a:r>
              <a:rPr lang="en-US" altLang="zh-CN" sz="1600" dirty="0"/>
              <a:t>Class Name should have noun or noun phrase,  Method Names should have verb or verb phrase</a:t>
            </a:r>
          </a:p>
          <a:p>
            <a:r>
              <a:rPr lang="en-US" altLang="zh-CN" sz="1600" dirty="0"/>
              <a:t>Don’t Be Cute:  </a:t>
            </a:r>
            <a:r>
              <a:rPr lang="zh-CN" altLang="en-US" sz="1600" dirty="0"/>
              <a:t>说人话</a:t>
            </a:r>
            <a:endParaRPr lang="en-US" altLang="zh-CN" sz="1600" dirty="0"/>
          </a:p>
          <a:p>
            <a:r>
              <a:rPr lang="en-US" altLang="zh-CN" sz="1600" dirty="0"/>
              <a:t>Pick One Word pre Concept: fetch, retrieve, get    </a:t>
            </a:r>
            <a:r>
              <a:rPr lang="en-US" altLang="zh-CN" sz="1600" b="1" dirty="0"/>
              <a:t>AND  </a:t>
            </a:r>
            <a:r>
              <a:rPr lang="en-US" altLang="zh-CN" sz="1600" dirty="0"/>
              <a:t>Don’t Pun  avoid using the same word for two purposes</a:t>
            </a:r>
          </a:p>
          <a:p>
            <a:r>
              <a:rPr lang="en-US" altLang="zh-CN" sz="1600" dirty="0"/>
              <a:t>Use Solution Domain Names:   algorithm names, pattern names, math terms</a:t>
            </a:r>
          </a:p>
          <a:p>
            <a:r>
              <a:rPr lang="en-US" altLang="zh-CN" sz="1600" dirty="0"/>
              <a:t>Add meaningful context:   state   =&gt; </a:t>
            </a:r>
            <a:r>
              <a:rPr lang="en-US" altLang="zh-CN" sz="1600" dirty="0" err="1"/>
              <a:t>addrState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242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BCE9-ABCC-4343-900C-74C7DD18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4D81D-13E8-4ECA-9124-165C32B2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Small   &lt; 100 lines   (~ 20 lines)</a:t>
            </a:r>
          </a:p>
          <a:p>
            <a:r>
              <a:rPr lang="en-US" altLang="zh-CN" sz="1600" dirty="0"/>
              <a:t>Do One Thing: FUNCTIONS SHOULD  DO ONE THING. THEY SHOULD DO IT WELL. THEY SHOULD DO IT ONLY</a:t>
            </a:r>
          </a:p>
          <a:p>
            <a:r>
              <a:rPr lang="en-US" altLang="zh-CN" sz="1600" dirty="0"/>
              <a:t>One Level of Abstraction per Function</a:t>
            </a:r>
          </a:p>
          <a:p>
            <a:r>
              <a:rPr lang="en-US" altLang="zh-CN" sz="1600" dirty="0"/>
              <a:t>Reading Code from Top to Bottom: </a:t>
            </a:r>
            <a:r>
              <a:rPr lang="en-US" altLang="zh-CN" sz="1600" i="1" dirty="0"/>
              <a:t>The Stepdown Rule</a:t>
            </a:r>
          </a:p>
          <a:p>
            <a:r>
              <a:rPr lang="en-US" altLang="zh-CN" sz="1600" dirty="0"/>
              <a:t>Switch Statements   =&gt;  </a:t>
            </a:r>
            <a:r>
              <a:rPr lang="en-US" altLang="zh-CN" sz="1600" dirty="0" err="1"/>
              <a:t>AbstractFactory</a:t>
            </a:r>
            <a:endParaRPr lang="en-US" altLang="zh-CN" sz="1600" dirty="0"/>
          </a:p>
          <a:p>
            <a:r>
              <a:rPr lang="en-US" altLang="zh-CN" sz="1600" dirty="0"/>
              <a:t>Arguments</a:t>
            </a:r>
          </a:p>
          <a:p>
            <a:pPr lvl="1"/>
            <a:r>
              <a:rPr lang="en-US" altLang="zh-CN" sz="1200" dirty="0"/>
              <a:t>Number:  0 &gt; 1 &gt; 2 &gt; 3</a:t>
            </a:r>
          </a:p>
          <a:p>
            <a:pPr lvl="1"/>
            <a:r>
              <a:rPr lang="en-US" altLang="zh-CN" sz="1200" dirty="0"/>
              <a:t>Avoids: Output Argument,  Flag Arguments</a:t>
            </a:r>
          </a:p>
          <a:p>
            <a:pPr lvl="1"/>
            <a:r>
              <a:rPr lang="en-US" altLang="zh-CN" sz="1200" dirty="0"/>
              <a:t>Using: Argument Objects, Argument List, Verbs and Keywords</a:t>
            </a:r>
          </a:p>
          <a:p>
            <a:r>
              <a:rPr lang="en-US" altLang="zh-CN" sz="1600" dirty="0"/>
              <a:t>Have No Side Effects</a:t>
            </a:r>
          </a:p>
          <a:p>
            <a:r>
              <a:rPr lang="en-US" altLang="zh-CN" sz="1600" dirty="0"/>
              <a:t>Command Query Separation</a:t>
            </a:r>
          </a:p>
          <a:p>
            <a:r>
              <a:rPr lang="en-US" altLang="zh-CN" sz="1600" dirty="0"/>
              <a:t>Prefer Exceptions to Returning Error Codes</a:t>
            </a:r>
          </a:p>
          <a:p>
            <a:pPr lvl="1"/>
            <a:r>
              <a:rPr lang="en-US" altLang="zh-CN" sz="1200" dirty="0"/>
              <a:t>Extract Try/Catch Blocks</a:t>
            </a:r>
          </a:p>
          <a:p>
            <a:pPr lvl="1"/>
            <a:r>
              <a:rPr lang="en-US" altLang="zh-CN" sz="1200" dirty="0"/>
              <a:t>Error handling Is One Thing</a:t>
            </a:r>
          </a:p>
          <a:p>
            <a:r>
              <a:rPr lang="en-US" altLang="zh-CN" sz="1600" dirty="0"/>
              <a:t>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323192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3199-534B-438D-A69C-AF763069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A0112-C878-40AA-A567-161DD40B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Vertical Formatting</a:t>
            </a:r>
          </a:p>
          <a:p>
            <a:pPr lvl="1"/>
            <a:r>
              <a:rPr lang="en-US" altLang="zh-CN" sz="1600" dirty="0"/>
              <a:t>The Newspaper Metaphor</a:t>
            </a:r>
          </a:p>
          <a:p>
            <a:pPr marL="457200" lvl="1" indent="0">
              <a:buNone/>
            </a:pPr>
            <a:r>
              <a:rPr lang="en-US" altLang="zh-CN" sz="1600" dirty="0"/>
              <a:t>     High level concept and algorithms at top most</a:t>
            </a:r>
          </a:p>
          <a:p>
            <a:pPr marL="457200" lvl="1" indent="0">
              <a:buNone/>
            </a:pPr>
            <a:r>
              <a:rPr lang="en-US" altLang="zh-CN" sz="1600" dirty="0"/>
              <a:t>     Details should increase as we move downward</a:t>
            </a:r>
          </a:p>
          <a:p>
            <a:pPr lvl="1"/>
            <a:r>
              <a:rPr lang="en-US" altLang="zh-CN" sz="1600" dirty="0"/>
              <a:t>Vertical Distance: Concepts that are closely related should be kept vertically close to each other</a:t>
            </a:r>
          </a:p>
          <a:p>
            <a:pPr lvl="2"/>
            <a:r>
              <a:rPr lang="en-US" altLang="zh-CN" sz="1200" dirty="0"/>
              <a:t>Variable Declarations:  Should be declared as close to their usage as possible</a:t>
            </a:r>
          </a:p>
          <a:p>
            <a:pPr lvl="2"/>
            <a:r>
              <a:rPr lang="en-US" altLang="zh-CN" sz="1200" dirty="0"/>
              <a:t>Instance variable: should be declared at the top of class.  </a:t>
            </a:r>
            <a:r>
              <a:rPr lang="en-US" altLang="zh-CN" sz="1200" i="1" dirty="0"/>
              <a:t> In a well-designed class , they are used by many</a:t>
            </a:r>
          </a:p>
          <a:p>
            <a:pPr lvl="2"/>
            <a:r>
              <a:rPr lang="en-US" altLang="zh-CN" sz="1200" dirty="0"/>
              <a:t>Dependent functions:  vertically close,  caller should be above </a:t>
            </a:r>
            <a:r>
              <a:rPr lang="en-US" altLang="zh-CN" sz="1200" dirty="0" err="1"/>
              <a:t>callee</a:t>
            </a:r>
            <a:endParaRPr lang="en-US" altLang="zh-CN" sz="1200" dirty="0"/>
          </a:p>
          <a:p>
            <a:r>
              <a:rPr lang="en-US" altLang="zh-CN" sz="2000" dirty="0"/>
              <a:t>Horizontal Formatting</a:t>
            </a:r>
          </a:p>
          <a:p>
            <a:pPr lvl="1"/>
            <a:r>
              <a:rPr lang="en-US" altLang="zh-CN" sz="1600" dirty="0"/>
              <a:t>Horizontal Alignment: no alignment </a:t>
            </a:r>
            <a:r>
              <a:rPr lang="en-US" altLang="zh-CN" sz="1600" i="1" dirty="0"/>
              <a:t> if a long list need to be aligned, the problem is the length of the lists</a:t>
            </a:r>
            <a:r>
              <a:rPr lang="en-US" altLang="zh-C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766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428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主题</vt:lpstr>
      <vt:lpstr>       Clean Code</vt:lpstr>
      <vt:lpstr>Contents</vt:lpstr>
      <vt:lpstr>Clean Code</vt:lpstr>
      <vt:lpstr>Meaningful Names</vt:lpstr>
      <vt:lpstr>Functions</vt:lpstr>
      <vt:lpstr>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Biye Fu</dc:creator>
  <cp:lastModifiedBy>Biye Fu</cp:lastModifiedBy>
  <cp:revision>92</cp:revision>
  <dcterms:created xsi:type="dcterms:W3CDTF">2019-07-28T06:25:00Z</dcterms:created>
  <dcterms:modified xsi:type="dcterms:W3CDTF">2019-07-30T15:09:31Z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