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71" r:id="rId4"/>
    <p:sldId id="272" r:id="rId5"/>
    <p:sldId id="257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13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595904"/>
          </a:xfrm>
        </p:spPr>
        <p:txBody>
          <a:bodyPr>
            <a:normAutofit/>
          </a:bodyPr>
          <a:lstStyle/>
          <a:p>
            <a:r>
              <a:rPr lang="en-US" b="1" dirty="0"/>
              <a:t>Development in IPE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sz="3200" dirty="0"/>
              <a:t>A Theory-based Approach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59892"/>
            <a:ext cx="8229600" cy="6397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Lecturer: </a:t>
            </a:r>
            <a:r>
              <a:rPr lang="en-US" dirty="0" err="1"/>
              <a:t>Lingyu</a:t>
            </a:r>
            <a:r>
              <a:rPr lang="en-US" dirty="0"/>
              <a:t> Jack Fuca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Cont’d: Discussion 3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439427"/>
          </a:xfrm>
        </p:spPr>
        <p:txBody>
          <a:bodyPr>
            <a:normAutofit/>
          </a:bodyPr>
          <a:lstStyle/>
          <a:p>
            <a:r>
              <a:rPr lang="en-US" dirty="0"/>
              <a:t>Three challenging questions to Dependency theory:</a:t>
            </a:r>
          </a:p>
          <a:p>
            <a:pPr lvl="1"/>
            <a:r>
              <a:rPr lang="en-US" dirty="0"/>
              <a:t>Who controls “buy and sell”?</a:t>
            </a:r>
          </a:p>
          <a:p>
            <a:pPr lvl="1"/>
            <a:r>
              <a:rPr lang="en-US" dirty="0"/>
              <a:t>What makes international trade possible? </a:t>
            </a:r>
          </a:p>
          <a:p>
            <a:pPr lvl="2"/>
            <a:r>
              <a:rPr lang="en-US" dirty="0"/>
              <a:t>Treaties, global institutions, and even the role of multinational corporations?</a:t>
            </a:r>
          </a:p>
          <a:p>
            <a:pPr lvl="1"/>
            <a:r>
              <a:rPr lang="en-US" dirty="0"/>
              <a:t>Why, even knowing the disadvantages, still joining the international trade?</a:t>
            </a:r>
          </a:p>
          <a:p>
            <a:pPr lvl="2"/>
            <a:r>
              <a:rPr lang="en-US" dirty="0"/>
              <a:t>State capacity?</a:t>
            </a:r>
          </a:p>
          <a:p>
            <a:pPr lvl="2"/>
            <a:r>
              <a:rPr lang="en-US" dirty="0"/>
              <a:t>Circular causation?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118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Discussion 4: </a:t>
            </a:r>
            <a:r>
              <a:rPr lang="en-US" dirty="0">
                <a:solidFill>
                  <a:srgbClr val="FF0000"/>
                </a:solidFill>
              </a:rPr>
              <a:t>Convergence</a:t>
            </a:r>
            <a:r>
              <a:rPr lang="en-US" dirty="0"/>
              <a:t> of Theories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439427"/>
          </a:xfrm>
        </p:spPr>
        <p:txBody>
          <a:bodyPr>
            <a:normAutofit/>
          </a:bodyPr>
          <a:lstStyle/>
          <a:p>
            <a:r>
              <a:rPr lang="en-US" dirty="0"/>
              <a:t>Questions before discussing convergence:</a:t>
            </a:r>
          </a:p>
          <a:p>
            <a:pPr lvl="1"/>
            <a:r>
              <a:rPr lang="en-US" dirty="0"/>
              <a:t>What led to development in the West from 1500 to date? Mercantilism? Colonialism? Imperialism?</a:t>
            </a:r>
          </a:p>
          <a:p>
            <a:pPr lvl="2"/>
            <a:r>
              <a:rPr lang="en-US" dirty="0"/>
              <a:t>Where did the primitive production resources come from?</a:t>
            </a:r>
          </a:p>
          <a:p>
            <a:pPr lvl="2"/>
            <a:r>
              <a:rPr lang="en-US" dirty="0"/>
              <a:t>What was/is the direction of flow of resources and flow of products?</a:t>
            </a:r>
          </a:p>
          <a:p>
            <a:pPr lvl="1"/>
            <a:r>
              <a:rPr lang="en-US" dirty="0"/>
              <a:t>How globalization was finally achieved?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34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Cont’d: Discussion 4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439427"/>
          </a:xfrm>
        </p:spPr>
        <p:txBody>
          <a:bodyPr>
            <a:normAutofit/>
          </a:bodyPr>
          <a:lstStyle/>
          <a:p>
            <a:r>
              <a:rPr lang="en-US" dirty="0"/>
              <a:t>Why any single theory by itself cannot capture the whole picture?</a:t>
            </a:r>
          </a:p>
          <a:p>
            <a:pPr lvl="1"/>
            <a:r>
              <a:rPr lang="en-US" dirty="0"/>
              <a:t>Omitted variables…</a:t>
            </a:r>
          </a:p>
          <a:p>
            <a:pPr lvl="1"/>
            <a:r>
              <a:rPr lang="en-US" dirty="0"/>
              <a:t>The form of theories that X → Y… (Why?)</a:t>
            </a:r>
          </a:p>
          <a:p>
            <a:r>
              <a:rPr lang="en-US" dirty="0"/>
              <a:t>By standing on different positions, modernization and dependency theory are two sides of one coin… </a:t>
            </a:r>
          </a:p>
        </p:txBody>
      </p:sp>
    </p:spTree>
    <p:extLst>
      <p:ext uri="{BB962C8B-B14F-4D97-AF65-F5344CB8AC3E}">
        <p14:creationId xmlns:p14="http://schemas.microsoft.com/office/powerpoint/2010/main" val="3062838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Discussion 5: </a:t>
            </a:r>
            <a:r>
              <a:rPr lang="en-US" dirty="0">
                <a:solidFill>
                  <a:srgbClr val="FF0000"/>
                </a:solidFill>
              </a:rPr>
              <a:t>Development in Real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439427"/>
          </a:xfrm>
        </p:spPr>
        <p:txBody>
          <a:bodyPr>
            <a:normAutofit/>
          </a:bodyPr>
          <a:lstStyle/>
          <a:p>
            <a:r>
              <a:rPr lang="en-US" dirty="0"/>
              <a:t>The gap between theories and the real world: Development as a complex phenomenon</a:t>
            </a:r>
          </a:p>
          <a:p>
            <a:pPr lvl="1"/>
            <a:r>
              <a:rPr lang="en-US" dirty="0"/>
              <a:t>Who produces what? Market and the state…</a:t>
            </a:r>
          </a:p>
          <a:p>
            <a:pPr lvl="1"/>
            <a:r>
              <a:rPr lang="en-US" dirty="0"/>
              <a:t>Who consumes what? Capitalism…</a:t>
            </a:r>
          </a:p>
          <a:p>
            <a:pPr lvl="1"/>
            <a:r>
              <a:rPr lang="en-US" dirty="0"/>
              <a:t>Who makes policies?</a:t>
            </a:r>
          </a:p>
          <a:p>
            <a:pPr lvl="1"/>
            <a:r>
              <a:rPr lang="en-US" dirty="0"/>
              <a:t>Who joins the </a:t>
            </a:r>
            <a:r>
              <a:rPr lang="en-US" dirty="0">
                <a:solidFill>
                  <a:srgbClr val="FF0000"/>
                </a:solidFill>
              </a:rPr>
              <a:t>circulation of social properties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are social properties and how to measure social properties? Land, money, gold,… ?</a:t>
            </a:r>
          </a:p>
        </p:txBody>
      </p:sp>
    </p:spTree>
    <p:extLst>
      <p:ext uri="{BB962C8B-B14F-4D97-AF65-F5344CB8AC3E}">
        <p14:creationId xmlns:p14="http://schemas.microsoft.com/office/powerpoint/2010/main" val="1175864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Closing the Discussion…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439427"/>
          </a:xfrm>
        </p:spPr>
        <p:txBody>
          <a:bodyPr>
            <a:normAutofit/>
          </a:bodyPr>
          <a:lstStyle/>
          <a:p>
            <a:r>
              <a:rPr lang="en-US" dirty="0"/>
              <a:t>Theories do not necessarily tell causations…</a:t>
            </a:r>
          </a:p>
          <a:p>
            <a:r>
              <a:rPr lang="en-US" dirty="0"/>
              <a:t>What is a good theory? What is a weak theory?</a:t>
            </a:r>
          </a:p>
          <a:p>
            <a:r>
              <a:rPr lang="en-US" dirty="0"/>
              <a:t>What supports a theory to be robust?</a:t>
            </a:r>
          </a:p>
          <a:p>
            <a:pPr lvl="1"/>
            <a:r>
              <a:rPr lang="en-US" dirty="0" err="1"/>
              <a:t>Conceptulization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Measurement strategies?</a:t>
            </a:r>
          </a:p>
          <a:p>
            <a:pPr lvl="1"/>
            <a:r>
              <a:rPr lang="en-US" dirty="0"/>
              <a:t>A good balance between robustness and flexibility? </a:t>
            </a:r>
          </a:p>
        </p:txBody>
      </p:sp>
    </p:spTree>
    <p:extLst>
      <p:ext uri="{BB962C8B-B14F-4D97-AF65-F5344CB8AC3E}">
        <p14:creationId xmlns:p14="http://schemas.microsoft.com/office/powerpoint/2010/main" val="377864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What Are Theories?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en-US" dirty="0"/>
              <a:t>A simplified and generalized way to understand the world</a:t>
            </a:r>
          </a:p>
          <a:p>
            <a:r>
              <a:rPr lang="en-US" dirty="0"/>
              <a:t>Form of theories: </a:t>
            </a:r>
          </a:p>
          <a:p>
            <a:pPr lvl="1"/>
            <a:r>
              <a:rPr lang="en-US" dirty="0"/>
              <a:t>X → Y, or,</a:t>
            </a:r>
          </a:p>
          <a:p>
            <a:pPr lvl="1"/>
            <a:r>
              <a:rPr lang="en-US" dirty="0"/>
              <a:t>If X, then Y </a:t>
            </a:r>
          </a:p>
          <a:p>
            <a:pPr lvl="1"/>
            <a:r>
              <a:rPr lang="en-US" dirty="0"/>
              <a:t>What is the difference? (hint: causation?)</a:t>
            </a:r>
          </a:p>
          <a:p>
            <a:r>
              <a:rPr lang="en-US" dirty="0"/>
              <a:t>Examples: Realism in comparison</a:t>
            </a:r>
          </a:p>
          <a:p>
            <a:pPr lvl="1"/>
            <a:r>
              <a:rPr lang="en-US" dirty="0"/>
              <a:t>Classic realism: What is X, what is Y?</a:t>
            </a:r>
          </a:p>
          <a:p>
            <a:pPr lvl="1"/>
            <a:r>
              <a:rPr lang="en-US" dirty="0"/>
              <a:t>Neo-realism: What is X, what is Y?</a:t>
            </a:r>
          </a:p>
        </p:txBody>
      </p:sp>
    </p:spTree>
    <p:extLst>
      <p:ext uri="{BB962C8B-B14F-4D97-AF65-F5344CB8AC3E}">
        <p14:creationId xmlns:p14="http://schemas.microsoft.com/office/powerpoint/2010/main" val="349565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What </a:t>
            </a:r>
            <a:r>
              <a:rPr lang="en-US" dirty="0"/>
              <a:t>Is</a:t>
            </a:r>
            <a:r>
              <a:rPr dirty="0"/>
              <a:t> </a:t>
            </a:r>
            <a:r>
              <a:rPr lang="en-US" dirty="0"/>
              <a:t>Science</a:t>
            </a:r>
            <a:r>
              <a:rPr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Science versus superstition?</a:t>
            </a:r>
          </a:p>
          <a:p>
            <a:pPr lvl="1"/>
            <a:r>
              <a:rPr lang="en-US" dirty="0"/>
              <a:t>The same form, if X then Y…</a:t>
            </a:r>
          </a:p>
          <a:p>
            <a:r>
              <a:rPr lang="en-US" dirty="0"/>
              <a:t>The core difference: Falsifiability (Karl Popper)</a:t>
            </a:r>
          </a:p>
          <a:p>
            <a:pPr lvl="1"/>
            <a:r>
              <a:rPr lang="en-US" dirty="0"/>
              <a:t>One single case can prove a theory being wrong or insufficient…</a:t>
            </a:r>
          </a:p>
          <a:p>
            <a:r>
              <a:rPr lang="en-US" dirty="0"/>
              <a:t>Features of science:</a:t>
            </a:r>
          </a:p>
          <a:p>
            <a:pPr lvl="1"/>
            <a:r>
              <a:rPr lang="en-US" dirty="0"/>
              <a:t>Explanatory power</a:t>
            </a:r>
          </a:p>
          <a:p>
            <a:pPr lvl="1"/>
            <a:r>
              <a:rPr lang="en-US" dirty="0"/>
              <a:t>Predictability</a:t>
            </a:r>
          </a:p>
          <a:p>
            <a:r>
              <a:rPr lang="en-US" dirty="0"/>
              <a:t>Science + Theory → Dynamically understand the world with new updates</a:t>
            </a:r>
          </a:p>
        </p:txBody>
      </p:sp>
    </p:spTree>
    <p:extLst>
      <p:ext uri="{BB962C8B-B14F-4D97-AF65-F5344CB8AC3E}">
        <p14:creationId xmlns:p14="http://schemas.microsoft.com/office/powerpoint/2010/main" val="300075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Observations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Inequality: A multidimensional phenomenon</a:t>
            </a:r>
          </a:p>
          <a:p>
            <a:pPr lvl="1"/>
            <a:r>
              <a:rPr lang="en-US" dirty="0"/>
              <a:t>Gini index</a:t>
            </a:r>
          </a:p>
          <a:p>
            <a:pPr lvl="1"/>
            <a:r>
              <a:rPr lang="en-US" dirty="0"/>
              <a:t>Huge gaps of average income and life quality</a:t>
            </a:r>
          </a:p>
          <a:p>
            <a:pPr lvl="1"/>
            <a:r>
              <a:rPr lang="en-US" dirty="0"/>
              <a:t>And more…</a:t>
            </a:r>
          </a:p>
          <a:p>
            <a:r>
              <a:rPr lang="en-US" dirty="0"/>
              <a:t>Asymmetry:</a:t>
            </a:r>
          </a:p>
          <a:p>
            <a:pPr lvl="1"/>
            <a:r>
              <a:rPr lang="en-US" dirty="0"/>
              <a:t>Distribution of industries and properties</a:t>
            </a:r>
          </a:p>
          <a:p>
            <a:pPr lvl="1"/>
            <a:r>
              <a:rPr lang="en-US" dirty="0"/>
              <a:t>The 1</a:t>
            </a:r>
            <a:r>
              <a:rPr lang="en-US" baseline="30000" dirty="0"/>
              <a:t>st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world…</a:t>
            </a:r>
          </a:p>
          <a:p>
            <a:pPr lvl="1"/>
            <a:r>
              <a:rPr lang="en-US" dirty="0"/>
              <a:t>The peripheral and core states…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2420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Grand</a:t>
            </a:r>
            <a:r>
              <a:rPr dirty="0"/>
              <a:t> Theories in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Modernization Theory</a:t>
            </a:r>
            <a:endParaRPr lang="en-US" dirty="0"/>
          </a:p>
          <a:p>
            <a:pPr lvl="1"/>
            <a:r>
              <a:rPr lang="en-US" dirty="0"/>
              <a:t>What is the X? → The ”Western style”</a:t>
            </a:r>
          </a:p>
          <a:p>
            <a:pPr lvl="1"/>
            <a:r>
              <a:rPr lang="en-US" dirty="0"/>
              <a:t>What is the Y? → Economic development</a:t>
            </a:r>
          </a:p>
          <a:p>
            <a:r>
              <a:rPr dirty="0"/>
              <a:t>Dependency Theory</a:t>
            </a:r>
            <a:endParaRPr lang="en-US" dirty="0"/>
          </a:p>
          <a:p>
            <a:pPr lvl="1"/>
            <a:r>
              <a:rPr lang="en-US" dirty="0"/>
              <a:t>What is the X? → The flow of resources (from peripheral states to core states)</a:t>
            </a:r>
          </a:p>
          <a:p>
            <a:pPr lvl="1"/>
            <a:r>
              <a:rPr lang="en-US" dirty="0"/>
              <a:t>What is the Y? → (The gap in economic development among states…)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1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4394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Endogenous versus exogenous</a:t>
            </a:r>
          </a:p>
          <a:p>
            <a:pPr lvl="1"/>
            <a:r>
              <a:rPr lang="en-US" dirty="0"/>
              <a:t>What are these two terms?</a:t>
            </a:r>
          </a:p>
          <a:p>
            <a:pPr lvl="1"/>
            <a:r>
              <a:rPr lang="en-US" dirty="0"/>
              <a:t>Which theory is more endogenous and which theory is more exogenous? </a:t>
            </a:r>
          </a:p>
          <a:p>
            <a:endParaRPr lang="en-US" dirty="0"/>
          </a:p>
          <a:p>
            <a:r>
              <a:rPr lang="en-US" dirty="0"/>
              <a:t>Derived sub-level theories from this endogeneity and exogeneity comparison:</a:t>
            </a:r>
          </a:p>
          <a:p>
            <a:pPr lvl="1"/>
            <a:r>
              <a:rPr lang="en-US" dirty="0"/>
              <a:t>Democracy and economic development, which causes which?</a:t>
            </a:r>
          </a:p>
          <a:p>
            <a:pPr lvl="1"/>
            <a:r>
              <a:rPr lang="en-US" dirty="0"/>
              <a:t>The role of foreign aid?</a:t>
            </a:r>
          </a:p>
        </p:txBody>
      </p:sp>
    </p:spTree>
    <p:extLst>
      <p:ext uri="{BB962C8B-B14F-4D97-AF65-F5344CB8AC3E}">
        <p14:creationId xmlns:p14="http://schemas.microsoft.com/office/powerpoint/2010/main" val="1639330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Discussion 2: </a:t>
            </a:r>
            <a:r>
              <a:rPr lang="en-US" dirty="0">
                <a:solidFill>
                  <a:srgbClr val="FF0000"/>
                </a:solidFill>
              </a:rPr>
              <a:t>Underpinning Ideologies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439427"/>
          </a:xfrm>
        </p:spPr>
        <p:txBody>
          <a:bodyPr>
            <a:normAutofit/>
          </a:bodyPr>
          <a:lstStyle/>
          <a:p>
            <a:r>
              <a:rPr lang="en-US" dirty="0"/>
              <a:t>What are the actors in economic activities?</a:t>
            </a:r>
          </a:p>
          <a:p>
            <a:pPr lvl="1"/>
            <a:r>
              <a:rPr lang="en-US" dirty="0"/>
              <a:t>Merchants: Exchange… market… buy and sell model/supply and demand model…</a:t>
            </a:r>
          </a:p>
          <a:p>
            <a:pPr lvl="1"/>
            <a:r>
              <a:rPr lang="en-US" dirty="0"/>
              <a:t>Producers (and consumers):</a:t>
            </a:r>
          </a:p>
          <a:p>
            <a:pPr lvl="2"/>
            <a:r>
              <a:rPr lang="en-US" dirty="0"/>
              <a:t>Who produces what? → Division of labor… → Flow of resources…</a:t>
            </a:r>
          </a:p>
          <a:p>
            <a:pPr lvl="2"/>
            <a:r>
              <a:rPr lang="en-US" dirty="0"/>
              <a:t>Who decides what to produce? </a:t>
            </a:r>
          </a:p>
          <a:p>
            <a:pPr lvl="3"/>
            <a:r>
              <a:rPr lang="en-US" dirty="0"/>
              <a:t>The market? Supply and demand…</a:t>
            </a:r>
          </a:p>
          <a:p>
            <a:pPr lvl="3"/>
            <a:r>
              <a:rPr lang="en-US" dirty="0"/>
              <a:t>The government? How? </a:t>
            </a:r>
          </a:p>
          <a:p>
            <a:r>
              <a:rPr lang="en-US" dirty="0">
                <a:solidFill>
                  <a:srgbClr val="FF0000"/>
                </a:solidFill>
              </a:rPr>
              <a:t>All these questions into the ideologies…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92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Cont’d: Discussion 2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439427"/>
          </a:xfrm>
        </p:spPr>
        <p:txBody>
          <a:bodyPr>
            <a:normAutofit/>
          </a:bodyPr>
          <a:lstStyle/>
          <a:p>
            <a:r>
              <a:rPr lang="en-US" dirty="0"/>
              <a:t>Which ideology fits in which theory? Why?</a:t>
            </a:r>
          </a:p>
          <a:p>
            <a:pPr lvl="1"/>
            <a:r>
              <a:rPr lang="en-US" dirty="0"/>
              <a:t>Economic liberalism better for modernization theory? Why? (hint: free trade and free market)</a:t>
            </a:r>
          </a:p>
          <a:p>
            <a:pPr lvl="1"/>
            <a:r>
              <a:rPr lang="en-US" dirty="0"/>
              <a:t>Economic nationalism better for dependency theory? Why? (hint: gap and flow)</a:t>
            </a:r>
          </a:p>
          <a:p>
            <a:r>
              <a:rPr lang="en-US" dirty="0"/>
              <a:t>Which ideologies else can these two theories connect with or refer to? Why?</a:t>
            </a:r>
          </a:p>
          <a:p>
            <a:pPr lvl="1"/>
            <a:r>
              <a:rPr lang="en-US" dirty="0"/>
              <a:t>Marxism? </a:t>
            </a:r>
          </a:p>
          <a:p>
            <a:pPr lvl="1"/>
            <a:r>
              <a:rPr lang="en-US" dirty="0"/>
              <a:t>Realism?</a:t>
            </a:r>
          </a:p>
          <a:p>
            <a:pPr lvl="1"/>
            <a:r>
              <a:rPr lang="en-US" dirty="0"/>
              <a:t>Liberalism? </a:t>
            </a:r>
          </a:p>
        </p:txBody>
      </p:sp>
    </p:spTree>
    <p:extLst>
      <p:ext uri="{BB962C8B-B14F-4D97-AF65-F5344CB8AC3E}">
        <p14:creationId xmlns:p14="http://schemas.microsoft.com/office/powerpoint/2010/main" val="1664511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Discussion 3: </a:t>
            </a:r>
            <a:r>
              <a:rPr lang="en-US" dirty="0">
                <a:solidFill>
                  <a:srgbClr val="FF0000"/>
                </a:solidFill>
              </a:rPr>
              <a:t>Challenges</a:t>
            </a:r>
            <a:r>
              <a:rPr lang="en-US" dirty="0"/>
              <a:t> to Theories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439427"/>
          </a:xfrm>
        </p:spPr>
        <p:txBody>
          <a:bodyPr>
            <a:normAutofit/>
          </a:bodyPr>
          <a:lstStyle/>
          <a:p>
            <a:r>
              <a:rPr lang="en-US" dirty="0"/>
              <a:t>Challenges to Modernization theory:</a:t>
            </a:r>
          </a:p>
          <a:p>
            <a:pPr lvl="1"/>
            <a:r>
              <a:rPr lang="en-US" dirty="0"/>
              <a:t>China as a single special case</a:t>
            </a:r>
          </a:p>
          <a:p>
            <a:pPr lvl="1"/>
            <a:r>
              <a:rPr lang="en-US" dirty="0"/>
              <a:t>East Asian Developmental State Model</a:t>
            </a:r>
          </a:p>
          <a:p>
            <a:pPr lvl="2"/>
            <a:r>
              <a:rPr lang="en-US" dirty="0"/>
              <a:t>Japan, the most typical case</a:t>
            </a:r>
          </a:p>
          <a:p>
            <a:pPr lvl="2"/>
            <a:r>
              <a:rPr lang="en-US" dirty="0"/>
              <a:t>South Korea</a:t>
            </a:r>
          </a:p>
          <a:p>
            <a:r>
              <a:rPr lang="en-US" dirty="0"/>
              <a:t>Challenges to Dependency theory? Any?</a:t>
            </a:r>
          </a:p>
          <a:p>
            <a:r>
              <a:rPr lang="en-US" dirty="0"/>
              <a:t>Why Dependency theory </a:t>
            </a:r>
            <a:r>
              <a:rPr lang="en-US" dirty="0">
                <a:solidFill>
                  <a:srgbClr val="FF0000"/>
                </a:solidFill>
              </a:rPr>
              <a:t>seems</a:t>
            </a:r>
            <a:r>
              <a:rPr lang="en-US" dirty="0"/>
              <a:t> (not is) more robust?</a:t>
            </a:r>
          </a:p>
          <a:p>
            <a:pPr lvl="1"/>
            <a:r>
              <a:rPr lang="en-US" dirty="0"/>
              <a:t>Based on instinct (buy-and-sell model) and intuition (exchange). Anything else?</a:t>
            </a:r>
          </a:p>
        </p:txBody>
      </p:sp>
    </p:spTree>
    <p:extLst>
      <p:ext uri="{BB962C8B-B14F-4D97-AF65-F5344CB8AC3E}">
        <p14:creationId xmlns:p14="http://schemas.microsoft.com/office/powerpoint/2010/main" val="2175688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759</Words>
  <Application>Microsoft Macintosh PowerPoint</Application>
  <PresentationFormat>On-screen Show (4:3)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Development in IPE:  A Theory-based Approach</vt:lpstr>
      <vt:lpstr>What Are Theories?</vt:lpstr>
      <vt:lpstr>What Is Science?</vt:lpstr>
      <vt:lpstr>Empirical Observations</vt:lpstr>
      <vt:lpstr>Grand Theories in Development</vt:lpstr>
      <vt:lpstr>Discussion 1</vt:lpstr>
      <vt:lpstr>Discussion 2: Underpinning Ideologies</vt:lpstr>
      <vt:lpstr>Cont’d: Discussion 2</vt:lpstr>
      <vt:lpstr>Discussion 3: Challenges to Theories</vt:lpstr>
      <vt:lpstr>Cont’d: Discussion 3</vt:lpstr>
      <vt:lpstr>Discussion 4: Convergence of Theories</vt:lpstr>
      <vt:lpstr>Cont’d: Discussion 4</vt:lpstr>
      <vt:lpstr>Discussion 5: Development in Real</vt:lpstr>
      <vt:lpstr>Closing the Discussion…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in IPE:  A Theory-based Approach</dc:title>
  <dc:subject/>
  <dc:creator/>
  <cp:keywords/>
  <dc:description>generated using python-pptx</dc:description>
  <cp:lastModifiedBy>ᡶᡠᠯᡳᠩᡤᠠ ᡶᡠᠴᠠ</cp:lastModifiedBy>
  <cp:revision>2</cp:revision>
  <dcterms:created xsi:type="dcterms:W3CDTF">2013-01-27T09:14:16Z</dcterms:created>
  <dcterms:modified xsi:type="dcterms:W3CDTF">2023-10-18T17:45:17Z</dcterms:modified>
  <cp:category/>
</cp:coreProperties>
</file>