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86" r:id="rId6"/>
    <p:sldId id="257" r:id="rId7"/>
    <p:sldId id="278" r:id="rId8"/>
    <p:sldId id="279" r:id="rId9"/>
    <p:sldId id="288" r:id="rId10"/>
    <p:sldId id="287" r:id="rId11"/>
    <p:sldId id="258" r:id="rId12"/>
    <p:sldId id="290" r:id="rId13"/>
    <p:sldId id="291" r:id="rId14"/>
    <p:sldId id="292" r:id="rId15"/>
    <p:sldId id="293" r:id="rId16"/>
    <p:sldId id="294" r:id="rId17"/>
    <p:sldId id="295" r:id="rId18"/>
    <p:sldId id="28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564498-F8C4-4480-9523-A57D20825361}" v="8" dt="2024-06-10T17:15:03.624"/>
    <p1510:client id="{D37D3AD3-8214-4FFE-B953-C71D81DE49DB}" v="8" dt="2024-06-10T11:01:53.4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5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83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24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04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de-DE"/>
              <a:t>Tabelle durch Klicken auf Symbol hinzufügen</a:t>
            </a:r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de-DE"/>
              <a:t>Tabelle durch Klicken auf Symbol hinzufügen</a:t>
            </a: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9011" y="3429000"/>
            <a:ext cx="6546611" cy="3200400"/>
          </a:xfrm>
        </p:spPr>
        <p:txBody>
          <a:bodyPr anchor="ctr"/>
          <a:lstStyle/>
          <a:p>
            <a:r>
              <a:rPr lang="en-US" b="1" dirty="0"/>
              <a:t>IQ-TREE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and ancestral sequence reconstruction (</a:t>
            </a:r>
            <a:r>
              <a:rPr lang="en-US" b="1" dirty="0"/>
              <a:t>ASR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359CD8-02ED-2EAD-F0EC-AAE6252E8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1354957"/>
          </a:xfrm>
        </p:spPr>
        <p:txBody>
          <a:bodyPr>
            <a:normAutofit/>
          </a:bodyPr>
          <a:lstStyle/>
          <a:p>
            <a:r>
              <a:rPr lang="en-US" sz="3600" b="1"/>
              <a:t>Commands</a:t>
            </a:r>
            <a:endParaRPr lang="en-AT" sz="3600" b="1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9D4E5B6-E7AE-1CD1-5270-ADC55763E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0" name="Bildobjekt 9" descr="En bild som visar text, Teckensnitt, vit, skärmbild&#10;&#10;Automatiskt genererad beskrivning">
            <a:extLst>
              <a:ext uri="{FF2B5EF4-FFF2-40B4-BE49-F238E27FC236}">
                <a16:creationId xmlns:a16="http://schemas.microsoft.com/office/drawing/2014/main" id="{0243DE0D-5AF0-C29D-739C-3340F6D0D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9732"/>
            <a:ext cx="11052699" cy="1710902"/>
          </a:xfrm>
          <a:prstGeom prst="rect">
            <a:avLst/>
          </a:prstGeom>
        </p:spPr>
      </p:pic>
      <p:sp>
        <p:nvSpPr>
          <p:cNvPr id="6" name="textruta 5">
            <a:extLst>
              <a:ext uri="{FF2B5EF4-FFF2-40B4-BE49-F238E27FC236}">
                <a16:creationId xmlns:a16="http://schemas.microsoft.com/office/drawing/2014/main" id="{54E9503A-04B9-6E1A-E022-F7911695C9F2}"/>
              </a:ext>
            </a:extLst>
          </p:cNvPr>
          <p:cNvSpPr txBox="1"/>
          <p:nvPr/>
        </p:nvSpPr>
        <p:spPr>
          <a:xfrm>
            <a:off x="0" y="3817398"/>
            <a:ext cx="62365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v-SE" dirty="0"/>
              <a:t>MFP: </a:t>
            </a:r>
            <a:r>
              <a:rPr lang="sv-SE" dirty="0" err="1"/>
              <a:t>tells</a:t>
            </a:r>
            <a:r>
              <a:rPr lang="sv-SE" dirty="0"/>
              <a:t> the IQTREE software to </a:t>
            </a:r>
            <a:r>
              <a:rPr lang="sv-SE" dirty="0" err="1"/>
              <a:t>use</a:t>
            </a:r>
            <a:r>
              <a:rPr lang="sv-SE" dirty="0"/>
              <a:t> </a:t>
            </a:r>
            <a:r>
              <a:rPr lang="sv-SE" dirty="0" err="1"/>
              <a:t>Model</a:t>
            </a:r>
            <a:r>
              <a:rPr lang="sv-SE" dirty="0"/>
              <a:t> </a:t>
            </a:r>
            <a:r>
              <a:rPr lang="sv-SE" dirty="0" err="1"/>
              <a:t>Finder</a:t>
            </a:r>
            <a:r>
              <a:rPr lang="sv-SE" dirty="0"/>
              <a:t> Plus to </a:t>
            </a:r>
            <a:r>
              <a:rPr lang="sv-SE" dirty="0" err="1"/>
              <a:t>determine</a:t>
            </a:r>
            <a:r>
              <a:rPr lang="sv-SE" dirty="0"/>
              <a:t> the best fit </a:t>
            </a:r>
            <a:r>
              <a:rPr lang="sv-SE" dirty="0" err="1"/>
              <a:t>model</a:t>
            </a:r>
            <a:r>
              <a:rPr lang="sv-SE" dirty="0"/>
              <a:t> for </a:t>
            </a:r>
            <a:r>
              <a:rPr lang="sv-SE" dirty="0" err="1"/>
              <a:t>sequence</a:t>
            </a:r>
            <a:r>
              <a:rPr lang="sv-SE" dirty="0"/>
              <a:t> evolution</a:t>
            </a:r>
          </a:p>
        </p:txBody>
      </p:sp>
    </p:spTree>
    <p:extLst>
      <p:ext uri="{BB962C8B-B14F-4D97-AF65-F5344CB8AC3E}">
        <p14:creationId xmlns:p14="http://schemas.microsoft.com/office/powerpoint/2010/main" val="1043683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359CD8-02ED-2EAD-F0EC-AAE6252E8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1354957"/>
          </a:xfrm>
        </p:spPr>
        <p:txBody>
          <a:bodyPr>
            <a:normAutofit/>
          </a:bodyPr>
          <a:lstStyle/>
          <a:p>
            <a:r>
              <a:rPr lang="en-US" sz="3600" b="1"/>
              <a:t>The Output</a:t>
            </a:r>
            <a:endParaRPr lang="en-AT" sz="3600" b="1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9D4E5B6-E7AE-1CD1-5270-ADC55763E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" name="Bildobjekt 2" descr="En bild som visar text, Teckensnitt, skärmbild, vit&#10;&#10;Automatiskt genererad beskrivning">
            <a:extLst>
              <a:ext uri="{FF2B5EF4-FFF2-40B4-BE49-F238E27FC236}">
                <a16:creationId xmlns:a16="http://schemas.microsoft.com/office/drawing/2014/main" id="{44B78492-33B4-C890-43A5-D51A53D79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0970"/>
            <a:ext cx="6384524" cy="1338525"/>
          </a:xfrm>
          <a:prstGeom prst="rect">
            <a:avLst/>
          </a:prstGeom>
        </p:spPr>
      </p:pic>
      <p:sp>
        <p:nvSpPr>
          <p:cNvPr id="5" name="textruta 4">
            <a:extLst>
              <a:ext uri="{FF2B5EF4-FFF2-40B4-BE49-F238E27FC236}">
                <a16:creationId xmlns:a16="http://schemas.microsoft.com/office/drawing/2014/main" id="{56A928EA-A45D-F6FC-E2DC-49500197938F}"/>
              </a:ext>
            </a:extLst>
          </p:cNvPr>
          <p:cNvSpPr txBox="1"/>
          <p:nvPr/>
        </p:nvSpPr>
        <p:spPr>
          <a:xfrm>
            <a:off x="0" y="3003611"/>
            <a:ext cx="741285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err="1"/>
              <a:t>Files</a:t>
            </a:r>
            <a:r>
              <a:rPr lang="sv-SE" dirty="0"/>
              <a:t> </a:t>
            </a:r>
            <a:r>
              <a:rPr lang="sv-SE" err="1"/>
              <a:t>saved</a:t>
            </a:r>
            <a:r>
              <a:rPr lang="sv-SE"/>
              <a:t> to the same folder as the data </a:t>
            </a:r>
            <a:r>
              <a:rPr lang="sv-SE" err="1"/>
              <a:t>file</a:t>
            </a:r>
            <a:endParaRPr lang="sv-SE" dirty="0" err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/>
              <a:t>Need</a:t>
            </a:r>
            <a:r>
              <a:rPr lang="sv-SE" dirty="0"/>
              <a:t> to </a:t>
            </a:r>
            <a:r>
              <a:rPr lang="sv-SE" dirty="0" err="1"/>
              <a:t>use</a:t>
            </a:r>
            <a:r>
              <a:rPr lang="sv-SE" dirty="0"/>
              <a:t> a simple text editor or R to make the data </a:t>
            </a:r>
            <a:r>
              <a:rPr lang="sv-SE" dirty="0" err="1"/>
              <a:t>visible</a:t>
            </a:r>
          </a:p>
        </p:txBody>
      </p:sp>
      <p:pic>
        <p:nvPicPr>
          <p:cNvPr id="7" name="Bildobjekt 6" descr="En bild som visar text, skärmbild, Teckensnitt&#10;&#10;Automatiskt genererad beskrivning">
            <a:extLst>
              <a:ext uri="{FF2B5EF4-FFF2-40B4-BE49-F238E27FC236}">
                <a16:creationId xmlns:a16="http://schemas.microsoft.com/office/drawing/2014/main" id="{E483FC03-183F-FE39-3F96-AACBAB946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61" y="3737500"/>
            <a:ext cx="6096000" cy="261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727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1E699B8C-88DB-0007-5743-A6D683A5F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Bildobjekt 4" descr="En bild som visar text, skärmbild, Färggrann, design&#10;&#10;Automatiskt genererad beskrivning">
            <a:extLst>
              <a:ext uri="{FF2B5EF4-FFF2-40B4-BE49-F238E27FC236}">
                <a16:creationId xmlns:a16="http://schemas.microsoft.com/office/drawing/2014/main" id="{40D56902-3E91-9EFB-28B6-E08589802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84" y="-2658"/>
            <a:ext cx="8754533" cy="687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83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tshållare för innehåll 4" descr="En bild som visar text, diagram, Teckensnitt, svart och vit&#10;&#10;Automatiskt genererad beskrivning">
            <a:extLst>
              <a:ext uri="{FF2B5EF4-FFF2-40B4-BE49-F238E27FC236}">
                <a16:creationId xmlns:a16="http://schemas.microsoft.com/office/drawing/2014/main" id="{83B308D7-0A12-7117-870C-CFBF951D5E1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-3210" y="3602"/>
            <a:ext cx="8948068" cy="6832351"/>
          </a:xfrm>
        </p:spPr>
      </p:pic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5EFAF196-2202-4601-BCB8-A9CA35B2A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28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6C986D42-AA10-A69C-3B2D-724A90FF2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Bildobjekt 5" descr="En bild som visar text, diagram, skärmbild, linje&#10;&#10;Automatiskt genererad beskrivning">
            <a:extLst>
              <a:ext uri="{FF2B5EF4-FFF2-40B4-BE49-F238E27FC236}">
                <a16:creationId xmlns:a16="http://schemas.microsoft.com/office/drawing/2014/main" id="{61E4CF25-3C25-4C91-2566-B8AD96005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34" y="-2662"/>
            <a:ext cx="9155288" cy="464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113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179570" cy="3457971"/>
          </a:xfrm>
        </p:spPr>
        <p:txBody>
          <a:bodyPr/>
          <a:lstStyle/>
          <a:p>
            <a:r>
              <a:rPr lang="en-US" sz="4400" b="1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49702C-9F97-956F-EBED-483404E3A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1402" y="1916863"/>
            <a:ext cx="3943627" cy="661563"/>
          </a:xfrm>
        </p:spPr>
        <p:txBody>
          <a:bodyPr>
            <a:normAutofit/>
          </a:bodyPr>
          <a:lstStyle/>
          <a:p>
            <a:r>
              <a:rPr lang="en-US" sz="2400" dirty="0"/>
              <a:t>What is IQ-TREE</a:t>
            </a:r>
            <a:endParaRPr lang="en-AT" sz="240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9D9A669-C6AC-C3D5-04F7-42EC14E90DA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766359" y="2794141"/>
            <a:ext cx="4481997" cy="323426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constructs phylogenetic trees using various algorithms and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helps infer evolutionary relationships between species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based on genetic data</a:t>
            </a:r>
            <a:endParaRPr lang="en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B3B767D-DE75-06A1-E4A6-ECD515E9A3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1752" y="1916863"/>
            <a:ext cx="6513921" cy="877278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What is Ancestral Sequence Reconstruction</a:t>
            </a:r>
            <a:endParaRPr lang="en-AT" sz="2400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8296242-A9BF-567A-BFDC-828779F2D435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96000" y="2794141"/>
            <a:ext cx="5550526" cy="504613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of the features available in IQ-TREE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helps to understand the evolution of specific traits or sequences over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insights into how modern species have evolved from their ancestors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Infers the traits of ancestors based on the phylogenetic tree and current species data</a:t>
            </a:r>
            <a:endParaRPr lang="en-AT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D68E98-5153-E2AC-ADFF-C71B2B848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89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807" y="0"/>
            <a:ext cx="7288282" cy="1371597"/>
          </a:xfrm>
        </p:spPr>
        <p:txBody>
          <a:bodyPr>
            <a:normAutofit/>
          </a:bodyPr>
          <a:lstStyle/>
          <a:p>
            <a:r>
              <a:rPr lang="en-US" sz="3600" b="1" dirty="0"/>
              <a:t>Overview on IQ-Tree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AD1C98-05C3-3982-EA99-B01A0C3CD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1807" y="1848678"/>
            <a:ext cx="9452519" cy="4321451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SzPct val="150000"/>
              <a:buFont typeface="Tenorite" panose="00000500000000000000" pitchFamily="2" charset="0"/>
              <a:buChar char="–"/>
            </a:pPr>
            <a:r>
              <a:rPr lang="en-US" b="0" dirty="0"/>
              <a:t>Utilizes maximum likelihood methods </a:t>
            </a:r>
          </a:p>
          <a:p>
            <a:pPr marL="285750" indent="-285750">
              <a:lnSpc>
                <a:spcPct val="150000"/>
              </a:lnSpc>
              <a:buSzPct val="150000"/>
              <a:buFont typeface="Tenorite" panose="00000500000000000000" pitchFamily="2" charset="0"/>
              <a:buChar char="–"/>
            </a:pPr>
            <a:r>
              <a:rPr lang="en-US" b="0" dirty="0"/>
              <a:t>Supports various evolutionary models</a:t>
            </a:r>
          </a:p>
          <a:p>
            <a:pPr marL="285750" indent="-285750">
              <a:lnSpc>
                <a:spcPct val="150000"/>
              </a:lnSpc>
              <a:buSzPct val="150000"/>
              <a:buFont typeface="Tenorite" panose="00000500000000000000" pitchFamily="2" charset="0"/>
              <a:buChar char="–"/>
            </a:pPr>
            <a:r>
              <a:rPr lang="en-US" b="0" dirty="0"/>
              <a:t>Identifies the best-fit substitution models</a:t>
            </a:r>
          </a:p>
          <a:p>
            <a:pPr marL="285750" indent="-285750">
              <a:lnSpc>
                <a:spcPct val="150000"/>
              </a:lnSpc>
              <a:buSzPct val="150000"/>
              <a:buFont typeface="Tenorite" panose="00000500000000000000" pitchFamily="2" charset="0"/>
              <a:buChar char="–"/>
            </a:pPr>
            <a:r>
              <a:rPr lang="en-US" b="0" dirty="0"/>
              <a:t>Implements several methods for assessing the reliability of the inferred phylogenies</a:t>
            </a:r>
          </a:p>
          <a:p>
            <a:pPr marL="1259586" lvl="3" indent="-400050">
              <a:lnSpc>
                <a:spcPct val="150000"/>
              </a:lnSpc>
              <a:spcBef>
                <a:spcPts val="0"/>
              </a:spcBef>
              <a:buSzPct val="150000"/>
              <a:buFont typeface="+mj-lt"/>
              <a:buAutoNum type="romanUcPeriod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Ultrafast bootstrap </a:t>
            </a:r>
          </a:p>
          <a:p>
            <a:pPr marL="1259586" lvl="3" indent="-400050">
              <a:lnSpc>
                <a:spcPct val="150000"/>
              </a:lnSpc>
              <a:spcBef>
                <a:spcPts val="0"/>
              </a:spcBef>
              <a:buSzPct val="150000"/>
              <a:buFont typeface="+mj-lt"/>
              <a:buAutoNum type="romanUcPeriod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SH-like approximate likelihood ratio tests</a:t>
            </a:r>
          </a:p>
          <a:p>
            <a:pPr marL="342900" lvl="3" indent="-342900">
              <a:lnSpc>
                <a:spcPct val="150000"/>
              </a:lnSpc>
              <a:buSzPct val="150000"/>
              <a:buFont typeface="Tenorite" panose="00000500000000000000" pitchFamily="2" charset="0"/>
              <a:buChar char="–"/>
            </a:pPr>
            <a:r>
              <a:rPr lang="en-US" dirty="0"/>
              <a:t>Provides tools to infer the traits of ancestral nodes within the phylogenetic tree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522" y="268361"/>
            <a:ext cx="7583078" cy="1032538"/>
          </a:xfrm>
        </p:spPr>
        <p:txBody>
          <a:bodyPr>
            <a:normAutofit/>
          </a:bodyPr>
          <a:lstStyle/>
          <a:p>
            <a:r>
              <a:rPr lang="en-US" sz="3600" b="1" dirty="0"/>
              <a:t>ASR in IQ-TREE</a:t>
            </a:r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44EF0311-E6D3-4195-C77A-19AAC4A0C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437" y="1708186"/>
            <a:ext cx="9012238" cy="48814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250000"/>
              </a:lnSpc>
              <a:buSzPct val="150000"/>
              <a:buFont typeface="Tenorite" panose="00000500000000000000" pitchFamily="2" charset="0"/>
              <a:buChar char="–"/>
            </a:pPr>
            <a:r>
              <a:rPr lang="en-US" b="0" dirty="0"/>
              <a:t>To estimate the characteristics</a:t>
            </a:r>
          </a:p>
          <a:p>
            <a:pPr marL="285750" indent="-285750">
              <a:lnSpc>
                <a:spcPct val="250000"/>
              </a:lnSpc>
              <a:buSzPct val="150000"/>
              <a:buFont typeface="Tenorite" panose="00000500000000000000" pitchFamily="2" charset="0"/>
              <a:buChar char="–"/>
            </a:pPr>
            <a:r>
              <a:rPr lang="en-US" b="0" dirty="0"/>
              <a:t>Needs aligned sequence data (DNA, RNA, or protein) from contemporary species</a:t>
            </a:r>
          </a:p>
          <a:p>
            <a:pPr marL="285750" indent="-285750">
              <a:lnSpc>
                <a:spcPct val="250000"/>
              </a:lnSpc>
              <a:buSzPct val="150000"/>
              <a:buFont typeface="Tenorite" panose="00000500000000000000" pitchFamily="2" charset="0"/>
              <a:buChar char="–"/>
            </a:pPr>
            <a:r>
              <a:rPr lang="en-US" b="0" dirty="0"/>
              <a:t>Outputs can be in tabular or tree format, showing the inferred ancestral traits</a:t>
            </a:r>
          </a:p>
          <a:p>
            <a:pPr marL="285750" indent="-285750">
              <a:lnSpc>
                <a:spcPct val="250000"/>
              </a:lnSpc>
              <a:buSzPct val="150000"/>
              <a:buFont typeface="Tenorite" panose="00000500000000000000" pitchFamily="2" charset="0"/>
              <a:buChar char="–"/>
            </a:pPr>
            <a:r>
              <a:rPr lang="en-US" b="0" dirty="0"/>
              <a:t>Users can specify parameters and run ASR analyses using the command-line</a:t>
            </a:r>
          </a:p>
          <a:p>
            <a:endParaRPr lang="en-US" sz="2000" dirty="0"/>
          </a:p>
          <a:p>
            <a:r>
              <a:rPr lang="en-US" sz="2000" dirty="0"/>
              <a:t>	</a:t>
            </a:r>
            <a:endParaRPr lang="en-AT" sz="2000" dirty="0"/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FA5E-469B-2BFC-9D4E-BD1EC6E48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233" y="412978"/>
            <a:ext cx="7288282" cy="983970"/>
          </a:xfrm>
        </p:spPr>
        <p:txBody>
          <a:bodyPr>
            <a:normAutofit/>
          </a:bodyPr>
          <a:lstStyle/>
          <a:p>
            <a:r>
              <a:rPr lang="en-US" sz="3600" b="1" dirty="0"/>
              <a:t>Applications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4268F6-A361-9907-F87F-9C4377ECA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0" y="254643"/>
            <a:ext cx="6096000" cy="8557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8D4A31FF-78FA-50CC-B2FF-2E8A4E879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1232" y="2007909"/>
            <a:ext cx="10027556" cy="4162220"/>
          </a:xfrm>
        </p:spPr>
        <p:txBody>
          <a:bodyPr>
            <a:noAutofit/>
          </a:bodyPr>
          <a:lstStyle/>
          <a:p>
            <a:r>
              <a:rPr lang="en-US" dirty="0"/>
              <a:t>Very user friendly</a:t>
            </a:r>
          </a:p>
          <a:p>
            <a:pPr marL="861822" lvl="4">
              <a:buSzPct val="150000"/>
              <a:buFont typeface="Tenorite" panose="00000500000000000000" pitchFamily="2" charset="0"/>
              <a:buChar char="–"/>
            </a:pPr>
            <a:r>
              <a:rPr lang="en-US" dirty="0"/>
              <a:t>Command-line interface that is straightforward for users familiar </a:t>
            </a:r>
            <a:br>
              <a:rPr lang="en-US" dirty="0"/>
            </a:br>
            <a:r>
              <a:rPr lang="en-US" dirty="0"/>
              <a:t>with bioinformatics tools</a:t>
            </a:r>
          </a:p>
          <a:p>
            <a:pPr marL="861822" lvl="4">
              <a:buSzPct val="150000"/>
              <a:buFont typeface="Tenorite" panose="00000500000000000000" pitchFamily="2" charset="0"/>
              <a:buChar char="–"/>
            </a:pPr>
            <a:r>
              <a:rPr lang="en-US" dirty="0"/>
              <a:t>Comprehensive documentation and tutorials available online to assist users</a:t>
            </a:r>
          </a:p>
          <a:p>
            <a:pPr marL="576072" lvl="4" indent="0">
              <a:buSzPct val="150000"/>
              <a:buNone/>
            </a:pPr>
            <a:endParaRPr lang="en-US" dirty="0"/>
          </a:p>
          <a:p>
            <a:pPr marL="0" lvl="2" indent="0">
              <a:buNone/>
            </a:pPr>
            <a:r>
              <a:rPr lang="en-US" b="1" dirty="0"/>
              <a:t>Evolutionary Biology: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dirty="0"/>
              <a:t>Investigating the evolutionary relationships among species</a:t>
            </a:r>
          </a:p>
          <a:p>
            <a:pPr marL="0" lvl="2" indent="0">
              <a:buNone/>
            </a:pPr>
            <a:endParaRPr lang="en-US" dirty="0"/>
          </a:p>
          <a:p>
            <a:pPr marL="0" lvl="2" indent="0">
              <a:spcBef>
                <a:spcPts val="0"/>
              </a:spcBef>
              <a:buNone/>
            </a:pPr>
            <a:r>
              <a:rPr lang="en-US" b="1" dirty="0"/>
              <a:t>Comparative Genomics</a:t>
            </a:r>
            <a:r>
              <a:rPr lang="en-US" dirty="0"/>
              <a:t>: Comparing genetic material across different organisms </a:t>
            </a:r>
            <a:br>
              <a:rPr lang="en-US" dirty="0"/>
            </a:br>
            <a:r>
              <a:rPr lang="en-US" dirty="0"/>
              <a:t>		            to understand evolutionary processes</a:t>
            </a:r>
          </a:p>
          <a:p>
            <a:pPr marL="0" lvl="2" indent="0">
              <a:spcBef>
                <a:spcPts val="0"/>
              </a:spcBef>
              <a:buNone/>
            </a:pPr>
            <a:endParaRPr lang="en-US" dirty="0"/>
          </a:p>
          <a:p>
            <a:pPr marL="0" lvl="2" indent="0">
              <a:buNone/>
            </a:pPr>
            <a:r>
              <a:rPr lang="en-US" b="1" dirty="0"/>
              <a:t>Functional Genomics</a:t>
            </a:r>
            <a:r>
              <a:rPr lang="en-US" dirty="0"/>
              <a:t>: Exploring the function and evolution of genes and proteins</a:t>
            </a:r>
          </a:p>
        </p:txBody>
      </p:sp>
    </p:spTree>
    <p:extLst>
      <p:ext uri="{BB962C8B-B14F-4D97-AF65-F5344CB8AC3E}">
        <p14:creationId xmlns:p14="http://schemas.microsoft.com/office/powerpoint/2010/main" val="2241459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359CD8-02ED-2EAD-F0EC-AAE6252E8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806" y="306069"/>
            <a:ext cx="7288282" cy="1089100"/>
          </a:xfrm>
        </p:spPr>
        <p:txBody>
          <a:bodyPr>
            <a:normAutofit/>
          </a:bodyPr>
          <a:lstStyle/>
          <a:p>
            <a:r>
              <a:rPr lang="en-US" sz="3600" b="1" dirty="0"/>
              <a:t>Using the software</a:t>
            </a:r>
            <a:endParaRPr lang="en-AT" sz="3600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0195CE-A7FA-1C8F-6E3B-7BB162A0E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3509" y="2045616"/>
            <a:ext cx="7517091" cy="412451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SzPct val="150000"/>
              <a:buFont typeface="Tenorite" panose="00000500000000000000" pitchFamily="2" charset="0"/>
              <a:buChar char="–"/>
            </a:pPr>
            <a:r>
              <a:rPr lang="sv-SE" b="0" dirty="0"/>
              <a:t>Downloaded version to use the ASR tools</a:t>
            </a:r>
          </a:p>
          <a:p>
            <a:pPr marL="285750" indent="-285750">
              <a:buSzPct val="150000"/>
              <a:buFont typeface="Tenorite" panose="00000500000000000000" pitchFamily="2" charset="0"/>
              <a:buChar char="–"/>
            </a:pPr>
            <a:r>
              <a:rPr lang="sv-SE" b="0" dirty="0"/>
              <a:t>Software uses a command line that is run in the downloaded terminal</a:t>
            </a:r>
          </a:p>
          <a:p>
            <a:pPr marL="285750" indent="-285750">
              <a:buSzPct val="150000"/>
              <a:buFont typeface="Tenorite" panose="00000500000000000000" pitchFamily="2" charset="0"/>
              <a:buChar char="–"/>
            </a:pPr>
            <a:r>
              <a:rPr lang="sv-SE" b="0" dirty="0"/>
              <a:t>Use command to import the </a:t>
            </a:r>
            <a:r>
              <a:rPr lang="sv-SE" dirty="0"/>
              <a:t>iqtree</a:t>
            </a:r>
            <a:r>
              <a:rPr lang="sv-SE" b="0" dirty="0"/>
              <a:t> software into the terminal</a:t>
            </a:r>
          </a:p>
          <a:p>
            <a:pPr marL="285750" indent="-285750">
              <a:buSzPct val="150000"/>
              <a:buFont typeface="Tenorite" panose="00000500000000000000" pitchFamily="2" charset="0"/>
              <a:buChar char="–"/>
            </a:pPr>
            <a:endParaRPr lang="sv-SE" b="0" dirty="0"/>
          </a:p>
          <a:p>
            <a:pPr marL="285750" indent="-285750">
              <a:buSzPct val="150000"/>
              <a:buFont typeface="Tenorite" panose="00000500000000000000" pitchFamily="2" charset="0"/>
              <a:buChar char="–"/>
            </a:pPr>
            <a:endParaRPr lang="sv-SE" b="0" dirty="0"/>
          </a:p>
          <a:p>
            <a:pPr marL="285750" indent="-285750">
              <a:buSzPct val="150000"/>
              <a:buFont typeface="Tenorite" panose="00000500000000000000" pitchFamily="2" charset="0"/>
              <a:buChar char="–"/>
            </a:pPr>
            <a:endParaRPr lang="sv-SE" b="0" dirty="0"/>
          </a:p>
          <a:p>
            <a:pPr marL="285750" indent="-285750">
              <a:buSzPct val="150000"/>
              <a:buFont typeface="Tenorite" panose="00000500000000000000" pitchFamily="2" charset="0"/>
              <a:buChar char="–"/>
            </a:pPr>
            <a:endParaRPr lang="sv-SE" b="0" dirty="0"/>
          </a:p>
          <a:p>
            <a:pPr marL="285750" indent="-285750">
              <a:buSzPct val="150000"/>
              <a:buFont typeface="Tenorite" panose="00000500000000000000" pitchFamily="2" charset="0"/>
              <a:buChar char="–"/>
            </a:pPr>
            <a:r>
              <a:rPr lang="sv-SE" dirty="0"/>
              <a:t>Input </a:t>
            </a:r>
            <a:r>
              <a:rPr lang="sv-SE" dirty="0">
                <a:sym typeface="Wingdings" panose="05000000000000000000" pitchFamily="2" charset="2"/>
              </a:rPr>
              <a:t> </a:t>
            </a:r>
            <a:r>
              <a:rPr lang="sv-SE" b="0" dirty="0"/>
              <a:t>multiple alignment sequence</a:t>
            </a:r>
          </a:p>
          <a:p>
            <a:pPr marL="285750" lvl="1">
              <a:buSzPct val="150000"/>
              <a:buFont typeface="Tenorite" panose="00000500000000000000" pitchFamily="2" charset="0"/>
              <a:buChar char="–"/>
            </a:pPr>
            <a:r>
              <a:rPr lang="sv-SE" dirty="0"/>
              <a:t>DNA, protein, codon, binary, morphological alignments</a:t>
            </a:r>
          </a:p>
          <a:p>
            <a:pPr marL="285750" lvl="1">
              <a:buSzPct val="150000"/>
              <a:buFont typeface="Tenorite" panose="00000500000000000000" pitchFamily="2" charset="0"/>
              <a:buChar char="–"/>
            </a:pPr>
            <a:r>
              <a:rPr lang="sv-SE" b="1" dirty="0"/>
              <a:t>File formats: </a:t>
            </a:r>
            <a:r>
              <a:rPr lang="sv-SE" dirty="0"/>
              <a:t>PHYLIP, FASTA, NEXUS, CLUSTALW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9D4E5B6-E7AE-1CD1-5270-ADC55763E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239CAC44-6F08-9365-1A1B-15B28A6EF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433" y="3709732"/>
            <a:ext cx="6096000" cy="214648"/>
          </a:xfrm>
          <a:prstGeom prst="rect">
            <a:avLst/>
          </a:prstGeom>
        </p:spPr>
      </p:pic>
      <p:pic>
        <p:nvPicPr>
          <p:cNvPr id="6" name="Bildobjekt 5" descr="En bild som visar text, Teckensnitt, vit, skärmbild&#10;&#10;Automatiskt genererad beskrivning">
            <a:extLst>
              <a:ext uri="{FF2B5EF4-FFF2-40B4-BE49-F238E27FC236}">
                <a16:creationId xmlns:a16="http://schemas.microsoft.com/office/drawing/2014/main" id="{D7865A66-CE9D-BE81-B805-7862249B1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4433" y="3883736"/>
            <a:ext cx="8223955" cy="806491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FE03C489-4DB6-01DA-FEF2-14E8CE0B86B3}"/>
              </a:ext>
            </a:extLst>
          </p:cNvPr>
          <p:cNvSpPr/>
          <p:nvPr/>
        </p:nvSpPr>
        <p:spPr>
          <a:xfrm>
            <a:off x="1611984" y="3584247"/>
            <a:ext cx="6238449" cy="119514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2307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359CD8-02ED-2EAD-F0EC-AAE6252E8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1354957"/>
          </a:xfrm>
        </p:spPr>
        <p:txBody>
          <a:bodyPr>
            <a:normAutofit/>
          </a:bodyPr>
          <a:lstStyle/>
          <a:p>
            <a:r>
              <a:rPr lang="en-US" sz="3600" b="1"/>
              <a:t>Commands</a:t>
            </a:r>
            <a:endParaRPr lang="en-AT" sz="3600" b="1"/>
          </a:p>
        </p:txBody>
      </p:sp>
      <p:graphicFrame>
        <p:nvGraphicFramePr>
          <p:cNvPr id="5" name="Platshållare för innehåll 4">
            <a:extLst>
              <a:ext uri="{FF2B5EF4-FFF2-40B4-BE49-F238E27FC236}">
                <a16:creationId xmlns:a16="http://schemas.microsoft.com/office/drawing/2014/main" id="{746BCC60-D284-E873-9B1E-1D01D635E00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85839587"/>
              </p:ext>
            </p:extLst>
          </p:nvPr>
        </p:nvGraphicFramePr>
        <p:xfrm>
          <a:off x="609764" y="2181495"/>
          <a:ext cx="10972530" cy="2622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265">
                  <a:extLst>
                    <a:ext uri="{9D8B030D-6E8A-4147-A177-3AD203B41FA5}">
                      <a16:colId xmlns:a16="http://schemas.microsoft.com/office/drawing/2014/main" val="526819271"/>
                    </a:ext>
                  </a:extLst>
                </a:gridCol>
                <a:gridCol w="5486265">
                  <a:extLst>
                    <a:ext uri="{9D8B030D-6E8A-4147-A177-3AD203B41FA5}">
                      <a16:colId xmlns:a16="http://schemas.microsoft.com/office/drawing/2014/main" val="3130565973"/>
                    </a:ext>
                  </a:extLst>
                </a:gridCol>
              </a:tblGrid>
              <a:tr h="514549">
                <a:tc>
                  <a:txBody>
                    <a:bodyPr/>
                    <a:lstStyle/>
                    <a:p>
                      <a:r>
                        <a:rPr lang="sv-SE" b="0" dirty="0">
                          <a:solidFill>
                            <a:schemeClr val="tx1"/>
                          </a:solidFill>
                        </a:rPr>
                        <a:t>-s</a:t>
                      </a:r>
                    </a:p>
                  </a:txBody>
                  <a:tcP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b="0" dirty="0" err="1">
                          <a:solidFill>
                            <a:schemeClr val="tx1"/>
                          </a:solidFill>
                        </a:rPr>
                        <a:t>Specifies</a:t>
                      </a:r>
                      <a:r>
                        <a:rPr lang="sv-SE" b="0" dirty="0">
                          <a:solidFill>
                            <a:schemeClr val="tx1"/>
                          </a:solidFill>
                        </a:rPr>
                        <a:t> the input </a:t>
                      </a:r>
                      <a:r>
                        <a:rPr lang="sv-SE" b="0" dirty="0" err="1">
                          <a:solidFill>
                            <a:schemeClr val="tx1"/>
                          </a:solidFill>
                        </a:rPr>
                        <a:t>alignment</a:t>
                      </a:r>
                      <a:r>
                        <a:rPr lang="sv-S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sv-SE" b="0" dirty="0" err="1">
                          <a:solidFill>
                            <a:schemeClr val="tx1"/>
                          </a:solidFill>
                        </a:rPr>
                        <a:t>file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407497"/>
                  </a:ext>
                </a:extLst>
              </a:tr>
              <a:tr h="95343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v-SE" b="0" dirty="0">
                          <a:solidFill>
                            <a:schemeClr val="tx1"/>
                          </a:solidFill>
                        </a:rPr>
                        <a:t>-m </a:t>
                      </a:r>
                    </a:p>
                  </a:txBody>
                  <a:tcP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v-SE" b="0" dirty="0">
                          <a:solidFill>
                            <a:schemeClr val="tx1"/>
                          </a:solidFill>
                        </a:rPr>
                        <a:t>Specifies the model of sequence evolution. A combination of letters after will tell what models to use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659132"/>
                  </a:ext>
                </a:extLst>
              </a:tr>
              <a:tr h="51454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v-SE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sv-SE" b="0" dirty="0" err="1">
                          <a:solidFill>
                            <a:schemeClr val="tx1"/>
                          </a:solidFill>
                        </a:rPr>
                        <a:t>asr</a:t>
                      </a:r>
                    </a:p>
                  </a:txBody>
                  <a:tcP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v-SE" sz="1800" b="0" i="0" u="none" strike="noStrike" noProof="0" dirty="0" err="1">
                          <a:solidFill>
                            <a:schemeClr val="tx1"/>
                          </a:solidFill>
                          <a:latin typeface="Tenorite"/>
                        </a:rPr>
                        <a:t>Write</a:t>
                      </a:r>
                      <a:r>
                        <a:rPr lang="sv-SE" sz="1800" b="0" i="0" u="none" strike="noStrike" noProof="0" dirty="0">
                          <a:solidFill>
                            <a:schemeClr val="tx1"/>
                          </a:solidFill>
                          <a:latin typeface="Tenorite"/>
                        </a:rPr>
                        <a:t> </a:t>
                      </a:r>
                      <a:r>
                        <a:rPr lang="sv-SE" sz="1800" b="0" i="0" u="none" strike="noStrike" noProof="0" dirty="0" err="1">
                          <a:solidFill>
                            <a:schemeClr val="tx1"/>
                          </a:solidFill>
                          <a:latin typeface="Tenorite"/>
                        </a:rPr>
                        <a:t>ancestral</a:t>
                      </a:r>
                      <a:r>
                        <a:rPr lang="sv-SE" sz="1800" b="0" i="0" u="none" strike="noStrike" noProof="0" dirty="0">
                          <a:solidFill>
                            <a:schemeClr val="tx1"/>
                          </a:solidFill>
                          <a:latin typeface="Tenorite"/>
                        </a:rPr>
                        <a:t> </a:t>
                      </a:r>
                      <a:r>
                        <a:rPr lang="sv-SE" sz="1800" b="0" i="0" u="none" strike="noStrike" noProof="0" dirty="0" err="1">
                          <a:solidFill>
                            <a:schemeClr val="tx1"/>
                          </a:solidFill>
                          <a:latin typeface="Tenorite"/>
                        </a:rPr>
                        <a:t>sequences</a:t>
                      </a:r>
                      <a:r>
                        <a:rPr lang="sv-SE" sz="1800" b="0" i="0" u="none" strike="noStrike" noProof="0" dirty="0">
                          <a:solidFill>
                            <a:schemeClr val="tx1"/>
                          </a:solidFill>
                          <a:latin typeface="Tenorite"/>
                        </a:rPr>
                        <a:t> (by </a:t>
                      </a:r>
                      <a:r>
                        <a:rPr lang="sv-SE" sz="1800" b="0" i="0" u="none" strike="noStrike" noProof="0" dirty="0" err="1">
                          <a:solidFill>
                            <a:schemeClr val="tx1"/>
                          </a:solidFill>
                          <a:latin typeface="Tenorite"/>
                        </a:rPr>
                        <a:t>empirical</a:t>
                      </a:r>
                      <a:r>
                        <a:rPr lang="sv-SE" sz="1800" b="0" i="0" u="none" strike="noStrike" noProof="0" dirty="0">
                          <a:solidFill>
                            <a:schemeClr val="tx1"/>
                          </a:solidFill>
                          <a:latin typeface="Tenorite"/>
                        </a:rPr>
                        <a:t> </a:t>
                      </a:r>
                      <a:r>
                        <a:rPr lang="sv-SE" sz="1800" b="0" i="0" u="none" strike="noStrike" noProof="0" dirty="0" err="1">
                          <a:solidFill>
                            <a:schemeClr val="tx1"/>
                          </a:solidFill>
                          <a:latin typeface="Tenorite"/>
                        </a:rPr>
                        <a:t>Bayesian</a:t>
                      </a:r>
                      <a:r>
                        <a:rPr lang="sv-SE" sz="1800" b="0" i="0" u="none" strike="noStrike" noProof="0" dirty="0">
                          <a:solidFill>
                            <a:schemeClr val="tx1"/>
                          </a:solidFill>
                          <a:latin typeface="Tenorite"/>
                        </a:rPr>
                        <a:t> </a:t>
                      </a:r>
                      <a:r>
                        <a:rPr lang="sv-SE" sz="1800" b="0" i="0" u="none" strike="noStrike" noProof="0" dirty="0" err="1">
                          <a:solidFill>
                            <a:schemeClr val="tx1"/>
                          </a:solidFill>
                          <a:latin typeface="Tenorite"/>
                        </a:rPr>
                        <a:t>method</a:t>
                      </a:r>
                      <a:r>
                        <a:rPr lang="sv-SE" sz="1800" b="0" i="0" u="none" strike="noStrike" noProof="0" dirty="0">
                          <a:solidFill>
                            <a:schemeClr val="tx1"/>
                          </a:solidFill>
                          <a:latin typeface="Tenorite"/>
                        </a:rPr>
                        <a:t>) for all </a:t>
                      </a:r>
                      <a:r>
                        <a:rPr lang="sv-SE" sz="1800" b="0" i="0" u="none" strike="noStrike" noProof="0" dirty="0" err="1">
                          <a:solidFill>
                            <a:schemeClr val="tx1"/>
                          </a:solidFill>
                          <a:latin typeface="Tenorite"/>
                        </a:rPr>
                        <a:t>nodes</a:t>
                      </a:r>
                      <a:r>
                        <a:rPr lang="sv-SE" sz="1800" b="0" i="0" u="none" strike="noStrike" noProof="0" dirty="0">
                          <a:solidFill>
                            <a:schemeClr val="tx1"/>
                          </a:solidFill>
                          <a:latin typeface="Tenorite"/>
                        </a:rPr>
                        <a:t> </a:t>
                      </a:r>
                      <a:r>
                        <a:rPr lang="sv-SE" sz="1800" b="0" i="0" u="none" strike="noStrike" noProof="0" dirty="0" err="1">
                          <a:solidFill>
                            <a:schemeClr val="tx1"/>
                          </a:solidFill>
                          <a:latin typeface="Tenorite"/>
                        </a:rPr>
                        <a:t>of</a:t>
                      </a:r>
                      <a:r>
                        <a:rPr lang="sv-SE" sz="1800" b="0" i="0" u="none" strike="noStrike" noProof="0" dirty="0">
                          <a:solidFill>
                            <a:schemeClr val="tx1"/>
                          </a:solidFill>
                          <a:latin typeface="Tenorite"/>
                        </a:rPr>
                        <a:t> the </a:t>
                      </a:r>
                      <a:r>
                        <a:rPr lang="sv-SE" sz="1800" b="0" i="0" u="none" strike="noStrike" noProof="0" dirty="0" err="1">
                          <a:solidFill>
                            <a:schemeClr val="tx1"/>
                          </a:solidFill>
                          <a:latin typeface="Tenorite"/>
                        </a:rPr>
                        <a:t>tree</a:t>
                      </a:r>
                      <a:endParaRPr lang="sv-SE" dirty="0" err="1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975860"/>
                  </a:ext>
                </a:extLst>
              </a:tr>
              <a:tr h="51454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v-SE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sv-SE" b="0" dirty="0" err="1">
                          <a:solidFill>
                            <a:schemeClr val="tx1"/>
                          </a:solidFill>
                        </a:rPr>
                        <a:t>st</a:t>
                      </a:r>
                    </a:p>
                  </a:txBody>
                  <a:tcP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v-SE" b="0" dirty="0" err="1">
                          <a:solidFill>
                            <a:schemeClr val="tx1"/>
                          </a:solidFill>
                        </a:rPr>
                        <a:t>Defines</a:t>
                      </a:r>
                      <a:r>
                        <a:rPr lang="sv-SE" b="0" dirty="0">
                          <a:solidFill>
                            <a:schemeClr val="tx1"/>
                          </a:solidFill>
                        </a:rPr>
                        <a:t> </a:t>
                      </a:r>
                      <a:r>
                        <a:rPr lang="sv-SE" b="0" dirty="0" err="1">
                          <a:solidFill>
                            <a:schemeClr val="tx1"/>
                          </a:solidFill>
                        </a:rPr>
                        <a:t>what</a:t>
                      </a:r>
                      <a:r>
                        <a:rPr lang="sv-SE" b="0" dirty="0">
                          <a:solidFill>
                            <a:schemeClr val="tx1"/>
                          </a:solidFill>
                        </a:rPr>
                        <a:t> kind </a:t>
                      </a:r>
                      <a:r>
                        <a:rPr lang="sv-SE" b="0" dirty="0" err="1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sv-SE" b="0" dirty="0">
                          <a:solidFill>
                            <a:schemeClr val="tx1"/>
                          </a:solidFill>
                        </a:rPr>
                        <a:t> </a:t>
                      </a:r>
                      <a:r>
                        <a:rPr lang="sv-SE" b="0" dirty="0" err="1">
                          <a:solidFill>
                            <a:schemeClr val="tx1"/>
                          </a:solidFill>
                        </a:rPr>
                        <a:t>sequence</a:t>
                      </a:r>
                      <a:r>
                        <a:rPr lang="sv-SE" b="0" dirty="0">
                          <a:solidFill>
                            <a:schemeClr val="tx1"/>
                          </a:solidFill>
                        </a:rPr>
                        <a:t> </a:t>
                      </a:r>
                      <a:r>
                        <a:rPr lang="sv-SE" b="0" dirty="0" err="1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920389"/>
                  </a:ext>
                </a:extLst>
              </a:tr>
            </a:tbl>
          </a:graphicData>
        </a:graphic>
      </p:graphicFrame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9D4E5B6-E7AE-1CD1-5270-ADC55763E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668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b="1"/>
              <a:t>Practical Demonstration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04575" y="6356350"/>
            <a:ext cx="987425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359CD8-02ED-2EAD-F0EC-AAE6252E8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1354957"/>
          </a:xfrm>
        </p:spPr>
        <p:txBody>
          <a:bodyPr>
            <a:normAutofit/>
          </a:bodyPr>
          <a:lstStyle/>
          <a:p>
            <a:r>
              <a:rPr lang="en-US" sz="3600" b="1"/>
              <a:t>Commands</a:t>
            </a:r>
            <a:endParaRPr lang="en-AT" sz="3600" b="1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9D4E5B6-E7AE-1CD1-5270-ADC55763E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Platshållare för innehåll 6" descr="En bild som visar text, Teckensnitt, skärmbild, vit&#10;&#10;Automatiskt genererad beskrivning">
            <a:extLst>
              <a:ext uri="{FF2B5EF4-FFF2-40B4-BE49-F238E27FC236}">
                <a16:creationId xmlns:a16="http://schemas.microsoft.com/office/drawing/2014/main" id="{BB244746-F585-EB08-E975-B31EB1A754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-1864" y="1491372"/>
            <a:ext cx="9189513" cy="2207044"/>
          </a:xfrm>
        </p:spPr>
      </p:pic>
      <p:sp>
        <p:nvSpPr>
          <p:cNvPr id="9" name="textruta 8">
            <a:extLst>
              <a:ext uri="{FF2B5EF4-FFF2-40B4-BE49-F238E27FC236}">
                <a16:creationId xmlns:a16="http://schemas.microsoft.com/office/drawing/2014/main" id="{6285C7A2-32EB-569E-B2EF-304B4DB8A415}"/>
              </a:ext>
            </a:extLst>
          </p:cNvPr>
          <p:cNvSpPr txBox="1"/>
          <p:nvPr/>
        </p:nvSpPr>
        <p:spPr>
          <a:xfrm>
            <a:off x="0" y="4216893"/>
            <a:ext cx="683580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v-SE" dirty="0"/>
              <a:t>JC: A simple, </a:t>
            </a:r>
            <a:r>
              <a:rPr lang="sv-SE" dirty="0" err="1"/>
              <a:t>equal</a:t>
            </a:r>
            <a:r>
              <a:rPr lang="sv-SE" dirty="0"/>
              <a:t>-rate </a:t>
            </a:r>
            <a:r>
              <a:rPr lang="sv-SE" dirty="0" err="1"/>
              <a:t>nucleotide</a:t>
            </a:r>
            <a:r>
              <a:rPr lang="sv-SE" dirty="0"/>
              <a:t> substitution </a:t>
            </a:r>
            <a:r>
              <a:rPr lang="sv-SE" dirty="0" err="1"/>
              <a:t>model</a:t>
            </a:r>
          </a:p>
          <a:p>
            <a:r>
              <a:rPr lang="sv-SE" dirty="0"/>
              <a:t>G: A </a:t>
            </a:r>
            <a:r>
              <a:rPr lang="sv-SE" dirty="0" err="1"/>
              <a:t>model</a:t>
            </a:r>
            <a:r>
              <a:rPr lang="sv-SE" dirty="0"/>
              <a:t> to rate variations </a:t>
            </a:r>
            <a:r>
              <a:rPr lang="sv-SE" dirty="0" err="1"/>
              <a:t>across</a:t>
            </a:r>
            <a:r>
              <a:rPr lang="sv-SE" dirty="0"/>
              <a:t> sites </a:t>
            </a:r>
            <a:r>
              <a:rPr lang="sv-SE" dirty="0" err="1"/>
              <a:t>using</a:t>
            </a:r>
            <a:r>
              <a:rPr lang="sv-SE" dirty="0"/>
              <a:t> gamma distribution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6769563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EDE3176-A15D-46A3-BDDB-64A0D7363224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9168DCE-134F-4610-A6AA-88CEBE8D71D2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{EE2D53C9-71AA-4125-AED9-12B9AF3B160A}tf67328976_win32</Template>
  <TotalTime>0</TotalTime>
  <Words>504</Words>
  <Application>Microsoft Office PowerPoint</Application>
  <PresentationFormat>Bredbild</PresentationFormat>
  <Paragraphs>86</Paragraphs>
  <Slides>15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15</vt:i4>
      </vt:variant>
    </vt:vector>
  </HeadingPairs>
  <TitlesOfParts>
    <vt:vector size="16" baseType="lpstr">
      <vt:lpstr>Custom</vt:lpstr>
      <vt:lpstr>IQ-TREE  and ancestral sequence reconstruction (ASR)</vt:lpstr>
      <vt:lpstr>PowerPoint-presentation</vt:lpstr>
      <vt:lpstr>Overview on IQ-Tree</vt:lpstr>
      <vt:lpstr>ASR in IQ-TREE</vt:lpstr>
      <vt:lpstr>Applications</vt:lpstr>
      <vt:lpstr>Using the software</vt:lpstr>
      <vt:lpstr>Commands</vt:lpstr>
      <vt:lpstr>Practical Demonstration</vt:lpstr>
      <vt:lpstr>Commands</vt:lpstr>
      <vt:lpstr>Commands</vt:lpstr>
      <vt:lpstr>The Output</vt:lpstr>
      <vt:lpstr>PowerPoint-presentation</vt:lpstr>
      <vt:lpstr>PowerPoint-presentation</vt:lpstr>
      <vt:lpstr>PowerPoint-presentation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IQ-TREE  and ancestral state reconstruction (ASR)</dc:title>
  <dc:creator>ronja gratzer</dc:creator>
  <cp:lastModifiedBy>ronja gratzer</cp:lastModifiedBy>
  <cp:revision>18</cp:revision>
  <dcterms:created xsi:type="dcterms:W3CDTF">2024-06-05T12:59:22Z</dcterms:created>
  <dcterms:modified xsi:type="dcterms:W3CDTF">2024-06-11T11:35:57Z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