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22"/>
  </p:notesMasterIdLst>
  <p:handoutMasterIdLst>
    <p:handoutMasterId r:id="rId23"/>
  </p:handoutMasterIdLst>
  <p:sldIdLst>
    <p:sldId id="1019" r:id="rId2"/>
    <p:sldId id="1178" r:id="rId3"/>
    <p:sldId id="1179" r:id="rId4"/>
    <p:sldId id="1180" r:id="rId5"/>
    <p:sldId id="1192" r:id="rId6"/>
    <p:sldId id="1193" r:id="rId7"/>
    <p:sldId id="1194" r:id="rId8"/>
    <p:sldId id="1195" r:id="rId9"/>
    <p:sldId id="1196" r:id="rId10"/>
    <p:sldId id="1197" r:id="rId11"/>
    <p:sldId id="1182" r:id="rId12"/>
    <p:sldId id="1183" r:id="rId13"/>
    <p:sldId id="1184" r:id="rId14"/>
    <p:sldId id="1185" r:id="rId15"/>
    <p:sldId id="1187" r:id="rId16"/>
    <p:sldId id="1181" r:id="rId17"/>
    <p:sldId id="1189" r:id="rId18"/>
    <p:sldId id="1190" r:id="rId19"/>
    <p:sldId id="1198" r:id="rId20"/>
    <p:sldId id="849" r:id="rId21"/>
  </p:sldIdLst>
  <p:sldSz cx="9144000" cy="6858000" type="screen4x3"/>
  <p:notesSz cx="9866313" cy="67357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1019"/>
          </p14:sldIdLst>
        </p14:section>
        <p14:section name="Table of Contents" id="{0B1E2898-31BC-42F3-A5A5-141726087CC7}">
          <p14:sldIdLst/>
        </p14:section>
        <p14:section name="Body" id="{18FAE958-DF6E-4AAC-835E-E68BDECA82A9}">
          <p14:sldIdLst>
            <p14:sldId id="1178"/>
            <p14:sldId id="1179"/>
            <p14:sldId id="1180"/>
            <p14:sldId id="1192"/>
            <p14:sldId id="1193"/>
            <p14:sldId id="1194"/>
            <p14:sldId id="1195"/>
            <p14:sldId id="1196"/>
            <p14:sldId id="1197"/>
            <p14:sldId id="1182"/>
            <p14:sldId id="1183"/>
            <p14:sldId id="1184"/>
            <p14:sldId id="1185"/>
            <p14:sldId id="1187"/>
            <p14:sldId id="1181"/>
            <p14:sldId id="1189"/>
            <p14:sldId id="1190"/>
            <p14:sldId id="1198"/>
            <p14:sldId id="849"/>
          </p14:sldIdLst>
        </p14:section>
      </p14:sectionLst>
    </p:ext>
    <p:ext uri="{EFAFB233-063F-42B5-8137-9DF3F51BA10A}">
      <p15:sldGuideLst xmlns="" xmlns:p15="http://schemas.microsoft.com/office/powerpoint/2012/main"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21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4C4F8"/>
    <a:srgbClr val="FFFFCC"/>
    <a:srgbClr val="CCECFF"/>
    <a:srgbClr val="FFFF99"/>
    <a:srgbClr val="99CCFF"/>
    <a:srgbClr val="002B62"/>
    <a:srgbClr val="F2F2F2"/>
    <a:srgbClr val="E6B9B8"/>
    <a:srgbClr val="76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9376" autoAdjust="0"/>
  </p:normalViewPr>
  <p:slideViewPr>
    <p:cSldViewPr snapToGrid="0" snapToObjects="1">
      <p:cViewPr>
        <p:scale>
          <a:sx n="75" d="100"/>
          <a:sy n="75" d="100"/>
        </p:scale>
        <p:origin x="-888" y="176"/>
      </p:cViewPr>
      <p:guideLst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9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8406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2121"/>
        <p:guide pos="31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3" cy="3367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9" y="1"/>
            <a:ext cx="4275403" cy="3367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397807"/>
            <a:ext cx="4275403" cy="3367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9" y="6397807"/>
            <a:ext cx="4275403" cy="3367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3" cy="19517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9" y="6541139"/>
            <a:ext cx="4275403" cy="19517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292100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132765" y="2927610"/>
            <a:ext cx="9600785" cy="3537527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36430" indent="-283242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32971" indent="-226594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86158" indent="-226594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39347" indent="-226594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492535" indent="-2265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45722" indent="-2265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398911" indent="-2265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52099" indent="-22659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6E066B-D7BE-44E0-A055-4ED155275C62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9613" y="292100"/>
            <a:ext cx="3367087" cy="2525713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5462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Page </a:t>
            </a:r>
            <a:fld id="{26196EF5-C1DE-4881-B527-17B2D907918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7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04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548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PPT_7th_0707_スライド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702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 b="1505"/>
          <a:stretch/>
        </p:blipFill>
        <p:spPr bwMode="auto">
          <a:xfrm>
            <a:off x="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ackground_Blu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 b="527"/>
          <a:stretch/>
        </p:blipFill>
        <p:spPr bwMode="auto">
          <a:xfrm>
            <a:off x="0" y="0"/>
            <a:ext cx="9144000" cy="655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7th_0707_スライド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1080119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0386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3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2070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003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24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38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839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57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08F2-0CB2-4D73-820A-FC44915417A3}" type="datetimeFigureOut">
              <a:rPr kumimoji="1" lang="ja-JP" altLang="en-US" smtClean="0"/>
              <a:t>2020/4/23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7294-55B9-49B7-9C5F-C018248D1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4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669" r:id="rId15"/>
    <p:sldLayoutId id="2147483682" r:id="rId16"/>
    <p:sldLayoutId id="2147483681" r:id="rId17"/>
    <p:sldLayoutId id="2147483699" r:id="rId18"/>
    <p:sldLayoutId id="2147483672" r:id="rId19"/>
    <p:sldLayoutId id="2147483695" r:id="rId20"/>
    <p:sldLayoutId id="2147483673" r:id="rId21"/>
    <p:sldLayoutId id="2147483674" r:id="rId22"/>
    <p:sldLayoutId id="2147483701" r:id="rId23"/>
    <p:sldLayoutId id="2147483671" r:id="rId24"/>
    <p:sldLayoutId id="2147483703" r:id="rId25"/>
    <p:sldLayoutId id="2147483694" r:id="rId26"/>
    <p:sldLayoutId id="2147483702" r:id="rId27"/>
    <p:sldLayoutId id="2147483698" r:id="rId28"/>
    <p:sldLayoutId id="2147483706" r:id="rId2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docs.rnd.mendix.com/modelsdk/latest/index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01700" y="18891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▐"/>
              <a:defRPr kumimoji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ja-JP" sz="3600" dirty="0"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42988" y="21050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▐"/>
              <a:defRPr kumimoji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u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ja-JP" sz="3600" dirty="0">
              <a:latin typeface="Arial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3" y="3105369"/>
            <a:ext cx="8784000" cy="528794"/>
          </a:xfrm>
        </p:spPr>
        <p:txBody>
          <a:bodyPr/>
          <a:lstStyle/>
          <a:p>
            <a:pPr eaLnBrk="1" hangingPunct="1"/>
            <a:r>
              <a:rPr lang="en-US" altLang="ja-JP" dirty="0" err="1" smtClean="0"/>
              <a:t>Mendix</a:t>
            </a:r>
            <a:r>
              <a:rPr lang="ja-JP" altLang="en-US" dirty="0" smtClean="0"/>
              <a:t>項目の入出力検討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179513" y="871064"/>
            <a:ext cx="4648209" cy="360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90013"/>
              </p:ext>
            </p:extLst>
          </p:nvPr>
        </p:nvGraphicFramePr>
        <p:xfrm>
          <a:off x="2991349" y="5537940"/>
          <a:ext cx="3026283" cy="103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9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6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37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作成日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</a:t>
                      </a: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年</a:t>
                      </a: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月</a:t>
                      </a: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日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承認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査閲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作成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260"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ltGray">
          <a:xfrm>
            <a:off x="6207070" y="766603"/>
            <a:ext cx="2792697" cy="28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400" dirty="0">
                <a:solidFill>
                  <a:schemeClr val="accent2"/>
                </a:solidFill>
                <a:latin typeface="+mn-ea"/>
              </a:rPr>
              <a:t>【</a:t>
            </a:r>
            <a:r>
              <a:rPr lang="ja-JP" altLang="en-US" sz="1400" dirty="0">
                <a:solidFill>
                  <a:schemeClr val="accent2"/>
                </a:solidFill>
                <a:latin typeface="+mn-ea"/>
              </a:rPr>
              <a:t>プロジェクトメンバー外秘</a:t>
            </a:r>
            <a:r>
              <a:rPr lang="en-US" altLang="ja-JP" sz="1400" dirty="0" smtClean="0">
                <a:solidFill>
                  <a:schemeClr val="accent2"/>
                </a:solidFill>
                <a:latin typeface="+mn-ea"/>
              </a:rPr>
              <a:t>】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3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項目間の関連性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ja-JP" dirty="0" smtClean="0"/>
              <a:t>API</a:t>
            </a:r>
            <a:r>
              <a:rPr lang="ja-JP" altLang="en-US" dirty="0" smtClean="0"/>
              <a:t>纏め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6653"/>
              </p:ext>
            </p:extLst>
          </p:nvPr>
        </p:nvGraphicFramePr>
        <p:xfrm>
          <a:off x="77913" y="1490138"/>
          <a:ext cx="8956020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5620"/>
                <a:gridCol w="1320800"/>
                <a:gridCol w="2387600"/>
                <a:gridCol w="2116667"/>
                <a:gridCol w="2455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2662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ja-JP" sz="1600" b="0" dirty="0" smtClean="0"/>
                        <a:t>Association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Project#model#allDomainModels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[n]#associations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association</a:t>
                      </a:r>
                      <a:r>
                        <a:rPr kumimoji="1" lang="ja-JP" altLang="en-US" sz="1600" dirty="0" smtClean="0"/>
                        <a:t>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Domainmodels#Association#createIn</a:t>
                      </a:r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Association</a:t>
                      </a:r>
                      <a:r>
                        <a:rPr kumimoji="1" lang="ja-JP" altLang="en-US" sz="1600" dirty="0" smtClean="0"/>
                        <a:t>新規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domainModel</a:t>
                      </a:r>
                      <a:endParaRPr kumimoji="1" lang="en-US" altLang="ja-JP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899174" cy="561647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4600" dirty="0" smtClean="0"/>
              <a:t>Entity</a:t>
            </a:r>
            <a:r>
              <a:rPr lang="ja-JP" altLang="en-US" sz="4600" dirty="0" smtClean="0"/>
              <a:t>データに関して、</a:t>
            </a:r>
            <a:r>
              <a:rPr lang="en-US" altLang="ja-JP" sz="4600" dirty="0" smtClean="0"/>
              <a:t>Model</a:t>
            </a:r>
            <a:r>
              <a:rPr lang="ja-JP" altLang="en-US" sz="4600" dirty="0" smtClean="0"/>
              <a:t>　</a:t>
            </a:r>
            <a:r>
              <a:rPr lang="en-US" altLang="ja-JP" sz="4600" dirty="0" smtClean="0"/>
              <a:t>SDK</a:t>
            </a:r>
            <a:r>
              <a:rPr lang="ja-JP" altLang="en-US" sz="4600" dirty="0" smtClean="0"/>
              <a:t>はサポートしていないようであるが、</a:t>
            </a:r>
            <a:r>
              <a:rPr lang="ja-JP" altLang="en-US" sz="4600" dirty="0"/>
              <a:t>　</a:t>
            </a:r>
            <a:r>
              <a:rPr lang="ja-JP" altLang="en-US" sz="4600" dirty="0" smtClean="0"/>
              <a:t>　下記方式</a:t>
            </a:r>
            <a:r>
              <a:rPr lang="ja-JP" altLang="en-US" sz="4600" dirty="0"/>
              <a:t>がある</a:t>
            </a:r>
            <a:r>
              <a:rPr lang="ja-JP" altLang="en-US" sz="4600" dirty="0" smtClean="0"/>
              <a:t>。</a:t>
            </a:r>
            <a:endParaRPr lang="en-US" altLang="ja-JP" sz="4600" dirty="0" smtClean="0"/>
          </a:p>
          <a:p>
            <a:pPr>
              <a:buFont typeface="Wingdings" pitchFamily="2" charset="2"/>
              <a:buChar char="n"/>
            </a:pPr>
            <a:r>
              <a:rPr lang="en-US" altLang="ja-JP" dirty="0" smtClean="0"/>
              <a:t>App </a:t>
            </a:r>
            <a:r>
              <a:rPr lang="en-US" altLang="ja-JP" dirty="0"/>
              <a:t>from a spreadsheet</a:t>
            </a:r>
            <a:r>
              <a:rPr lang="ja-JP" altLang="en-US" dirty="0"/>
              <a:t>テンプレートを利用して</a:t>
            </a:r>
            <a:r>
              <a:rPr lang="ja-JP" altLang="en-US" dirty="0" smtClean="0"/>
              <a:t>、下記項目がインポート</a:t>
            </a:r>
            <a:r>
              <a:rPr lang="ja-JP" altLang="en-US" dirty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※Excel</a:t>
            </a:r>
            <a:r>
              <a:rPr lang="ja-JP" altLang="en-US" dirty="0"/>
              <a:t>を利用して、</a:t>
            </a:r>
            <a:r>
              <a:rPr lang="ja-JP" altLang="en-US" dirty="0" smtClean="0"/>
              <a:t>入力</a:t>
            </a:r>
            <a:r>
              <a:rPr lang="ja-JP" altLang="en-US" dirty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操作可能対象は以下の通りである。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①データ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②</a:t>
            </a:r>
            <a:r>
              <a:rPr lang="en-US" altLang="ja-JP" dirty="0" smtClean="0"/>
              <a:t>Entity</a:t>
            </a:r>
            <a:r>
              <a:rPr lang="ja-JP" altLang="en-US" dirty="0"/>
              <a:t>の</a:t>
            </a:r>
            <a:r>
              <a:rPr lang="ja-JP" altLang="en-US" dirty="0" smtClean="0"/>
              <a:t>結構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③</a:t>
            </a:r>
            <a:r>
              <a:rPr lang="en-US" altLang="ja-JP" dirty="0" smtClean="0"/>
              <a:t>Entity</a:t>
            </a:r>
            <a:r>
              <a:rPr lang="ja-JP" altLang="en-US" dirty="0" smtClean="0"/>
              <a:t>間の関連性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en-US" altLang="ja-JP" dirty="0" smtClean="0"/>
              <a:t>Grid </a:t>
            </a:r>
            <a:r>
              <a:rPr lang="en-US" altLang="ja-JP" dirty="0"/>
              <a:t>View</a:t>
            </a:r>
            <a:r>
              <a:rPr lang="ja-JP" altLang="en-US" dirty="0" smtClean="0"/>
              <a:t>のエクスポート機能</a:t>
            </a:r>
            <a:r>
              <a:rPr lang="ja-JP" altLang="en-US" dirty="0"/>
              <a:t>を利用して</a:t>
            </a:r>
            <a:r>
              <a:rPr lang="ja-JP" altLang="en-US" dirty="0" smtClean="0"/>
              <a:t>、出力</a:t>
            </a:r>
            <a:r>
              <a:rPr lang="ja-JP" altLang="en-US" dirty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表が一個ずつ操作できる。一括出力できない。</a:t>
            </a:r>
            <a:r>
              <a:rPr lang="ja-JP" altLang="en-US" dirty="0"/>
              <a:t>データだけが操作できる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※</a:t>
            </a:r>
            <a:r>
              <a:rPr lang="ja-JP" altLang="en-US" dirty="0" smtClean="0"/>
              <a:t>机上</a:t>
            </a:r>
            <a:r>
              <a:rPr lang="ja-JP" altLang="en-US" dirty="0"/>
              <a:t>調査のみです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en-US" altLang="ja-JP" dirty="0" err="1"/>
              <a:t>mendix</a:t>
            </a:r>
            <a:r>
              <a:rPr lang="ja-JP" altLang="en-US" dirty="0"/>
              <a:t>から提供したエクスポートとインポートマッピングを利用して、入出力できる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/>
              <a:t>表が一個ずつ操作できる。一括出力できない</a:t>
            </a:r>
            <a:r>
              <a:rPr lang="ja-JP" altLang="en-US" dirty="0" smtClean="0"/>
              <a:t>。</a:t>
            </a:r>
            <a:r>
              <a:rPr lang="ja-JP" altLang="en-US" dirty="0"/>
              <a:t>データだけが操作できる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/>
              <a:t>机上調査のみです</a:t>
            </a:r>
            <a:r>
              <a:rPr lang="ja-JP" altLang="en-US" dirty="0" smtClean="0"/>
              <a:t>。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7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App from a spreadsheet</a:t>
            </a:r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14559" y="836712"/>
            <a:ext cx="8784976" cy="561647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ja-JP" altLang="en-US" dirty="0" smtClean="0"/>
              <a:t>インポート</a:t>
            </a:r>
            <a:endParaRPr kumimoji="1" lang="ja-JP" altLang="en-US" b="1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246030" y="1595173"/>
            <a:ext cx="2073838" cy="1283494"/>
            <a:chOff x="246029" y="1595173"/>
            <a:chExt cx="2878171" cy="152902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29" y="1595173"/>
              <a:ext cx="2878171" cy="1529028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1752351" y="1947333"/>
              <a:ext cx="1371849" cy="931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8" name="右矢印 7"/>
          <p:cNvSpPr/>
          <p:nvPr/>
        </p:nvSpPr>
        <p:spPr bwMode="auto">
          <a:xfrm>
            <a:off x="6011332" y="1984154"/>
            <a:ext cx="905933" cy="7366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34" y="1506686"/>
            <a:ext cx="2031999" cy="1617515"/>
          </a:xfrm>
          <a:prstGeom prst="rect">
            <a:avLst/>
          </a:prstGeom>
        </p:spPr>
      </p:pic>
      <p:sp>
        <p:nvSpPr>
          <p:cNvPr id="11" name="フローチャート : 書類 10"/>
          <p:cNvSpPr/>
          <p:nvPr/>
        </p:nvSpPr>
        <p:spPr bwMode="auto">
          <a:xfrm>
            <a:off x="4161366" y="3217334"/>
            <a:ext cx="1210734" cy="533400"/>
          </a:xfrm>
          <a:prstGeom prst="flowChartDocumen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dirty="0" smtClean="0">
                <a:latin typeface="+mj-ea"/>
                <a:ea typeface="+mj-ea"/>
              </a:rPr>
              <a:t>EXCEL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17" name="直線矢印コネクタ 16"/>
          <p:cNvCxnSpPr>
            <a:stCxn id="11" idx="0"/>
          </p:cNvCxnSpPr>
          <p:nvPr/>
        </p:nvCxnSpPr>
        <p:spPr bwMode="auto">
          <a:xfrm flipH="1" flipV="1">
            <a:off x="4682067" y="2590800"/>
            <a:ext cx="84666" cy="626534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右矢印 19"/>
          <p:cNvSpPr/>
          <p:nvPr/>
        </p:nvSpPr>
        <p:spPr bwMode="auto">
          <a:xfrm>
            <a:off x="2633132" y="1984154"/>
            <a:ext cx="905933" cy="7366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856" y="1595173"/>
            <a:ext cx="1904679" cy="1308894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 bwMode="auto">
          <a:xfrm>
            <a:off x="6917264" y="1107033"/>
            <a:ext cx="1959875" cy="494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エンティティ関連性確認</a:t>
            </a:r>
            <a:endParaRPr kumimoji="1" lang="ja-JP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3" name="右矢印 22"/>
          <p:cNvSpPr/>
          <p:nvPr/>
        </p:nvSpPr>
        <p:spPr bwMode="auto">
          <a:xfrm rot="5400000">
            <a:off x="7444234" y="3382434"/>
            <a:ext cx="905933" cy="7366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81" y="4337049"/>
            <a:ext cx="3047999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正方形/長方形 24"/>
          <p:cNvSpPr/>
          <p:nvPr/>
        </p:nvSpPr>
        <p:spPr bwMode="auto">
          <a:xfrm>
            <a:off x="6011332" y="3956448"/>
            <a:ext cx="2349340" cy="494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エンティティ及び関連性が生成される。</a:t>
            </a:r>
            <a:endParaRPr kumimoji="1" lang="ja-JP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6" name="右矢印 25"/>
          <p:cNvSpPr/>
          <p:nvPr/>
        </p:nvSpPr>
        <p:spPr bwMode="auto">
          <a:xfrm rot="10800000">
            <a:off x="4876800" y="4906435"/>
            <a:ext cx="905933" cy="7366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17" y="4161545"/>
            <a:ext cx="3378361" cy="179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正方形/長方形 27"/>
          <p:cNvSpPr/>
          <p:nvPr/>
        </p:nvSpPr>
        <p:spPr bwMode="auto">
          <a:xfrm>
            <a:off x="1825632" y="3750734"/>
            <a:ext cx="2349340" cy="494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データもインポートされる</a:t>
            </a:r>
            <a:endParaRPr kumimoji="1" lang="ja-JP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837851" y="5990101"/>
            <a:ext cx="3012909" cy="9261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注意事項：</a:t>
            </a:r>
            <a:endParaRPr kumimoji="1" lang="en-US" altLang="ja-JP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ja-JP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①本方式が一回しか使えない。</a:t>
            </a:r>
            <a:endParaRPr kumimoji="1" lang="en-US" altLang="ja-JP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+mj-ea"/>
                <a:ea typeface="+mj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タイミング：アプリ作成前</a:t>
            </a:r>
            <a:endParaRPr kumimoji="1" lang="ja-JP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Grid View</a:t>
            </a:r>
            <a:r>
              <a:rPr lang="ja-JP" altLang="en-US" dirty="0"/>
              <a:t>の</a:t>
            </a:r>
            <a:r>
              <a:rPr lang="ja-JP" altLang="en-US" dirty="0" smtClean="0"/>
              <a:t>エクスポート機能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処理流れ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 bwMode="auto">
          <a:xfrm>
            <a:off x="5321945" y="1818595"/>
            <a:ext cx="1142180" cy="82914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400" b="1" dirty="0" smtClean="0">
              <a:latin typeface="+mj-ea"/>
              <a:ea typeface="+mj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913894" y="1903381"/>
            <a:ext cx="1285335" cy="706251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j-ea"/>
                <a:ea typeface="+mj-ea"/>
              </a:rPr>
              <a:t>永続エンティティ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6" name="フローチャート: 代替処理 57"/>
          <p:cNvSpPr/>
          <p:nvPr/>
        </p:nvSpPr>
        <p:spPr>
          <a:xfrm>
            <a:off x="179512" y="1530281"/>
            <a:ext cx="4290888" cy="177172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正方形/長方形 6"/>
          <p:cNvSpPr/>
          <p:nvPr/>
        </p:nvSpPr>
        <p:spPr>
          <a:xfrm>
            <a:off x="326461" y="1522533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>
                <a:latin typeface="+mj-ea"/>
              </a:rPr>
              <a:t>【</a:t>
            </a:r>
            <a:r>
              <a:rPr lang="en-US" altLang="ja-JP" sz="1000" b="1" dirty="0">
                <a:latin typeface="+mj-ea"/>
              </a:rPr>
              <a:t>Page</a:t>
            </a:r>
            <a:r>
              <a:rPr lang="en-US" altLang="ja-JP" sz="1000" b="1" dirty="0" smtClean="0">
                <a:latin typeface="+mj-ea"/>
              </a:rPr>
              <a:t>】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8" name="フローチャート: 代替処理 57"/>
          <p:cNvSpPr/>
          <p:nvPr/>
        </p:nvSpPr>
        <p:spPr>
          <a:xfrm>
            <a:off x="4898370" y="1519033"/>
            <a:ext cx="2594630" cy="190996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正方形/長方形 8"/>
          <p:cNvSpPr/>
          <p:nvPr/>
        </p:nvSpPr>
        <p:spPr>
          <a:xfrm>
            <a:off x="5046132" y="1530280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>
                <a:latin typeface="+mj-ea"/>
              </a:rPr>
              <a:t>【DB】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10" name="左右矢印 9"/>
          <p:cNvSpPr/>
          <p:nvPr/>
        </p:nvSpPr>
        <p:spPr bwMode="auto">
          <a:xfrm>
            <a:off x="4199229" y="2066485"/>
            <a:ext cx="1020878" cy="407532"/>
          </a:xfrm>
          <a:prstGeom prst="leftRight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1" y="1863045"/>
            <a:ext cx="1905652" cy="101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左右矢印 11"/>
          <p:cNvSpPr/>
          <p:nvPr/>
        </p:nvSpPr>
        <p:spPr bwMode="auto">
          <a:xfrm>
            <a:off x="2232113" y="2059804"/>
            <a:ext cx="724546" cy="414213"/>
          </a:xfrm>
          <a:prstGeom prst="leftRight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06126" y="2020689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>
                <a:latin typeface="+mj-ea"/>
              </a:rPr>
              <a:t>管理</a:t>
            </a:r>
            <a:r>
              <a:rPr lang="ja-JP" altLang="en-US" sz="1000" b="1" dirty="0">
                <a:latin typeface="+mj-ea"/>
              </a:rPr>
              <a:t>画面</a:t>
            </a:r>
          </a:p>
        </p:txBody>
      </p:sp>
      <p:sp>
        <p:nvSpPr>
          <p:cNvPr id="11" name="フローチャート : 複数書類 10"/>
          <p:cNvSpPr/>
          <p:nvPr/>
        </p:nvSpPr>
        <p:spPr bwMode="auto">
          <a:xfrm>
            <a:off x="361085" y="3725333"/>
            <a:ext cx="1634607" cy="778933"/>
          </a:xfrm>
          <a:prstGeom prst="flowChartMultidocumen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Excel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923361" y="2875423"/>
            <a:ext cx="541866" cy="841444"/>
          </a:xfrm>
          <a:prstGeom prst="down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04819" y="3049923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>
                <a:latin typeface="+mj-ea"/>
              </a:rPr>
              <a:t>エクスポート処理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4819" y="5517937"/>
            <a:ext cx="6417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注意事項：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①</a:t>
            </a:r>
            <a:r>
              <a:rPr lang="en-US" altLang="ja-JP" sz="1400" b="1" dirty="0" smtClean="0">
                <a:solidFill>
                  <a:srgbClr val="FF0000"/>
                </a:solidFill>
                <a:latin typeface="+mj-ea"/>
              </a:rPr>
              <a:t>Grid</a:t>
            </a:r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j-ea"/>
              </a:rPr>
              <a:t>View</a:t>
            </a:r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ではエクスポートしかを提供しない。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②データだけがエクスポートできる。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③関連性がエクスポートできない。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④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表を一個ずつだけが操作できる。一括操作できない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endParaRPr lang="ja-JP" altLang="en-US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2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エクスポートとインポートマッピング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処理流れ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2913894" y="1903381"/>
            <a:ext cx="1285335" cy="706251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j-ea"/>
                <a:ea typeface="+mj-ea"/>
              </a:rPr>
              <a:t>永続エンティティ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5" name="フローチャート: 代替処理 57"/>
          <p:cNvSpPr/>
          <p:nvPr/>
        </p:nvSpPr>
        <p:spPr>
          <a:xfrm>
            <a:off x="179512" y="1530281"/>
            <a:ext cx="4290888" cy="177172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正方形/長方形 5"/>
          <p:cNvSpPr/>
          <p:nvPr/>
        </p:nvSpPr>
        <p:spPr>
          <a:xfrm>
            <a:off x="326461" y="1522533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>
                <a:latin typeface="+mj-ea"/>
              </a:rPr>
              <a:t>【</a:t>
            </a:r>
            <a:r>
              <a:rPr lang="en-US" altLang="ja-JP" sz="1000" b="1" dirty="0">
                <a:latin typeface="+mj-ea"/>
              </a:rPr>
              <a:t>Page</a:t>
            </a:r>
            <a:r>
              <a:rPr lang="en-US" altLang="ja-JP" sz="1000" b="1" dirty="0" smtClean="0">
                <a:latin typeface="+mj-ea"/>
              </a:rPr>
              <a:t>】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7" name="フローチャート: 代替処理 57"/>
          <p:cNvSpPr/>
          <p:nvPr/>
        </p:nvSpPr>
        <p:spPr>
          <a:xfrm>
            <a:off x="4898370" y="1519033"/>
            <a:ext cx="2594630" cy="190996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フローチャート : 複数書類 10"/>
          <p:cNvSpPr/>
          <p:nvPr/>
        </p:nvSpPr>
        <p:spPr bwMode="auto">
          <a:xfrm>
            <a:off x="361085" y="3725333"/>
            <a:ext cx="4109315" cy="922867"/>
          </a:xfrm>
          <a:prstGeom prst="flowChartMultidocumen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XML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923361" y="2875423"/>
            <a:ext cx="541866" cy="841444"/>
          </a:xfrm>
          <a:prstGeom prst="down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円柱 13"/>
          <p:cNvSpPr/>
          <p:nvPr/>
        </p:nvSpPr>
        <p:spPr bwMode="auto">
          <a:xfrm>
            <a:off x="5321945" y="1818595"/>
            <a:ext cx="1142180" cy="82914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j-ea"/>
                <a:ea typeface="+mj-ea"/>
              </a:rPr>
              <a:t>DB</a:t>
            </a:r>
          </a:p>
        </p:txBody>
      </p:sp>
      <p:sp>
        <p:nvSpPr>
          <p:cNvPr id="15" name="左右矢印 14"/>
          <p:cNvSpPr/>
          <p:nvPr/>
        </p:nvSpPr>
        <p:spPr bwMode="auto">
          <a:xfrm>
            <a:off x="4199229" y="2066485"/>
            <a:ext cx="1020878" cy="407532"/>
          </a:xfrm>
          <a:prstGeom prst="leftRight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6" y="1768754"/>
            <a:ext cx="2002367" cy="106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806126" y="2020689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>
                <a:latin typeface="+mj-ea"/>
              </a:rPr>
              <a:t>管理</a:t>
            </a:r>
            <a:r>
              <a:rPr lang="ja-JP" altLang="en-US" sz="1000" b="1" dirty="0">
                <a:latin typeface="+mj-ea"/>
              </a:rPr>
              <a:t>画面</a:t>
            </a: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3285628" y="2609632"/>
            <a:ext cx="541866" cy="1107235"/>
          </a:xfrm>
          <a:prstGeom prst="down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99068" y="3026924"/>
            <a:ext cx="30642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>
                <a:latin typeface="+mj-ea"/>
              </a:rPr>
              <a:t>API</a:t>
            </a:r>
            <a:r>
              <a:rPr lang="ja-JP" altLang="en-US" sz="1000" b="1" dirty="0" smtClean="0">
                <a:latin typeface="+mj-ea"/>
              </a:rPr>
              <a:t>（</a:t>
            </a:r>
            <a:r>
              <a:rPr lang="en-US" altLang="ja-JP" sz="1000" b="1" dirty="0" err="1" smtClean="0">
                <a:latin typeface="+mj-ea"/>
              </a:rPr>
              <a:t>Microflow</a:t>
            </a:r>
            <a:r>
              <a:rPr lang="ja-JP" altLang="en-US" sz="1000" b="1" dirty="0" smtClean="0">
                <a:latin typeface="+mj-ea"/>
              </a:rPr>
              <a:t>）を利用して、入出力する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9" name="左右矢印 8"/>
          <p:cNvSpPr/>
          <p:nvPr/>
        </p:nvSpPr>
        <p:spPr bwMode="auto">
          <a:xfrm>
            <a:off x="2232113" y="2059804"/>
            <a:ext cx="724546" cy="414213"/>
          </a:xfrm>
          <a:prstGeom prst="leftRightArrow">
            <a:avLst/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46132" y="1530280"/>
            <a:ext cx="2379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>
                <a:latin typeface="+mj-ea"/>
              </a:rPr>
              <a:t>【DB】</a:t>
            </a:r>
            <a:endParaRPr lang="ja-JP" altLang="en-US" sz="1000" b="1" dirty="0">
              <a:latin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404819" y="5526404"/>
            <a:ext cx="6417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注意事項：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①表を一個ずつだけが操作できる。一括操作できない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②データだけが操作できる。</a:t>
            </a:r>
            <a:endParaRPr lang="en-US" altLang="ja-JP" sz="1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latin typeface="+mj-ea"/>
              </a:rPr>
              <a:t>③関連性及び結構作成が操作できない。</a:t>
            </a:r>
            <a:endParaRPr lang="ja-JP" altLang="en-US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98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入出力方式のメリット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Entity</a:t>
            </a:r>
            <a:r>
              <a:rPr lang="ja-JP" altLang="en-US" dirty="0"/>
              <a:t>入出力方式のメリット</a:t>
            </a:r>
            <a:r>
              <a:rPr lang="en-US" altLang="ja-JP" dirty="0"/>
              <a:t>/</a:t>
            </a:r>
            <a:r>
              <a:rPr lang="ja-JP" altLang="en-US" dirty="0"/>
              <a:t>デメリット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56580"/>
              </p:ext>
            </p:extLst>
          </p:nvPr>
        </p:nvGraphicFramePr>
        <p:xfrm>
          <a:off x="266111" y="1812102"/>
          <a:ext cx="8539222" cy="375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6022">
                  <a:extLst>
                    <a:ext uri="{9D8B030D-6E8A-4147-A177-3AD203B41FA5}">
                      <a16:colId xmlns="" xmlns:a16="http://schemas.microsoft.com/office/drawing/2014/main" val="1332380978"/>
                    </a:ext>
                  </a:extLst>
                </a:gridCol>
                <a:gridCol w="3191934">
                  <a:extLst>
                    <a:ext uri="{9D8B030D-6E8A-4147-A177-3AD203B41FA5}">
                      <a16:colId xmlns="" xmlns:a16="http://schemas.microsoft.com/office/drawing/2014/main" val="3452885575"/>
                    </a:ext>
                  </a:extLst>
                </a:gridCol>
                <a:gridCol w="3361266">
                  <a:extLst>
                    <a:ext uri="{9D8B030D-6E8A-4147-A177-3AD203B41FA5}">
                      <a16:colId xmlns="" xmlns:a16="http://schemas.microsoft.com/office/drawing/2014/main" val="2309354339"/>
                    </a:ext>
                  </a:extLst>
                </a:gridCol>
              </a:tblGrid>
              <a:tr h="4166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方式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メリット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デメリット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4604552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r>
                        <a:rPr lang="en-US" altLang="ja-JP" sz="1500" dirty="0" smtClean="0"/>
                        <a:t>App from a spreadsheet</a:t>
                      </a:r>
                      <a:r>
                        <a:rPr lang="ja-JP" altLang="en-US" sz="1500" dirty="0" smtClean="0"/>
                        <a:t>を利用場合</a:t>
                      </a:r>
                      <a:endParaRPr kumimoji="1" lang="en-US" altLang="ja-JP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u"/>
                      </a:pPr>
                      <a:r>
                        <a:rPr kumimoji="1" lang="ja-JP" altLang="en-US" sz="1500" dirty="0" smtClean="0"/>
                        <a:t>エンティティ構造が入力できる</a:t>
                      </a:r>
                      <a:endParaRPr kumimoji="1" lang="en-US" altLang="ja-JP" sz="1500" dirty="0" smtClean="0"/>
                    </a:p>
                    <a:p>
                      <a:pPr marL="171450" indent="-171450">
                        <a:buFont typeface="Wingdings" pitchFamily="2" charset="2"/>
                        <a:buChar char="u"/>
                      </a:pPr>
                      <a:r>
                        <a:rPr kumimoji="1" lang="ja-JP" altLang="en-US" sz="1500" dirty="0" smtClean="0"/>
                        <a:t>エンティティ関連性が入力できる</a:t>
                      </a:r>
                      <a:endParaRPr kumimoji="1" lang="en-US" altLang="ja-JP" sz="1500" dirty="0" smtClean="0"/>
                    </a:p>
                    <a:p>
                      <a:pPr marL="171450" indent="-171450">
                        <a:buFont typeface="Wingdings" pitchFamily="2" charset="2"/>
                        <a:buChar char="u"/>
                      </a:pPr>
                      <a:r>
                        <a:rPr kumimoji="1" lang="ja-JP" altLang="en-US" sz="1500" dirty="0" smtClean="0"/>
                        <a:t>すべてのエンティティが一括操作できる。</a:t>
                      </a:r>
                      <a:endParaRPr kumimoji="1" lang="en-US" altLang="ja-JP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一回しか入力できない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エクスポート不可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0324752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 View</a:t>
                      </a: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のエクスポート機能を利用場合</a:t>
                      </a:r>
                      <a:endParaRPr kumimoji="1" lang="ja-JP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実装が易い</a:t>
                      </a:r>
                      <a:endParaRPr kumimoji="1" lang="ja-JP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エンティティが一括操作できない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インポート不可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en-US" altLang="ja-JP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稼働中だけに操作する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u"/>
                        <a:tabLst/>
                        <a:defRPr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エンティティの構造と関連性操作不可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5253360"/>
                  </a:ext>
                </a:extLst>
              </a:tr>
              <a:tr h="4518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500" dirty="0" smtClean="0"/>
                        <a:t>エクスポートとインポートマッピングを利用場合</a:t>
                      </a:r>
                      <a:endParaRPr kumimoji="1" lang="ja-JP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入出力両方も実現できる</a:t>
                      </a:r>
                      <a:endParaRPr kumimoji="1" lang="ja-JP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エンティティが一括操作できない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en-US" altLang="ja-JP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稼働中だけに操作する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エンティティの構造と関連性操作不可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8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kumimoji="1" lang="en-US" altLang="ja-JP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endParaRPr kumimoji="1" lang="ja-JP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一括操作できる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複数回実行できる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実装が難しい</a:t>
                      </a:r>
                      <a:endParaRPr kumimoji="1" lang="en-US" altLang="ja-JP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itchFamily="2" charset="2"/>
                        <a:buChar char="u"/>
                      </a:pPr>
                      <a:r>
                        <a:rPr kumimoji="1" lang="ja-JP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データをサポートしていない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結論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外部項目組み込み用</a:t>
            </a:r>
            <a:r>
              <a:rPr lang="en-US" altLang="ja-JP" dirty="0" smtClean="0"/>
              <a:t>API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Widgets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en-US" altLang="ja-JP" dirty="0" err="1" smtClean="0"/>
              <a:t>customwidgets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Model SDK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JavaAction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en-US" altLang="ja-JP" dirty="0" err="1" smtClean="0"/>
              <a:t>javaactions</a:t>
            </a:r>
            <a:r>
              <a:rPr lang="ja-JP" altLang="en-US" dirty="0"/>
              <a:t>（</a:t>
            </a:r>
            <a:r>
              <a:rPr lang="en-US" altLang="ja-JP" dirty="0"/>
              <a:t>Model SDK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JavaScript</a:t>
            </a:r>
            <a:r>
              <a:rPr lang="en-US" altLang="ja-JP" dirty="0" err="1" smtClean="0"/>
              <a:t>Action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javascriptactions</a:t>
            </a:r>
            <a:r>
              <a:rPr lang="ja-JP" altLang="en-US" dirty="0"/>
              <a:t>（</a:t>
            </a:r>
            <a:r>
              <a:rPr lang="en-US" altLang="ja-JP" dirty="0"/>
              <a:t>Model SDK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Userlib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Atlas </a:t>
            </a:r>
            <a:r>
              <a:rPr lang="en-US" altLang="ja-JP" dirty="0"/>
              <a:t>UI framework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外部項目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関して、机上で調査した。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>
                <a:latin typeface="+mj-ea"/>
              </a:rPr>
              <a:t>Widgets,</a:t>
            </a:r>
            <a:r>
              <a:rPr kumimoji="1" lang="en-US" altLang="ja-JP" dirty="0" err="1" smtClean="0"/>
              <a:t>JavaActions</a:t>
            </a:r>
            <a:r>
              <a:rPr lang="en-US" altLang="ja-JP" dirty="0" err="1" smtClean="0"/>
              <a:t>,</a:t>
            </a:r>
            <a:r>
              <a:rPr kumimoji="1" lang="en-US" altLang="ja-JP" dirty="0" err="1" smtClean="0"/>
              <a:t>JsActions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/>
              <a:t>格納</a:t>
            </a:r>
            <a:r>
              <a:rPr lang="ja-JP" altLang="en-US" dirty="0" smtClean="0"/>
              <a:t>箇所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4867" y="1523999"/>
            <a:ext cx="8348132" cy="1185334"/>
            <a:chOff x="541867" y="1650999"/>
            <a:chExt cx="5350934" cy="1092201"/>
          </a:xfrm>
        </p:grpSpPr>
        <p:sp>
          <p:nvSpPr>
            <p:cNvPr id="4" name="角丸四角形 3"/>
            <p:cNvSpPr/>
            <p:nvPr/>
          </p:nvSpPr>
          <p:spPr>
            <a:xfrm>
              <a:off x="541867" y="1650999"/>
              <a:ext cx="5350934" cy="10922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44094" y="1650999"/>
              <a:ext cx="2021506" cy="3132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000" b="1" dirty="0" err="1">
                  <a:solidFill>
                    <a:sysClr val="windowText" lastClr="000000"/>
                  </a:solidFill>
                </a:rPr>
                <a:t>Medix</a:t>
              </a:r>
              <a:r>
                <a:rPr kumimoji="1" lang="ja-JP" altLang="en-US" sz="2000" b="1" dirty="0">
                  <a:solidFill>
                    <a:sysClr val="windowText" lastClr="000000"/>
                  </a:solidFill>
                </a:rPr>
                <a:t>項目</a:t>
              </a: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640110" y="3049362"/>
            <a:ext cx="8323403" cy="2013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3888166" y="1980595"/>
            <a:ext cx="1899286" cy="2311901"/>
            <a:chOff x="5272133" y="1917804"/>
            <a:chExt cx="1899286" cy="2311901"/>
          </a:xfrm>
        </p:grpSpPr>
        <p:sp>
          <p:nvSpPr>
            <p:cNvPr id="10" name="角丸四角形 9"/>
            <p:cNvSpPr/>
            <p:nvPr/>
          </p:nvSpPr>
          <p:spPr bwMode="auto">
            <a:xfrm>
              <a:off x="5450998" y="1917804"/>
              <a:ext cx="1541553" cy="39444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shade val="95000"/>
                  <a:satMod val="105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dirty="0" err="1" smtClean="0"/>
                <a:t>JavaScript</a:t>
              </a:r>
              <a:r>
                <a:rPr lang="en-US" altLang="ja-JP" sz="1400" dirty="0" err="1" smtClean="0"/>
                <a:t>Action</a:t>
              </a:r>
              <a:r>
                <a:rPr lang="en-US" altLang="zh-CN" sz="1400" dirty="0" err="1" smtClean="0"/>
                <a:t>s</a:t>
              </a:r>
              <a:endParaRPr lang="ja-JP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5272133" y="3845983"/>
              <a:ext cx="1899286" cy="38372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shade val="95000"/>
                  <a:satMod val="105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latin typeface="+mj-ea"/>
                  <a:ea typeface="+mj-ea"/>
                </a:rPr>
                <a:t>javascriptsource</a:t>
              </a:r>
              <a:endParaRPr lang="ja-JP" altLang="en-US" sz="1400" b="1">
                <a:latin typeface="+mj-ea"/>
                <a:ea typeface="+mj-ea"/>
              </a:endParaRPr>
            </a:p>
          </p:txBody>
        </p:sp>
        <p:sp>
          <p:nvSpPr>
            <p:cNvPr id="14" name="下矢印 13"/>
            <p:cNvSpPr/>
            <p:nvPr/>
          </p:nvSpPr>
          <p:spPr>
            <a:xfrm>
              <a:off x="5870258" y="2328175"/>
              <a:ext cx="703036" cy="149875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9" name="角丸四角形 8"/>
          <p:cNvSpPr/>
          <p:nvPr/>
        </p:nvSpPr>
        <p:spPr bwMode="auto">
          <a:xfrm>
            <a:off x="2085579" y="1972431"/>
            <a:ext cx="1301085" cy="4027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err="1" smtClean="0">
                <a:latin typeface="+mj-ea"/>
                <a:ea typeface="+mj-ea"/>
              </a:rPr>
              <a:t>JavaAction</a:t>
            </a:r>
            <a:r>
              <a:rPr lang="en-US" altLang="zh-CN" sz="1400" b="1" dirty="0" err="1" smtClean="0">
                <a:latin typeface="+mj-ea"/>
                <a:ea typeface="+mj-ea"/>
              </a:rPr>
              <a:t>s</a:t>
            </a:r>
            <a:endParaRPr lang="ja-JP" altLang="en-US" sz="1400" b="1" dirty="0">
              <a:latin typeface="+mj-ea"/>
              <a:ea typeface="+mj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085578" y="3826933"/>
            <a:ext cx="1301085" cy="40277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latin typeface="+mj-ea"/>
                <a:ea typeface="+mj-ea"/>
              </a:rPr>
              <a:t>javasource</a:t>
            </a:r>
            <a:endParaRPr lang="ja-JP" altLang="en-US" sz="1400" b="1">
              <a:latin typeface="+mj-ea"/>
              <a:ea typeface="+mj-ea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2349444" y="2375201"/>
            <a:ext cx="703036" cy="14517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18" name="グループ化 17"/>
          <p:cNvGrpSpPr/>
          <p:nvPr/>
        </p:nvGrpSpPr>
        <p:grpSpPr>
          <a:xfrm>
            <a:off x="6529886" y="1987294"/>
            <a:ext cx="1330039" cy="2306102"/>
            <a:chOff x="7535333" y="1919441"/>
            <a:chExt cx="1330039" cy="2306102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7535333" y="1919441"/>
              <a:ext cx="1177639" cy="39444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shade val="95000"/>
                  <a:satMod val="105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 smtClean="0">
                  <a:latin typeface="+mj-ea"/>
                  <a:ea typeface="+mj-ea"/>
                </a:rPr>
                <a:t>Widgets</a:t>
              </a:r>
              <a:endParaRPr lang="ja-JP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687733" y="3831094"/>
              <a:ext cx="1177639" cy="39444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shade val="95000"/>
                  <a:satMod val="105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 smtClean="0">
                  <a:latin typeface="+mj-ea"/>
                  <a:ea typeface="+mj-ea"/>
                </a:rPr>
                <a:t>widgets</a:t>
              </a:r>
              <a:endParaRPr lang="ja-JP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0" name="下矢印 29"/>
            <p:cNvSpPr/>
            <p:nvPr/>
          </p:nvSpPr>
          <p:spPr>
            <a:xfrm>
              <a:off x="7859925" y="2328175"/>
              <a:ext cx="703036" cy="149875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3543705" y="3011184"/>
            <a:ext cx="2588207" cy="39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>
                <a:solidFill>
                  <a:sysClr val="windowText" lastClr="000000"/>
                </a:solidFill>
              </a:rPr>
              <a:t>ローカルフォルダ</a:t>
            </a:r>
          </a:p>
        </p:txBody>
      </p:sp>
    </p:spTree>
    <p:extLst>
      <p:ext uri="{BB962C8B-B14F-4D97-AF65-F5344CB8AC3E}">
        <p14:creationId xmlns:p14="http://schemas.microsoft.com/office/powerpoint/2010/main" val="2284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err="1" smtClean="0">
                <a:latin typeface="+mj-ea"/>
              </a:rPr>
              <a:t>Userlib</a:t>
            </a:r>
            <a:r>
              <a:rPr lang="en-US" altLang="ja-JP" b="1" dirty="0" smtClean="0">
                <a:latin typeface="+mj-ea"/>
              </a:rPr>
              <a:t>,</a:t>
            </a:r>
            <a:r>
              <a:rPr lang="en-US" altLang="ja-JP" b="1" dirty="0">
                <a:latin typeface="+mj-ea"/>
              </a:rPr>
              <a:t> </a:t>
            </a:r>
            <a:r>
              <a:rPr lang="en-US" altLang="ja-JP" b="1" dirty="0" smtClean="0">
                <a:latin typeface="+mj-ea"/>
              </a:rPr>
              <a:t>resource</a:t>
            </a:r>
            <a:r>
              <a:rPr lang="en-US" altLang="zh-CN" b="1" dirty="0" smtClean="0">
                <a:latin typeface="+mj-ea"/>
              </a:rPr>
              <a:t>s,</a:t>
            </a:r>
            <a:r>
              <a:rPr lang="en-US" altLang="ja-JP" dirty="0"/>
              <a:t> </a:t>
            </a:r>
            <a:r>
              <a:rPr lang="en-US" altLang="ja-JP" b="1" dirty="0"/>
              <a:t>Atlas UI </a:t>
            </a:r>
            <a:r>
              <a:rPr lang="en-US" altLang="ja-JP" b="1" dirty="0" smtClean="0"/>
              <a:t>framework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格納箇所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19200" y="1523999"/>
            <a:ext cx="6654799" cy="1185334"/>
            <a:chOff x="541867" y="1650999"/>
            <a:chExt cx="5350934" cy="1092201"/>
          </a:xfrm>
        </p:grpSpPr>
        <p:sp>
          <p:nvSpPr>
            <p:cNvPr id="5" name="角丸四角形 4"/>
            <p:cNvSpPr/>
            <p:nvPr/>
          </p:nvSpPr>
          <p:spPr>
            <a:xfrm>
              <a:off x="541867" y="1650999"/>
              <a:ext cx="5350934" cy="10922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44094" y="1650999"/>
              <a:ext cx="2021506" cy="3132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000" b="1" dirty="0" err="1">
                  <a:solidFill>
                    <a:sysClr val="windowText" lastClr="000000"/>
                  </a:solidFill>
                </a:rPr>
                <a:t>Medix</a:t>
              </a:r>
              <a:r>
                <a:rPr kumimoji="1" lang="ja-JP" altLang="en-US" sz="2000" b="1" dirty="0">
                  <a:solidFill>
                    <a:sysClr val="windowText" lastClr="000000"/>
                  </a:solidFill>
                </a:rPr>
                <a:t>項目</a:t>
              </a: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805968" y="2834214"/>
            <a:ext cx="7103533" cy="3117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/>
          <p:cNvSpPr/>
          <p:nvPr/>
        </p:nvSpPr>
        <p:spPr>
          <a:xfrm>
            <a:off x="3211843" y="2865963"/>
            <a:ext cx="2588207" cy="39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>
                <a:solidFill>
                  <a:sysClr val="windowText" lastClr="000000"/>
                </a:solidFill>
              </a:rPr>
              <a:t>ローカルフォルダ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2085579" y="1972431"/>
            <a:ext cx="1301085" cy="4027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j-ea"/>
              </a:rPr>
              <a:t>resource</a:t>
            </a:r>
            <a:r>
              <a:rPr lang="en-US" altLang="zh-CN" sz="1400" b="1" dirty="0">
                <a:latin typeface="+mj-ea"/>
              </a:rPr>
              <a:t>s</a:t>
            </a:r>
            <a:endParaRPr lang="ja-JP" altLang="en-US" sz="1400" b="1" dirty="0">
              <a:latin typeface="+mj-ea"/>
              <a:ea typeface="+mj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81369" y="1933726"/>
            <a:ext cx="2955563" cy="4027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Atlas </a:t>
            </a:r>
            <a:r>
              <a:rPr lang="en-US" altLang="ja-JP" sz="1400" dirty="0" smtClean="0"/>
              <a:t>UI framework</a:t>
            </a:r>
            <a:endParaRPr lang="ja-JP" altLang="en-US" sz="1400" b="1" dirty="0">
              <a:latin typeface="+mj-ea"/>
              <a:ea typeface="+mj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957571" y="3725333"/>
            <a:ext cx="1301085" cy="40277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j-ea"/>
              </a:rPr>
              <a:t>resource</a:t>
            </a:r>
            <a:r>
              <a:rPr lang="en-US" altLang="zh-CN" sz="1400" b="1" dirty="0">
                <a:latin typeface="+mj-ea"/>
              </a:rPr>
              <a:t>s</a:t>
            </a:r>
            <a:endParaRPr lang="ja-JP" altLang="en-US" sz="1400" b="1" dirty="0">
              <a:latin typeface="+mj-ea"/>
              <a:ea typeface="+mj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9441" y="3725333"/>
            <a:ext cx="1899286" cy="38372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j-ea"/>
              </a:rPr>
              <a:t>theme</a:t>
            </a:r>
            <a:endParaRPr lang="ja-JP" altLang="en-US" sz="1400" b="1" dirty="0">
              <a:latin typeface="+mj-ea"/>
              <a:ea typeface="+mj-ea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2298646" y="2387899"/>
            <a:ext cx="703036" cy="13120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下矢印 13"/>
          <p:cNvSpPr/>
          <p:nvPr/>
        </p:nvSpPr>
        <p:spPr>
          <a:xfrm>
            <a:off x="5894434" y="2328174"/>
            <a:ext cx="703036" cy="13971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角丸四角形 15"/>
          <p:cNvSpPr/>
          <p:nvPr/>
        </p:nvSpPr>
        <p:spPr bwMode="auto">
          <a:xfrm>
            <a:off x="3740422" y="3715808"/>
            <a:ext cx="1183821" cy="40277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j-ea"/>
                <a:ea typeface="+mj-ea"/>
              </a:rPr>
              <a:t>userlib</a:t>
            </a:r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>
            <a:off x="4332333" y="4118580"/>
            <a:ext cx="0" cy="1575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 bwMode="auto">
          <a:xfrm>
            <a:off x="1631825" y="4999537"/>
            <a:ext cx="5375619" cy="8339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400" b="1" dirty="0">
                <a:solidFill>
                  <a:srgbClr val="FF0000"/>
                </a:solidFill>
                <a:latin typeface="+mj-ea"/>
                <a:ea typeface="+mj-ea"/>
              </a:rPr>
              <a:t>入力提案：</a:t>
            </a:r>
            <a:endParaRPr lang="en-US" altLang="ja-JP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r>
              <a:rPr lang="ja-JP" altLang="en-US" sz="1400" b="1" dirty="0">
                <a:solidFill>
                  <a:srgbClr val="FF0000"/>
                </a:solidFill>
                <a:latin typeface="+mj-ea"/>
                <a:ea typeface="+mj-ea"/>
              </a:rPr>
              <a:t>利用</a:t>
            </a:r>
            <a:r>
              <a:rPr lang="ja-JP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するの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  <a:ea typeface="+mj-ea"/>
              </a:rPr>
              <a:t>ライブラ、リソース、テーマをこのディレクトリに置くか？</a:t>
            </a:r>
          </a:p>
        </p:txBody>
      </p:sp>
      <p:cxnSp>
        <p:nvCxnSpPr>
          <p:cNvPr id="34" name="カギ線コネクタ 33"/>
          <p:cNvCxnSpPr>
            <a:stCxn id="11" idx="2"/>
            <a:endCxn id="24" idx="0"/>
          </p:cNvCxnSpPr>
          <p:nvPr/>
        </p:nvCxnSpPr>
        <p:spPr>
          <a:xfrm rot="16200000" flipH="1">
            <a:off x="3028158" y="3708060"/>
            <a:ext cx="871432" cy="1711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12" idx="2"/>
            <a:endCxn id="24" idx="0"/>
          </p:cNvCxnSpPr>
          <p:nvPr/>
        </p:nvCxnSpPr>
        <p:spPr>
          <a:xfrm rot="5400000">
            <a:off x="4889119" y="3539572"/>
            <a:ext cx="890482" cy="20294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課題・制限事項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SDK</a:t>
            </a:r>
            <a:r>
              <a:rPr kumimoji="1" lang="ja-JP" altLang="en-US" dirty="0" err="1" smtClean="0"/>
              <a:t>を簡</a:t>
            </a:r>
            <a:r>
              <a:rPr kumimoji="1" lang="ja-JP" altLang="en-US" dirty="0" smtClean="0"/>
              <a:t>単に調査しました。続けて調査するのは必要です。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sz="2400" dirty="0" smtClean="0"/>
              <a:t>※</a:t>
            </a:r>
            <a:r>
              <a:rPr lang="en-US" altLang="ja-JP" dirty="0">
                <a:hlinkClick r:id="rId2"/>
              </a:rPr>
              <a:t> </a:t>
            </a:r>
            <a:r>
              <a:rPr lang="en-US" altLang="ja-JP" sz="2400" dirty="0">
                <a:hlinkClick r:id="rId2"/>
              </a:rPr>
              <a:t>https://</a:t>
            </a:r>
            <a:r>
              <a:rPr lang="en-US" altLang="ja-JP" sz="2400" dirty="0" smtClean="0">
                <a:hlinkClick r:id="rId2"/>
              </a:rPr>
              <a:t>apidocs.rnd.mendix.com/modelsdk/latest/index.html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概要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9029802" cy="738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ja-JP" dirty="0" err="1" smtClean="0"/>
              <a:t>Mendix</a:t>
            </a:r>
            <a:r>
              <a:rPr lang="ja-JP" altLang="en-US" dirty="0"/>
              <a:t>の入出力機能の調査が必要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目的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①</a:t>
            </a:r>
            <a:r>
              <a:rPr lang="en-US" altLang="ja-JP" sz="2200" dirty="0" err="1"/>
              <a:t>Mendix</a:t>
            </a:r>
            <a:r>
              <a:rPr lang="ja-JP" altLang="en-US" sz="2200" dirty="0"/>
              <a:t>外部で設計した情報を基に</a:t>
            </a:r>
            <a:r>
              <a:rPr lang="ja-JP" altLang="en-US" sz="2200" dirty="0" smtClean="0"/>
              <a:t>、</a:t>
            </a:r>
            <a:r>
              <a:rPr lang="en-US" altLang="ja-JP" sz="2200" dirty="0" err="1" smtClean="0"/>
              <a:t>Mendix</a:t>
            </a:r>
            <a:r>
              <a:rPr lang="ja-JP" altLang="en-US" sz="2200" dirty="0"/>
              <a:t>内部に下記を自動生成したい</a:t>
            </a:r>
          </a:p>
          <a:p>
            <a:pPr marL="0" indent="0">
              <a:buNone/>
            </a:pPr>
            <a:r>
              <a:rPr lang="ja-JP" altLang="en-US" sz="2200" dirty="0" smtClean="0"/>
              <a:t>②</a:t>
            </a:r>
            <a:r>
              <a:rPr lang="en-US" altLang="ja-JP" sz="2200" dirty="0" err="1"/>
              <a:t>Mendix</a:t>
            </a:r>
            <a:r>
              <a:rPr lang="ja-JP" altLang="en-US" sz="2200" dirty="0"/>
              <a:t>内部の設定から、</a:t>
            </a:r>
            <a:r>
              <a:rPr lang="en-US" altLang="ja-JP" sz="2200" dirty="0" err="1"/>
              <a:t>Mendix</a:t>
            </a:r>
            <a:r>
              <a:rPr lang="ja-JP" altLang="en-US" sz="2200" dirty="0"/>
              <a:t>外部に設計情報を出力したい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一例</a:t>
            </a:r>
            <a:r>
              <a:rPr lang="ja-JP" altLang="en-US" sz="2200" dirty="0"/>
              <a:t>として以下の入出力機能の調査	</a:t>
            </a:r>
          </a:p>
          <a:p>
            <a:pPr marL="0" indent="0">
              <a:buNone/>
            </a:pPr>
            <a:r>
              <a:rPr lang="ja-JP" altLang="en-US" sz="2200" dirty="0"/>
              <a:t>・</a:t>
            </a:r>
            <a:r>
              <a:rPr lang="en-US" altLang="ja-JP" sz="2200" dirty="0"/>
              <a:t>Project/Module/Module Document	</a:t>
            </a:r>
          </a:p>
          <a:p>
            <a:pPr marL="0" indent="0">
              <a:buNone/>
            </a:pPr>
            <a:r>
              <a:rPr lang="ja-JP" altLang="en-US" sz="2200" dirty="0"/>
              <a:t>・</a:t>
            </a:r>
            <a:r>
              <a:rPr lang="en-US" altLang="ja-JP" sz="2200" dirty="0"/>
              <a:t>Entity/Entity</a:t>
            </a:r>
            <a:r>
              <a:rPr lang="ja-JP" altLang="en-US" sz="2200" dirty="0"/>
              <a:t>データ	</a:t>
            </a:r>
          </a:p>
          <a:p>
            <a:pPr marL="0" indent="0">
              <a:buNone/>
            </a:pPr>
            <a:r>
              <a:rPr lang="ja-JP" altLang="en-US" sz="2200" dirty="0"/>
              <a:t>・</a:t>
            </a:r>
            <a:r>
              <a:rPr lang="en-US" altLang="ja-JP" sz="2200" dirty="0"/>
              <a:t>Script</a:t>
            </a:r>
            <a:r>
              <a:rPr lang="ja-JP" altLang="en-US" sz="2200" dirty="0"/>
              <a:t>類</a:t>
            </a:r>
            <a:r>
              <a:rPr lang="en-US" altLang="ja-JP" sz="2200" dirty="0"/>
              <a:t>/</a:t>
            </a:r>
            <a:r>
              <a:rPr lang="ja-JP" altLang="en-US" sz="2200" dirty="0"/>
              <a:t>外部ライブラリ	</a:t>
            </a:r>
          </a:p>
          <a:p>
            <a:pPr marL="0" indent="0">
              <a:buNone/>
            </a:pPr>
            <a:r>
              <a:rPr lang="ja-JP" altLang="en-US" sz="2200" dirty="0"/>
              <a:t>・オリジナルの</a:t>
            </a:r>
            <a:r>
              <a:rPr lang="en-US" altLang="ja-JP" sz="2200" dirty="0"/>
              <a:t>Widget</a:t>
            </a:r>
            <a:r>
              <a:rPr lang="ja-JP" altLang="en-US" sz="2200" dirty="0"/>
              <a:t>類	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6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範囲・方法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範囲</a:t>
            </a:r>
            <a:r>
              <a:rPr lang="ja-JP" altLang="en-US" dirty="0"/>
              <a:t>・</a:t>
            </a:r>
            <a:r>
              <a:rPr lang="ja-JP" altLang="en-US" dirty="0" smtClean="0"/>
              <a:t>詳細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200" dirty="0" smtClean="0"/>
              <a:t>入出力</a:t>
            </a:r>
            <a:r>
              <a:rPr lang="ja-JP" altLang="en-US" sz="2200" dirty="0"/>
              <a:t>項目を調査する。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200" dirty="0" smtClean="0"/>
              <a:t>入出力</a:t>
            </a:r>
            <a:r>
              <a:rPr lang="ja-JP" altLang="en-US" sz="2200" dirty="0"/>
              <a:t>やり方を調査</a:t>
            </a:r>
            <a:r>
              <a:rPr lang="ja-JP" altLang="en-US" sz="2200" dirty="0" smtClean="0"/>
              <a:t>する</a:t>
            </a:r>
            <a:endParaRPr lang="en-US" altLang="ja-JP" sz="2200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dirty="0"/>
              <a:t>方法・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200" dirty="0"/>
              <a:t>公式説明を読みながら、調査する</a:t>
            </a:r>
            <a:r>
              <a:rPr lang="ja-JP" altLang="en-US" sz="2200" dirty="0" smtClean="0"/>
              <a:t>。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1892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入出力項目リスト「調査対象」を纏める。</a:t>
            </a: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13610"/>
              </p:ext>
            </p:extLst>
          </p:nvPr>
        </p:nvGraphicFramePr>
        <p:xfrm>
          <a:off x="347463" y="1418250"/>
          <a:ext cx="8369559" cy="40097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129"/>
                <a:gridCol w="2147941"/>
                <a:gridCol w="5169489"/>
              </a:tblGrid>
              <a:tr h="46135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215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Project</a:t>
                      </a:r>
                      <a:r>
                        <a:rPr kumimoji="1" lang="en-US" altLang="zh-CN" dirty="0" smtClean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すべての項目を入出力完了まで終了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98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Modules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Module documents</a:t>
                      </a:r>
                      <a:r>
                        <a:rPr kumimoji="1" lang="ja-JP" altLang="en-US" dirty="0" smtClean="0"/>
                        <a:t>を入出力完了まで終了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98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Module documents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Page,Microflows,Nanoflow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298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Navigation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8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Security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ProjectSecurity</a:t>
                      </a:r>
                      <a:r>
                        <a:rPr kumimoji="1" lang="ja-JP" altLang="en-US" dirty="0" smtClean="0"/>
                        <a:t>のみ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9452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Entity/Entity</a:t>
                      </a:r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218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外部部品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Widgets,javaaction</a:t>
                      </a:r>
                      <a:r>
                        <a:rPr kumimoji="1" lang="en-US" altLang="ja-JP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jsaction,userlib</a:t>
                      </a:r>
                      <a:r>
                        <a:rPr kumimoji="1" lang="en-US" altLang="ja-JP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resource,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Atlas UI framework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ja-JP" dirty="0" smtClean="0"/>
              <a:t>Model SDK</a:t>
            </a:r>
            <a:r>
              <a:rPr lang="ja-JP" altLang="en-US" dirty="0" smtClean="0"/>
              <a:t>なら、下記項目が入出力できる。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200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200" dirty="0" smtClean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200" dirty="0" smtClean="0"/>
              <a:t>Module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200" dirty="0" smtClean="0"/>
              <a:t>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200" dirty="0" smtClean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200" dirty="0" smtClean="0"/>
              <a:t>Entity(</a:t>
            </a:r>
            <a:r>
              <a:rPr lang="en-US" altLang="ja-JP" sz="2200" dirty="0" smtClean="0"/>
              <a:t>Association</a:t>
            </a:r>
            <a:r>
              <a:rPr lang="ja-JP" altLang="en-US" sz="2200" dirty="0" smtClean="0"/>
              <a:t>が含まる</a:t>
            </a:r>
            <a:r>
              <a:rPr kumimoji="1" lang="en-US" altLang="ja-JP" sz="2200" dirty="0" smtClean="0"/>
              <a:t>)</a:t>
            </a:r>
            <a:endParaRPr lang="en-US" altLang="ja-JP" sz="2200" dirty="0"/>
          </a:p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上記</a:t>
            </a:r>
            <a:r>
              <a:rPr lang="ja-JP" altLang="en-US" dirty="0" smtClean="0"/>
              <a:t>項目に</a:t>
            </a:r>
            <a:r>
              <a:rPr lang="ja-JP" altLang="en-US" dirty="0"/>
              <a:t>関し</a:t>
            </a:r>
            <a:r>
              <a:rPr lang="ja-JP" altLang="en-US" dirty="0" err="1"/>
              <a:t>間て</a:t>
            </a:r>
            <a:r>
              <a:rPr lang="ja-JP" altLang="en-US" dirty="0" smtClean="0"/>
              <a:t>、関連性があるので、入出力を実現したら、関連性の理解が必要です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何によって取得できますかというイメージです。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例：</a:t>
            </a:r>
            <a:r>
              <a:rPr lang="en-US" altLang="ja-JP" sz="2200" dirty="0" smtClean="0"/>
              <a:t>Page</a:t>
            </a:r>
            <a:r>
              <a:rPr lang="ja-JP" altLang="en-US" sz="2200" dirty="0" smtClean="0"/>
              <a:t>を追加したい。</a:t>
            </a:r>
            <a:r>
              <a:rPr lang="en-US" altLang="ja-JP" sz="2200" dirty="0" smtClean="0"/>
              <a:t>Page</a:t>
            </a:r>
            <a:r>
              <a:rPr lang="ja-JP" altLang="en-US" sz="2200" dirty="0" smtClean="0"/>
              <a:t>格納箇所を確定した後で、追加できる。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en-US" altLang="ja-JP" sz="2200" dirty="0" smtClean="0"/>
              <a:t>Page</a:t>
            </a:r>
            <a:r>
              <a:rPr lang="ja-JP" altLang="en-US" sz="2200" dirty="0" smtClean="0"/>
              <a:t>格納箇所：</a:t>
            </a:r>
            <a:r>
              <a:rPr lang="en-US" altLang="ja-JP" sz="2200" dirty="0" smtClean="0"/>
              <a:t>modules</a:t>
            </a:r>
            <a:r>
              <a:rPr lang="ja-JP" altLang="en-US" sz="2200" dirty="0" smtClean="0"/>
              <a:t>に置いている。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1738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項目間の関連性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項目間の</a:t>
            </a:r>
            <a:r>
              <a:rPr kumimoji="1" lang="ja-JP" altLang="en-US" dirty="0" smtClean="0"/>
              <a:t>構造</a:t>
            </a:r>
            <a:endParaRPr kumimoji="1" lang="ja-JP" altLang="en-US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2" y="1391792"/>
            <a:ext cx="8964486" cy="5450895"/>
            <a:chOff x="179514" y="1407104"/>
            <a:chExt cx="8964486" cy="5450895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1567219" y="2448321"/>
              <a:ext cx="2158113" cy="1298182"/>
              <a:chOff x="542753" y="2561166"/>
              <a:chExt cx="2158113" cy="1298182"/>
            </a:xfrm>
          </p:grpSpPr>
          <p:sp>
            <p:nvSpPr>
              <p:cNvPr id="11" name="フローチャート : 判断 10"/>
              <p:cNvSpPr/>
              <p:nvPr/>
            </p:nvSpPr>
            <p:spPr>
              <a:xfrm flipH="1">
                <a:off x="2556933" y="2561166"/>
                <a:ext cx="143933" cy="143933"/>
              </a:xfrm>
              <a:prstGeom prst="flowChartDecisi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曲線コネクタ 12"/>
              <p:cNvCxnSpPr>
                <a:stCxn id="11" idx="2"/>
                <a:endCxn id="39" idx="0"/>
              </p:cNvCxnSpPr>
              <p:nvPr/>
            </p:nvCxnSpPr>
            <p:spPr>
              <a:xfrm rot="5400000">
                <a:off x="1008702" y="2239150"/>
                <a:ext cx="1154249" cy="2086147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グループ化 28"/>
            <p:cNvGrpSpPr/>
            <p:nvPr/>
          </p:nvGrpSpPr>
          <p:grpSpPr>
            <a:xfrm>
              <a:off x="4970763" y="2448321"/>
              <a:ext cx="1925336" cy="1387084"/>
              <a:chOff x="2768600" y="2565400"/>
              <a:chExt cx="2115123" cy="1167400"/>
            </a:xfrm>
          </p:grpSpPr>
          <p:sp>
            <p:nvSpPr>
              <p:cNvPr id="30" name="フローチャート : 判断 29"/>
              <p:cNvSpPr/>
              <p:nvPr/>
            </p:nvSpPr>
            <p:spPr>
              <a:xfrm flipH="1">
                <a:off x="2768600" y="2565400"/>
                <a:ext cx="143933" cy="143933"/>
              </a:xfrm>
              <a:prstGeom prst="flowChartDecisi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曲線コネクタ 30"/>
              <p:cNvCxnSpPr>
                <a:stCxn id="30" idx="2"/>
                <a:endCxn id="47" idx="0"/>
              </p:cNvCxnSpPr>
              <p:nvPr/>
            </p:nvCxnSpPr>
            <p:spPr>
              <a:xfrm rot="16200000" flipH="1">
                <a:off x="3350412" y="2199487"/>
                <a:ext cx="1023467" cy="2043157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角丸四角形 37"/>
            <p:cNvSpPr/>
            <p:nvPr/>
          </p:nvSpPr>
          <p:spPr>
            <a:xfrm>
              <a:off x="3161186" y="2230074"/>
              <a:ext cx="2193778" cy="3892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 smtClean="0"/>
                <a:t>Model</a:t>
              </a:r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179514" y="3746503"/>
              <a:ext cx="2775408" cy="3022595"/>
              <a:chOff x="162578" y="3856570"/>
              <a:chExt cx="2775408" cy="3022595"/>
            </a:xfrm>
          </p:grpSpPr>
          <p:sp>
            <p:nvSpPr>
              <p:cNvPr id="39" name="角丸四角形 38"/>
              <p:cNvSpPr/>
              <p:nvPr/>
            </p:nvSpPr>
            <p:spPr>
              <a:xfrm>
                <a:off x="162578" y="3856570"/>
                <a:ext cx="2775408" cy="302259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0" b="1" dirty="0" smtClean="0"/>
                  <a:t>Project Document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>
              <a:xfrm>
                <a:off x="508362" y="4428900"/>
                <a:ext cx="2193778" cy="3892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0" b="1" dirty="0" err="1" smtClean="0"/>
                  <a:t>ProjectSecurity</a:t>
                </a:r>
                <a:endParaRPr kumimoji="1" lang="en-US" altLang="ja-JP" sz="2000" b="1" dirty="0" smtClean="0"/>
              </a:p>
            </p:txBody>
          </p:sp>
          <p:sp>
            <p:nvSpPr>
              <p:cNvPr id="41" name="角丸四角形 40"/>
              <p:cNvSpPr/>
              <p:nvPr/>
            </p:nvSpPr>
            <p:spPr>
              <a:xfrm>
                <a:off x="508362" y="4961585"/>
                <a:ext cx="2193778" cy="3892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0" b="1" dirty="0" err="1" smtClean="0"/>
                  <a:t>ProjectSettings</a:t>
                </a:r>
                <a:endParaRPr kumimoji="1" lang="en-US" altLang="ja-JP" sz="2000" b="1" dirty="0" smtClean="0"/>
              </a:p>
            </p:txBody>
          </p:sp>
          <p:sp>
            <p:nvSpPr>
              <p:cNvPr id="42" name="角丸四角形 41"/>
              <p:cNvSpPr/>
              <p:nvPr/>
            </p:nvSpPr>
            <p:spPr>
              <a:xfrm>
                <a:off x="372889" y="5537318"/>
                <a:ext cx="2505760" cy="3892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b="1" dirty="0" err="1" smtClean="0"/>
                  <a:t>SystemTextCollection</a:t>
                </a:r>
                <a:endParaRPr kumimoji="1" lang="en-US" altLang="ja-JP" sz="2000" b="1" dirty="0" smtClean="0"/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389837" y="6149118"/>
                <a:ext cx="2505760" cy="3892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b="1" dirty="0" err="1" smtClean="0"/>
                  <a:t>NavigationDocument</a:t>
                </a:r>
                <a:endParaRPr kumimoji="1" lang="en-US" altLang="ja-JP" sz="2000" b="1" dirty="0" smtClean="0"/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4648200" y="3835405"/>
              <a:ext cx="4495800" cy="3022594"/>
              <a:chOff x="4648200" y="3835405"/>
              <a:chExt cx="4495800" cy="3022594"/>
            </a:xfrm>
          </p:grpSpPr>
          <p:sp>
            <p:nvSpPr>
              <p:cNvPr id="47" name="角丸四角形 46"/>
              <p:cNvSpPr/>
              <p:nvPr/>
            </p:nvSpPr>
            <p:spPr>
              <a:xfrm>
                <a:off x="4648200" y="3835405"/>
                <a:ext cx="4495800" cy="30225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0" b="1" dirty="0" smtClean="0"/>
                  <a:t>Module</a:t>
                </a:r>
              </a:p>
            </p:txBody>
          </p:sp>
          <p:grpSp>
            <p:nvGrpSpPr>
              <p:cNvPr id="83" name="グループ化 82"/>
              <p:cNvGrpSpPr/>
              <p:nvPr/>
            </p:nvGrpSpPr>
            <p:grpSpPr>
              <a:xfrm>
                <a:off x="4756977" y="4488897"/>
                <a:ext cx="2031171" cy="1720218"/>
                <a:chOff x="4756977" y="4488897"/>
                <a:chExt cx="2031171" cy="1720218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4756977" y="4488897"/>
                  <a:ext cx="2031171" cy="172021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2000" b="1" dirty="0" err="1" smtClean="0"/>
                    <a:t>DomainModel</a:t>
                  </a:r>
                  <a:endParaRPr kumimoji="1" lang="en-US" altLang="ja-JP" sz="2000" b="1" dirty="0" smtClean="0"/>
                </a:p>
              </p:txBody>
            </p:sp>
            <p:sp>
              <p:nvSpPr>
                <p:cNvPr id="74" name="角丸四角形 73"/>
                <p:cNvSpPr/>
                <p:nvPr/>
              </p:nvSpPr>
              <p:spPr>
                <a:xfrm>
                  <a:off x="4809893" y="5029231"/>
                  <a:ext cx="1925337" cy="38926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2000" b="1" dirty="0" smtClean="0"/>
                    <a:t>Entity</a:t>
                  </a:r>
                </a:p>
              </p:txBody>
            </p:sp>
            <p:sp>
              <p:nvSpPr>
                <p:cNvPr id="76" name="角丸四角形 75"/>
                <p:cNvSpPr/>
                <p:nvPr/>
              </p:nvSpPr>
              <p:spPr>
                <a:xfrm>
                  <a:off x="4809893" y="5508833"/>
                  <a:ext cx="1925337" cy="38926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ja-JP" sz="2000" b="1" dirty="0"/>
                    <a:t>Association</a:t>
                  </a:r>
                </a:p>
                <a:p>
                  <a:pPr algn="ctr"/>
                  <a:endParaRPr kumimoji="1" lang="en-US" altLang="ja-JP" sz="2000" b="1" dirty="0" smtClean="0"/>
                </a:p>
              </p:txBody>
            </p:sp>
          </p:grpSp>
          <p:sp>
            <p:nvSpPr>
              <p:cNvPr id="78" name="角丸四角形 77"/>
              <p:cNvSpPr/>
              <p:nvPr/>
            </p:nvSpPr>
            <p:spPr>
              <a:xfrm>
                <a:off x="7112001" y="4531004"/>
                <a:ext cx="1916386" cy="43892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b="1" dirty="0" err="1" smtClean="0"/>
                  <a:t>ModuleSecutity</a:t>
                </a:r>
                <a:endParaRPr lang="en-US" altLang="ja-JP" sz="2000" b="1" dirty="0" smtClean="0"/>
              </a:p>
            </p:txBody>
          </p:sp>
          <p:grpSp>
            <p:nvGrpSpPr>
              <p:cNvPr id="87" name="グループ化 86"/>
              <p:cNvGrpSpPr/>
              <p:nvPr/>
            </p:nvGrpSpPr>
            <p:grpSpPr>
              <a:xfrm>
                <a:off x="6997216" y="5037987"/>
                <a:ext cx="2031171" cy="1720218"/>
                <a:chOff x="6997216" y="5037987"/>
                <a:chExt cx="2031171" cy="1720218"/>
              </a:xfrm>
            </p:grpSpPr>
            <p:sp>
              <p:nvSpPr>
                <p:cNvPr id="82" name="角丸四角形 81"/>
                <p:cNvSpPr/>
                <p:nvPr/>
              </p:nvSpPr>
              <p:spPr>
                <a:xfrm>
                  <a:off x="6997216" y="5037987"/>
                  <a:ext cx="2031171" cy="172021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ja-JP" sz="2000" b="1" dirty="0" smtClean="0"/>
                    <a:t>Document</a:t>
                  </a:r>
                </a:p>
              </p:txBody>
            </p:sp>
            <p:sp>
              <p:nvSpPr>
                <p:cNvPr id="84" name="角丸四角形 83"/>
                <p:cNvSpPr/>
                <p:nvPr/>
              </p:nvSpPr>
              <p:spPr>
                <a:xfrm>
                  <a:off x="7163775" y="5471222"/>
                  <a:ext cx="1698051" cy="34529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2000" b="1" dirty="0" smtClean="0"/>
                    <a:t>Page</a:t>
                  </a:r>
                  <a:endParaRPr kumimoji="1" lang="en-US" altLang="ja-JP" sz="2000" b="1" dirty="0" smtClean="0"/>
                </a:p>
              </p:txBody>
            </p:sp>
            <p:sp>
              <p:nvSpPr>
                <p:cNvPr id="85" name="角丸四角形 84"/>
                <p:cNvSpPr/>
                <p:nvPr/>
              </p:nvSpPr>
              <p:spPr>
                <a:xfrm>
                  <a:off x="7163774" y="5898096"/>
                  <a:ext cx="1698051" cy="34529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2000" b="1" dirty="0" err="1" smtClean="0"/>
                    <a:t>Microflow</a:t>
                  </a:r>
                  <a:endParaRPr kumimoji="1" lang="en-US" altLang="ja-JP" sz="2000" b="1" dirty="0" smtClean="0"/>
                </a:p>
              </p:txBody>
            </p:sp>
            <p:sp>
              <p:nvSpPr>
                <p:cNvPr id="86" name="角丸四角形 85"/>
                <p:cNvSpPr/>
                <p:nvPr/>
              </p:nvSpPr>
              <p:spPr>
                <a:xfrm>
                  <a:off x="7163775" y="6375876"/>
                  <a:ext cx="1698051" cy="34529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kumimoji="1" lang="en-US" altLang="zh-CN" sz="2000" b="1" dirty="0" err="1" smtClean="0"/>
                    <a:t>Nanoflow</a:t>
                  </a:r>
                  <a:endParaRPr kumimoji="1" lang="en-US" altLang="ja-JP" sz="2000" b="1" dirty="0" smtClean="0"/>
                </a:p>
              </p:txBody>
            </p:sp>
          </p:grpSp>
        </p:grpSp>
        <p:sp>
          <p:nvSpPr>
            <p:cNvPr id="92" name="角丸四角形 91"/>
            <p:cNvSpPr/>
            <p:nvPr/>
          </p:nvSpPr>
          <p:spPr>
            <a:xfrm>
              <a:off x="3161186" y="1407104"/>
              <a:ext cx="2193778" cy="3892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 smtClean="0"/>
                <a:t>Project</a:t>
              </a:r>
            </a:p>
          </p:txBody>
        </p:sp>
      </p:grpSp>
      <p:sp>
        <p:nvSpPr>
          <p:cNvPr id="90" name="正方形/長方形 89"/>
          <p:cNvSpPr/>
          <p:nvPr/>
        </p:nvSpPr>
        <p:spPr>
          <a:xfrm>
            <a:off x="2057805" y="2741230"/>
            <a:ext cx="1895403" cy="295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err="1" smtClean="0">
                <a:solidFill>
                  <a:schemeClr val="tx1"/>
                </a:solidFill>
              </a:rPr>
              <a:t>projectDocuments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[]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50154" y="2790141"/>
            <a:ext cx="1895403" cy="295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Modules[]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6" name="直線矢印コネクタ 95"/>
          <p:cNvCxnSpPr>
            <a:stCxn id="92" idx="2"/>
            <a:endCxn id="38" idx="0"/>
          </p:cNvCxnSpPr>
          <p:nvPr/>
        </p:nvCxnSpPr>
        <p:spPr>
          <a:xfrm>
            <a:off x="4078563" y="1781055"/>
            <a:ext cx="0" cy="433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雲形吹き出し 38"/>
          <p:cNvSpPr/>
          <p:nvPr/>
        </p:nvSpPr>
        <p:spPr>
          <a:xfrm>
            <a:off x="7145867" y="2685397"/>
            <a:ext cx="2074332" cy="13664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Mendix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項目間の関連性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ja-JP" dirty="0" smtClean="0"/>
              <a:t>Project</a:t>
            </a:r>
            <a:r>
              <a:rPr lang="ja-JP" altLang="en-US" dirty="0" smtClean="0"/>
              <a:t>の構築</a:t>
            </a:r>
            <a:r>
              <a:rPr lang="en-US" altLang="ja-JP" dirty="0" smtClean="0"/>
              <a:t>/</a:t>
            </a:r>
            <a:r>
              <a:rPr lang="ja-JP" altLang="en-US" dirty="0" smtClean="0"/>
              <a:t>取得流れ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964377" y="1811565"/>
            <a:ext cx="6466081" cy="3717168"/>
            <a:chOff x="1286933" y="1745472"/>
            <a:chExt cx="6466081" cy="2852095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286933" y="1745472"/>
              <a:ext cx="1153202" cy="2826556"/>
              <a:chOff x="1286933" y="1745472"/>
              <a:chExt cx="1153202" cy="2826556"/>
            </a:xfrm>
          </p:grpSpPr>
          <p:sp>
            <p:nvSpPr>
              <p:cNvPr id="35" name="角丸四角形 34"/>
              <p:cNvSpPr/>
              <p:nvPr/>
            </p:nvSpPr>
            <p:spPr>
              <a:xfrm>
                <a:off x="1286933" y="1745472"/>
                <a:ext cx="1153202" cy="28265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1286933" y="1745472"/>
                <a:ext cx="1005800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0" b="1" dirty="0" err="1" smtClean="0">
                    <a:solidFill>
                      <a:sysClr val="windowText" lastClr="000000"/>
                    </a:solidFill>
                  </a:rPr>
                  <a:t>nodejs</a:t>
                </a:r>
                <a:endParaRPr kumimoji="1" lang="ja-JP" altLang="en-US" sz="2000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角丸四角形 26"/>
            <p:cNvSpPr/>
            <p:nvPr/>
          </p:nvSpPr>
          <p:spPr>
            <a:xfrm>
              <a:off x="4756477" y="1745472"/>
              <a:ext cx="806123" cy="2852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b="1" dirty="0" err="1" smtClean="0"/>
                <a:t>PlatForm</a:t>
              </a:r>
              <a:r>
                <a:rPr kumimoji="1" lang="en-US" altLang="ja-JP" sz="1800" b="1" dirty="0" smtClean="0"/>
                <a:t> SDK</a:t>
              </a:r>
              <a:endParaRPr kumimoji="1" lang="ja-JP" altLang="en-US" sz="1800" b="1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16455" y="2096996"/>
              <a:ext cx="5336559" cy="2475032"/>
              <a:chOff x="2086242" y="2283270"/>
              <a:chExt cx="5336559" cy="2475032"/>
            </a:xfrm>
          </p:grpSpPr>
          <p:sp>
            <p:nvSpPr>
              <p:cNvPr id="32" name="右矢印 31"/>
              <p:cNvSpPr/>
              <p:nvPr/>
            </p:nvSpPr>
            <p:spPr>
              <a:xfrm>
                <a:off x="2133601" y="2417889"/>
                <a:ext cx="2292663" cy="31642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109922" y="2283270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1200" b="1" dirty="0" smtClean="0">
                    <a:solidFill>
                      <a:schemeClr val="tx1"/>
                    </a:solidFill>
                  </a:rPr>
                  <a:t>クライアントハンドル取得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右矢印 39"/>
              <p:cNvSpPr/>
              <p:nvPr/>
            </p:nvSpPr>
            <p:spPr>
              <a:xfrm>
                <a:off x="5232387" y="2924097"/>
                <a:ext cx="1905823" cy="25578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5232387" y="2734316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 dirty="0" smtClean="0">
                    <a:solidFill>
                      <a:schemeClr val="tx1"/>
                    </a:solidFill>
                  </a:rPr>
                  <a:t>認証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右矢印 41"/>
              <p:cNvSpPr/>
              <p:nvPr/>
            </p:nvSpPr>
            <p:spPr>
              <a:xfrm>
                <a:off x="2109922" y="3199580"/>
                <a:ext cx="2292663" cy="31642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2086242" y="3018315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1200" b="1" dirty="0" smtClean="0">
                    <a:solidFill>
                      <a:schemeClr val="tx1"/>
                    </a:solidFill>
                  </a:rPr>
                  <a:t>アプリデータ取得</a:t>
                </a:r>
                <a:r>
                  <a:rPr lang="en-US" altLang="ja-JP" sz="1200" b="1" dirty="0" smtClean="0">
                    <a:solidFill>
                      <a:schemeClr val="tx1"/>
                    </a:solidFill>
                  </a:rPr>
                  <a:t>/</a:t>
                </a:r>
                <a:r>
                  <a:rPr lang="ja-JP" altLang="en-US" sz="1200" b="1" dirty="0" smtClean="0">
                    <a:solidFill>
                      <a:schemeClr val="tx1"/>
                    </a:solidFill>
                  </a:rPr>
                  <a:t>構築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右矢印 43"/>
              <p:cNvSpPr/>
              <p:nvPr/>
            </p:nvSpPr>
            <p:spPr>
              <a:xfrm rot="20926266">
                <a:off x="5231188" y="3501799"/>
                <a:ext cx="2031112" cy="255788"/>
              </a:xfrm>
              <a:prstGeom prst="rightArrow">
                <a:avLst>
                  <a:gd name="adj1" fmla="val 50000"/>
                  <a:gd name="adj2" fmla="val 19841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20915884">
                <a:off x="4986867" y="3381388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1200" b="1" dirty="0" smtClean="0">
                    <a:solidFill>
                      <a:schemeClr val="tx1"/>
                    </a:solidFill>
                  </a:rPr>
                  <a:t>指定なアプリデータ取得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595438" y="3772256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 dirty="0" smtClean="0">
                    <a:solidFill>
                      <a:schemeClr val="tx1"/>
                    </a:solidFill>
                  </a:rPr>
                  <a:t>入出力扱い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右矢印 47"/>
              <p:cNvSpPr/>
              <p:nvPr/>
            </p:nvSpPr>
            <p:spPr>
              <a:xfrm>
                <a:off x="2133601" y="4502514"/>
                <a:ext cx="2268984" cy="25578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133601" y="4312734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 dirty="0" smtClean="0">
                    <a:solidFill>
                      <a:schemeClr val="tx1"/>
                    </a:solidFill>
                  </a:rPr>
                  <a:t>コミット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右矢印 49"/>
              <p:cNvSpPr/>
              <p:nvPr/>
            </p:nvSpPr>
            <p:spPr>
              <a:xfrm rot="19789320">
                <a:off x="5161577" y="3962562"/>
                <a:ext cx="2261224" cy="190275"/>
              </a:xfrm>
              <a:prstGeom prst="rightArrow">
                <a:avLst>
                  <a:gd name="adj1" fmla="val 79995"/>
                  <a:gd name="adj2" fmla="val 39841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19938720">
                <a:off x="4902186" y="3853446"/>
                <a:ext cx="2151343" cy="269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200" b="1" dirty="0" smtClean="0">
                    <a:solidFill>
                      <a:schemeClr val="tx1"/>
                    </a:solidFill>
                  </a:rPr>
                  <a:t>コミット</a:t>
                </a:r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左カーブ矢印 45"/>
          <p:cNvSpPr/>
          <p:nvPr/>
        </p:nvSpPr>
        <p:spPr>
          <a:xfrm>
            <a:off x="2141258" y="3920105"/>
            <a:ext cx="923675" cy="114296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項目間の関連性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ja-JP" dirty="0" smtClean="0"/>
              <a:t>API</a:t>
            </a:r>
            <a:r>
              <a:rPr lang="ja-JP" altLang="en-US" dirty="0" smtClean="0"/>
              <a:t>纏め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89728"/>
              </p:ext>
            </p:extLst>
          </p:nvPr>
        </p:nvGraphicFramePr>
        <p:xfrm>
          <a:off x="77913" y="1490138"/>
          <a:ext cx="8956020" cy="503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5620"/>
                <a:gridCol w="1210734"/>
                <a:gridCol w="2497666"/>
                <a:gridCol w="2116667"/>
                <a:gridCol w="2455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2662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Project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MendixSdkClient</a:t>
                      </a:r>
                      <a:endParaRPr kumimoji="1" lang="en-US" altLang="ja-JP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クライアント取得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ユーザ名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err="1" smtClean="0"/>
                        <a:t>apikey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MendixSdkClient#platform#createNewApp</a:t>
                      </a:r>
                      <a:endParaRPr kumimoji="1" lang="en-US" altLang="ja-JP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アプリ新規用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アプリ名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アプリ情報取得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上記取得したクライアント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アプリ</a:t>
                      </a:r>
                      <a:r>
                        <a:rPr kumimoji="1" lang="en-US" altLang="ja-JP" sz="1600" dirty="0" smtClean="0"/>
                        <a:t>ID</a:t>
                      </a:r>
                    </a:p>
                    <a:p>
                      <a:r>
                        <a:rPr kumimoji="1" lang="ja-JP" altLang="en-US" sz="1600" dirty="0" smtClean="0"/>
                        <a:t>アプリ名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project#createWorkingCopy</a:t>
                      </a:r>
                      <a:endParaRPr kumimoji="1" lang="en-US" altLang="ja-JP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アプリすべてのデータ取得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Module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workingCopy#model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()#</a:t>
                      </a: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allModules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モジュール取得用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Module#createIn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モジュール新規用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Project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Navigation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workingCopy#model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()#</a:t>
                      </a:r>
                      <a:r>
                        <a:rPr kumimoji="1" lang="en-US" altLang="ja-JP" sz="1600" dirty="0" err="1" smtClean="0"/>
                        <a:t>allNavigationDocuments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Navigation</a:t>
                      </a:r>
                      <a:r>
                        <a:rPr kumimoji="1" lang="ja-JP" altLang="en-US" dirty="0" smtClean="0"/>
                        <a:t>取得用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NavigationDocument</a:t>
                      </a:r>
                      <a:endParaRPr kumimoji="1" lang="en-US" altLang="ja-JP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#</a:t>
                      </a:r>
                      <a:r>
                        <a:rPr kumimoji="1" lang="en-US" altLang="ja-JP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createIn</a:t>
                      </a:r>
                      <a:endParaRPr kumimoji="1" lang="en-US" altLang="ja-JP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Navigation</a:t>
                      </a:r>
                      <a:r>
                        <a:rPr kumimoji="1" lang="ja-JP" altLang="en-US" dirty="0" smtClean="0"/>
                        <a:t>新規用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Project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項目間の関連性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ja-JP" dirty="0" smtClean="0"/>
              <a:t>API</a:t>
            </a:r>
            <a:r>
              <a:rPr lang="ja-JP" altLang="en-US" dirty="0" smtClean="0"/>
              <a:t>纏め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33478"/>
              </p:ext>
            </p:extLst>
          </p:nvPr>
        </p:nvGraphicFramePr>
        <p:xfrm>
          <a:off x="77913" y="1490138"/>
          <a:ext cx="8956020" cy="497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5620"/>
                <a:gridCol w="1320800"/>
                <a:gridCol w="2387600"/>
                <a:gridCol w="2116667"/>
                <a:gridCol w="2455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2662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ja-JP" sz="1600" smtClean="0"/>
                        <a:t>Security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Project#model#allProjectDocuments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projectSecurity</a:t>
                      </a:r>
                      <a:r>
                        <a:rPr kumimoji="1" lang="ja-JP" altLang="en-US" sz="1600" dirty="0" smtClean="0"/>
                        <a:t>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ProjectSecurity#createIn</a:t>
                      </a:r>
                      <a:endParaRPr kumimoji="1" lang="en-US" altLang="ja-JP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projectSecurity</a:t>
                      </a:r>
                      <a:r>
                        <a:rPr kumimoji="1" lang="ja-JP" altLang="en-US" sz="1600" dirty="0" smtClean="0"/>
                        <a:t>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Project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Module Document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workingCopy#model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()#</a:t>
                      </a: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allModules</a:t>
                      </a:r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Page,Microflow,Nanoflow</a:t>
                      </a:r>
                      <a:r>
                        <a:rPr kumimoji="1" lang="ja-JP" altLang="en-US" sz="1600" dirty="0" smtClean="0"/>
                        <a:t>取得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Pages#Page#createIn</a:t>
                      </a:r>
                      <a:endParaRPr kumimoji="1" lang="en-US" altLang="ja-JP" sz="16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Page</a:t>
                      </a:r>
                      <a:r>
                        <a:rPr kumimoji="1" lang="ja-JP" altLang="en-US" sz="1600" dirty="0" smtClean="0"/>
                        <a:t>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Module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Microflows#Microflow#createIn</a:t>
                      </a:r>
                      <a:endParaRPr kumimoji="1" lang="en-US" altLang="ja-JP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Microflow</a:t>
                      </a:r>
                      <a:r>
                        <a:rPr kumimoji="1" lang="ja-JP" altLang="en-US" sz="1600" dirty="0" smtClean="0"/>
                        <a:t>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Module</a:t>
                      </a:r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Nanoflows#Manoflow#createIn</a:t>
                      </a:r>
                      <a:endParaRPr kumimoji="1" lang="en-US" altLang="ja-JP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Nanoflow</a:t>
                      </a:r>
                      <a:r>
                        <a:rPr kumimoji="1" lang="ja-JP" altLang="en-US" sz="1600" dirty="0" smtClean="0"/>
                        <a:t>新規用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Module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Entity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Project#model#allDomainModels</a:t>
                      </a:r>
                      <a:r>
                        <a:rPr kumimoji="1" lang="en-US" altLang="ja-JP" sz="1600" dirty="0" smtClean="0"/>
                        <a:t>[n]#entities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Entity</a:t>
                      </a:r>
                      <a:r>
                        <a:rPr kumimoji="1" lang="ja-JP" altLang="en-US" sz="1600" dirty="0" smtClean="0"/>
                        <a:t>取得用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Domainmodels#Entity#createIn</a:t>
                      </a:r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Entity</a:t>
                      </a:r>
                      <a:r>
                        <a:rPr kumimoji="1" lang="ja-JP" altLang="en-US" sz="1600" dirty="0" smtClean="0"/>
                        <a:t>新規用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DomainModel</a:t>
                      </a:r>
                      <a:endParaRPr kumimoji="1" lang="en-US" altLang="ja-JP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28498</TotalTime>
  <Words>807</Words>
  <Application>Microsoft Office PowerPoint</Application>
  <PresentationFormat>画面に合わせる (4:3)</PresentationFormat>
  <Paragraphs>319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Mendix項目の入出力検討</vt:lpstr>
      <vt:lpstr>概要</vt:lpstr>
      <vt:lpstr>範囲・方法</vt:lpstr>
      <vt:lpstr>結論</vt:lpstr>
      <vt:lpstr>結論</vt:lpstr>
      <vt:lpstr>項目間の関連性</vt:lpstr>
      <vt:lpstr>項目間の関連性</vt:lpstr>
      <vt:lpstr>項目間の関連性</vt:lpstr>
      <vt:lpstr>項目間の関連性</vt:lpstr>
      <vt:lpstr>項目間の関連性</vt:lpstr>
      <vt:lpstr>結論</vt:lpstr>
      <vt:lpstr>App from a spreadsheetテンプレート</vt:lpstr>
      <vt:lpstr>Grid Viewのエクスポート機能</vt:lpstr>
      <vt:lpstr>エクスポートとインポートマッピング</vt:lpstr>
      <vt:lpstr>Entity入出力方式のメリット/デメリット</vt:lpstr>
      <vt:lpstr>結論</vt:lpstr>
      <vt:lpstr>Widgets,JavaActions,JsActions</vt:lpstr>
      <vt:lpstr>Userlib, resources, Atlas UI framework</vt:lpstr>
      <vt:lpstr>課題・制限事項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1134144008391</dc:creator>
  <cp:lastModifiedBy>A11200321050122</cp:lastModifiedBy>
  <cp:revision>1738</cp:revision>
  <cp:lastPrinted>2017-12-11T09:59:58Z</cp:lastPrinted>
  <dcterms:created xsi:type="dcterms:W3CDTF">2015-04-16T03:28:40Z</dcterms:created>
  <dcterms:modified xsi:type="dcterms:W3CDTF">2020-04-23T09:28:45Z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0x01010049DF04246938DC45AA919C16F510241C</vt:lpwstr>
  </property>
</Properties>
</file>