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89" r:id="rId6"/>
    <p:sldId id="291" r:id="rId7"/>
    <p:sldId id="275" r:id="rId8"/>
    <p:sldId id="290" r:id="rId9"/>
    <p:sldId id="277" r:id="rId10"/>
    <p:sldId id="281" r:id="rId11"/>
    <p:sldId id="292" r:id="rId12"/>
    <p:sldId id="279" r:id="rId13"/>
    <p:sldId id="283" r:id="rId14"/>
    <p:sldId id="285" r:id="rId15"/>
    <p:sldId id="28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超短期功率预测研究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workspace\very_short_forecast\result\myts_tsa\predict\2017-1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48" y="808428"/>
            <a:ext cx="7128792" cy="442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301208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总结：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单一采用时间序列模型，因模型基于观测时刻前几个点进行预测，预测数据总是存在滞后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随着预测滞后期增长预测效果变差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无法有效预测风突变状况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因此，需要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加入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风力特征构建复合模型进行预测，以提高模型的准确率。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1492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实验证例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3808" y="82742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风速突变天气第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个点预测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3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1492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复合预测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9021" y="1277688"/>
            <a:ext cx="8892480" cy="2819268"/>
            <a:chOff x="-3700" y="1489165"/>
            <a:chExt cx="9086816" cy="2819268"/>
          </a:xfrm>
        </p:grpSpPr>
        <p:sp>
          <p:nvSpPr>
            <p:cNvPr id="28" name="矩形 27"/>
            <p:cNvSpPr/>
            <p:nvPr/>
          </p:nvSpPr>
          <p:spPr>
            <a:xfrm flipH="1">
              <a:off x="2893544" y="2020213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AR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模型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9" name="直接箭头连接符 28"/>
            <p:cNvCxnSpPr>
              <a:stCxn id="32" idx="1"/>
              <a:endCxn id="28" idx="3"/>
            </p:cNvCxnSpPr>
            <p:nvPr/>
          </p:nvCxnSpPr>
          <p:spPr>
            <a:xfrm>
              <a:off x="1724492" y="2308245"/>
              <a:ext cx="11690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flipH="1">
              <a:off x="1853698" y="1958062"/>
              <a:ext cx="7020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AR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建模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3381244" y="2633151"/>
              <a:ext cx="0" cy="10487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flipH="1">
              <a:off x="-3700" y="2108190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预测前</a:t>
              </a:r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5000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个点实测数据，作为输入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2555776" y="3754435"/>
              <a:ext cx="16561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预测前</a:t>
              </a:r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50000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个点实测数据和气象数据，和</a:t>
              </a:r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AR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模型预测结果作为输入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4283028" y="4001671"/>
              <a:ext cx="11690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flipH="1">
              <a:off x="4394095" y="3681898"/>
              <a:ext cx="8823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ANN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建模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flipH="1">
              <a:off x="5508104" y="371703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ANN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模型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6444208" y="4001056"/>
              <a:ext cx="16784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flipH="1">
              <a:off x="6491348" y="3549847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输入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（预测风速，预测风向，温度，湿度，压强）</a:t>
              </a:r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flipH="1">
              <a:off x="8147012" y="3713024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ANN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预测结果（</a:t>
              </a:r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k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时刻）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46521" y="1489165"/>
              <a:ext cx="221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复合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预测算法流程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9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1492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复合预测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9464" y="1196752"/>
            <a:ext cx="7190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大格勒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电场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2016-04-17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~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2016-12-12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期间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分钟数据作为训练数据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,2016-12-12 ~2017-02-14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日数据作为测试数据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实验采用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模型先构建时间序列预测模型，然后将时间序列的预测结果与风速、温度、湿度、压强、风向、作为输入构建神经网络预测模型；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5776" y="5976336"/>
            <a:ext cx="3066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月均第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点预测误差对比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64" y="2703796"/>
            <a:ext cx="51720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06517"/>
              </p:ext>
            </p:extLst>
          </p:nvPr>
        </p:nvGraphicFramePr>
        <p:xfrm>
          <a:off x="6436457" y="3573016"/>
          <a:ext cx="1800200" cy="1637656"/>
        </p:xfrm>
        <a:graphic>
          <a:graphicData uri="http://schemas.openxmlformats.org/drawingml/2006/table">
            <a:tbl>
              <a:tblPr/>
              <a:tblGrid>
                <a:gridCol w="900100"/>
                <a:gridCol w="900100"/>
              </a:tblGrid>
              <a:tr h="409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0.192645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9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keep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0.229077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9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0.18848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9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multiple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0.186088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60493" y="306774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平均误差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07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1492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复合预测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1124744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选择不同的神经网络隐层网络数量，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RMSE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下降到一个水平不再下降</a:t>
            </a:r>
          </a:p>
          <a:p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655676" y="2035498"/>
            <a:ext cx="6120680" cy="405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5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1492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复合预测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1124744"/>
            <a:ext cx="648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结论：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可以看出，复合模型相比单一模型有较好的准确度。</a:t>
            </a: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基于目前试验结果发现，复合模型相较单一模型可以有效提高预测精度，具有良好的应用前景，基于神经网络的良好拟合能力，未来可以考虑引入深度学习的技术，以及提高单一模型精度来提高复合模型的预测精度</a:t>
            </a:r>
          </a:p>
        </p:txBody>
      </p:sp>
    </p:spTree>
    <p:extLst>
      <p:ext uri="{BB962C8B-B14F-4D97-AF65-F5344CB8AC3E}">
        <p14:creationId xmlns:p14="http://schemas.microsoft.com/office/powerpoint/2010/main" val="146518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7864" y="2708920"/>
            <a:ext cx="2430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92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1492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超短预测方法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5816" y="2708920"/>
            <a:ext cx="6782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(1)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统计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时间序列法，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AR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ARMA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ARIMA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VAR, SVAR,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马尔可夫链。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(2)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数据挖掘，神经网络，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SVM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(3)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混合方法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66790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物理方法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NWP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数值天气预报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4368" y="112474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方法分类，物理方法，统计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19557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统计方法 使用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局部信息的统计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65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00364"/>
            <a:ext cx="6324600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51492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超短预测方法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907356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引用：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The State-Of-The-Art in Short-Term Prediction of Wind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Power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的结论，在小于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小时的预测中，统计方法优于物理方法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6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32134\Desktop\功率分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03449"/>
            <a:ext cx="7315200" cy="544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51492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风功率曲线特征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3848" y="84280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青海锡铁山矿区三峡风电场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0" y="646197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额定功率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99000kW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5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32134\Desktop\大格勒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75457"/>
            <a:ext cx="7315200" cy="544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51492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风功率曲线特征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3848" y="84280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青海格尔木大格勒中电投风电场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0" y="646197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额定功率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99000kW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9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51492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时间序列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算法原理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881832" y="980728"/>
                <a:ext cx="7848872" cy="5617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平稳性检验指的是协方差平稳</a:t>
                </a:r>
                <a:r>
                  <a:rPr lang="zh-CN" altLang="zh-CN" dirty="0" smtClean="0">
                    <a:latin typeface="微软雅黑" pitchFamily="34" charset="-122"/>
                    <a:ea typeface="微软雅黑" pitchFamily="34" charset="-122"/>
                  </a:rPr>
                  <a:t>：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endParaRPr lang="zh-CN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协方差为一个和时间无关的常数，只和其位置相关。</a:t>
                </a:r>
              </a:p>
              <a:p>
                <a:pPr lvl="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0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AR(p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) 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过程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:</a:t>
                </a:r>
                <a:endParaRPr lang="zh-CN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r>
                        <a:rPr lang="en-US" altLang="zh-CN" i="1"/>
                        <m:t>𝑐</m:t>
                      </m:r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𝜑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−1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𝜑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−2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𝜑</m:t>
                          </m:r>
                        </m:e>
                        <m:sub>
                          <m:r>
                            <a:rPr lang="en-US" altLang="zh-CN" i="1"/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−3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𝜑</m:t>
                          </m:r>
                        </m:e>
                        <m:sub>
                          <m:r>
                            <a:rPr lang="en-US" altLang="zh-CN" i="1"/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−4</m:t>
                          </m:r>
                        </m:sub>
                      </m:sSub>
                      <m:r>
                        <a:rPr lang="zh-CN" altLang="zh-CN" i="1"/>
                        <m:t>…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+</m:t>
                          </m:r>
                          <m:r>
                            <a:rPr lang="en-US" altLang="zh-CN" i="1"/>
                            <m:t>𝜑</m:t>
                          </m:r>
                        </m:e>
                        <m:sub>
                          <m:r>
                            <a:rPr lang="en-US" altLang="zh-CN" i="1"/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</m:t>
                          </m:r>
                          <m:r>
                            <a:rPr lang="en-US" altLang="zh-CN" i="1"/>
                            <m:t>𝑝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𝜀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0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MA(p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)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过程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:</a:t>
                </a:r>
                <a:endParaRPr lang="zh-CN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r>
                        <a:rPr lang="en-US" altLang="zh-CN" i="1"/>
                        <m:t>𝜇</m:t>
                      </m:r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𝜀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𝜃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𝜀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−1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𝜃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𝜀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−2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𝜃</m:t>
                          </m:r>
                        </m:e>
                        <m:sub>
                          <m:r>
                            <a:rPr lang="en-US" altLang="zh-CN" i="1"/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𝜀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−3</m:t>
                          </m:r>
                        </m:sub>
                      </m:sSub>
                      <m:r>
                        <a:rPr lang="zh-CN" altLang="zh-CN" i="1"/>
                        <m:t>…</m:t>
                      </m:r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𝜃</m:t>
                          </m:r>
                        </m:e>
                        <m:sub>
                          <m:r>
                            <a:rPr lang="en-US" altLang="zh-CN" i="1"/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𝜀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</m:t>
                          </m:r>
                          <m:r>
                            <a:rPr lang="en-US" altLang="zh-CN" i="1"/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0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ARMA(</a:t>
                </a:r>
                <a:r>
                  <a:rPr lang="en-US" altLang="zh-CN" dirty="0" err="1" smtClean="0">
                    <a:latin typeface="微软雅黑" pitchFamily="34" charset="-122"/>
                    <a:ea typeface="微软雅黑" pitchFamily="34" charset="-122"/>
                  </a:rPr>
                  <a:t>p,q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)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过程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:</a:t>
                </a:r>
                <a:endParaRPr lang="zh-CN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r>
                        <a:rPr lang="en-US" altLang="zh-CN" i="1"/>
                        <m:t>𝑐</m:t>
                      </m:r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𝜑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−1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𝜑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−2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𝜑</m:t>
                          </m:r>
                        </m:e>
                        <m:sub>
                          <m:r>
                            <a:rPr lang="en-US" altLang="zh-CN" i="1"/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−3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𝜑</m:t>
                          </m:r>
                        </m:e>
                        <m:sub>
                          <m:r>
                            <a:rPr lang="en-US" altLang="zh-CN" i="1"/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−4</m:t>
                          </m:r>
                        </m:sub>
                      </m:sSub>
                      <m:r>
                        <a:rPr lang="zh-CN" altLang="zh-CN" i="1"/>
                        <m:t>…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+</m:t>
                          </m:r>
                          <m:r>
                            <a:rPr lang="en-US" altLang="zh-CN" i="1"/>
                            <m:t>𝜑</m:t>
                          </m:r>
                        </m:e>
                        <m:sub>
                          <m:r>
                            <a:rPr lang="en-US" altLang="zh-CN" i="1"/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</m:t>
                          </m:r>
                          <m:r>
                            <a:rPr lang="en-US" altLang="zh-CN" i="1"/>
                            <m:t>𝑝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𝜀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𝜃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𝜀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−1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𝜃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𝜀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−2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𝜃</m:t>
                          </m:r>
                        </m:e>
                        <m:sub>
                          <m:r>
                            <a:rPr lang="en-US" altLang="zh-CN" i="1"/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𝜀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−3</m:t>
                          </m:r>
                        </m:sub>
                      </m:sSub>
                      <m:r>
                        <a:rPr lang="zh-CN" altLang="zh-CN" i="1"/>
                        <m:t>…</m:t>
                      </m:r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𝜃</m:t>
                          </m:r>
                        </m:e>
                        <m:sub>
                          <m:r>
                            <a:rPr lang="en-US" altLang="zh-CN" i="1"/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𝜀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</m:t>
                          </m:r>
                          <m:r>
                            <a:rPr lang="en-US" altLang="zh-CN" i="1"/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0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ARIMA(</a:t>
                </a:r>
                <a:r>
                  <a:rPr lang="en-US" altLang="zh-CN" dirty="0" err="1" smtClean="0">
                    <a:latin typeface="微软雅黑" pitchFamily="34" charset="-122"/>
                    <a:ea typeface="微软雅黑" pitchFamily="34" charset="-122"/>
                  </a:rPr>
                  <a:t>p,d,q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)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过程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:</a:t>
                </a:r>
                <a:endParaRPr lang="zh-CN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  <m:r>
                        <a:rPr lang="en-US" altLang="zh-CN" i="1"/>
                        <m:t>−</m:t>
                      </m:r>
                      <m:r>
                        <a:rPr lang="en-US" altLang="zh-CN" i="1"/>
                        <m:t>𝛿</m:t>
                      </m:r>
                      <m:r>
                        <a:rPr lang="en-US" altLang="zh-CN" i="1"/>
                        <m:t>𝑡</m:t>
                      </m:r>
                      <m:r>
                        <a:rPr lang="en-US" altLang="zh-CN" i="1"/>
                        <m:t>=</m:t>
                      </m:r>
                      <m:r>
                        <a:rPr lang="en-US" altLang="zh-CN" i="1"/>
                        <m:t>𝑐</m:t>
                      </m:r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𝜑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−1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𝜑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−2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𝜑</m:t>
                          </m:r>
                        </m:e>
                        <m:sub>
                          <m:r>
                            <a:rPr lang="en-US" altLang="zh-CN" i="1"/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−3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𝜑</m:t>
                          </m:r>
                        </m:e>
                        <m:sub>
                          <m:r>
                            <a:rPr lang="en-US" altLang="zh-CN" i="1"/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−4</m:t>
                          </m:r>
                        </m:sub>
                      </m:sSub>
                      <m:r>
                        <a:rPr lang="zh-CN" altLang="zh-CN" i="1"/>
                        <m:t>…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+</m:t>
                          </m:r>
                          <m:r>
                            <a:rPr lang="en-US" altLang="zh-CN" i="1"/>
                            <m:t>𝜑</m:t>
                          </m:r>
                        </m:e>
                        <m:sub>
                          <m:r>
                            <a:rPr lang="en-US" altLang="zh-CN" i="1"/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</m:t>
                          </m:r>
                          <m:r>
                            <a:rPr lang="en-US" altLang="zh-CN" i="1"/>
                            <m:t>𝑝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𝜀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𝜃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𝜀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−1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𝜃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𝜀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−2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𝜃</m:t>
                          </m:r>
                        </m:e>
                        <m:sub>
                          <m:r>
                            <a:rPr lang="en-US" altLang="zh-CN" i="1"/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𝜀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−3</m:t>
                          </m:r>
                        </m:sub>
                      </m:sSub>
                      <m:r>
                        <a:rPr lang="zh-CN" altLang="zh-CN" i="1"/>
                        <m:t>…</m:t>
                      </m:r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𝜃</m:t>
                          </m:r>
                        </m:e>
                        <m:sub>
                          <m:r>
                            <a:rPr lang="en-US" altLang="zh-CN" i="1"/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𝜀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−</m:t>
                          </m:r>
                          <m:r>
                            <a:rPr lang="en-US" altLang="zh-CN" i="1"/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zh-CN" dirty="0" smtClean="0">
                    <a:latin typeface="微软雅黑" pitchFamily="34" charset="-122"/>
                    <a:ea typeface="微软雅黑" pitchFamily="34" charset="-122"/>
                  </a:rPr>
                  <a:t>对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趋势平稳数据取差分后可以得到一个平稳时间序列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ARMA(</a:t>
                </a:r>
                <a:r>
                  <a:rPr lang="en-US" altLang="zh-CN" dirty="0" err="1">
                    <a:latin typeface="微软雅黑" pitchFamily="34" charset="-122"/>
                    <a:ea typeface="微软雅黑" pitchFamily="34" charset="-122"/>
                  </a:rPr>
                  <a:t>p,q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)</a:t>
                </a:r>
                <a:endParaRPr lang="zh-CN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32" y="980728"/>
                <a:ext cx="7848872" cy="5617115"/>
              </a:xfrm>
              <a:prstGeom prst="rect">
                <a:avLst/>
              </a:prstGeom>
              <a:blipFill rotWithShape="1">
                <a:blip r:embed="rId2"/>
                <a:stretch>
                  <a:fillRect l="-699" t="-543" b="-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32134\Desktop\自相关函数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13" y="1052736"/>
            <a:ext cx="8283192" cy="549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782962" y="98072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风功率自相关图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1492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时间序列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验证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5896" y="6381328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青海格尔木大格勒中电投风电场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17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6292" y="347141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通过查表得知：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显著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水平下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t&lt;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临界值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拒绝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原假设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即不存在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单位根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时间序列数据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平稳。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1628800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青海格尔木大格勒中电投风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电场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ADF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检验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15539"/>
              </p:ext>
            </p:extLst>
          </p:nvPr>
        </p:nvGraphicFramePr>
        <p:xfrm>
          <a:off x="1043608" y="2276872"/>
          <a:ext cx="7560840" cy="87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2520280"/>
                <a:gridCol w="2520280"/>
              </a:tblGrid>
              <a:tr h="2993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10%</a:t>
                      </a:r>
                      <a:endParaRPr lang="zh-CN" altLang="en-US" dirty="0"/>
                    </a:p>
                  </a:txBody>
                  <a:tcPr/>
                </a:tc>
              </a:tr>
              <a:tr h="5052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-3.4309448369599909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-2.8618028851746327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-2.5669099286519215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166282" y="10527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平稳性检验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1492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时间序列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验证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8966" y="5229200"/>
            <a:ext cx="7339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结论：通过平稳性检验，确定不适合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ARIMA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模型，通过观察自相关和偏相关图，其自相关系数拖尾，偏相关系数截尾，更符合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过程，因此采用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建模更合适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1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1492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实验证例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671676" cy="375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5575598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分别对比持续法，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法，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arma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法，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arima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法预测结果，随着预测阶数增大，均方根误均增大，持续法随着阶数变大预测效果递减更严重，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效果较好。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130660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青海格尔木大格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勒：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1-16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个点预测误差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4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1060</Words>
  <Application>Microsoft Office PowerPoint</Application>
  <PresentationFormat>全屏显示(4:3)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超短期功率预测研究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超短期功率预测研究</dc:title>
  <dc:creator>符城</dc:creator>
  <cp:lastModifiedBy>符城</cp:lastModifiedBy>
  <cp:revision>56</cp:revision>
  <dcterms:created xsi:type="dcterms:W3CDTF">2016-12-13T14:19:56Z</dcterms:created>
  <dcterms:modified xsi:type="dcterms:W3CDTF">2017-02-15T11:02:34Z</dcterms:modified>
</cp:coreProperties>
</file>