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3" r:id="rId4"/>
    <p:sldId id="292" r:id="rId5"/>
    <p:sldId id="294" r:id="rId6"/>
    <p:sldId id="293" r:id="rId7"/>
    <p:sldId id="290" r:id="rId8"/>
    <p:sldId id="256" r:id="rId9"/>
    <p:sldId id="266" r:id="rId10"/>
    <p:sldId id="287" r:id="rId11"/>
    <p:sldId id="288" r:id="rId12"/>
    <p:sldId id="267" r:id="rId13"/>
    <p:sldId id="270" r:id="rId14"/>
    <p:sldId id="291" r:id="rId15"/>
    <p:sldId id="271" r:id="rId16"/>
    <p:sldId id="272" r:id="rId17"/>
    <p:sldId id="260" r:id="rId18"/>
    <p:sldId id="259" r:id="rId19"/>
    <p:sldId id="25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58092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3525" indent="-263525">
              <a:buClr>
                <a:srgbClr val="00A0E9"/>
              </a:buClr>
              <a:buFont typeface="Wingdings" panose="05000000000000000000" pitchFamily="2" charset="2"/>
              <a:buChar char="n"/>
              <a:defRPr sz="1600"/>
            </a:lvl1pPr>
            <a:lvl2pPr marL="619125" indent="-285750">
              <a:buClr>
                <a:srgbClr val="00A0E9"/>
              </a:buClr>
              <a:buSzPct val="85000"/>
              <a:buFont typeface="Wingdings" panose="05000000000000000000" pitchFamily="2" charset="2"/>
              <a:buChar char="p"/>
              <a:tabLst>
                <a:tab pos="623570" algn="l"/>
              </a:tabLst>
              <a:defRPr sz="1600"/>
            </a:lvl2pPr>
            <a:lvl3pPr marL="984250" indent="-263525" defTabSz="179070">
              <a:buClr>
                <a:srgbClr val="00A0E9"/>
              </a:buClr>
              <a:buSzPct val="80000"/>
              <a:buFont typeface="Wingdings" panose="05000000000000000000" pitchFamily="2" charset="2"/>
              <a:buChar char="l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48478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36712"/>
            <a:ext cx="10972800" cy="58092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0" y="1484784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40000" dist="20000" dir="5400000" rotWithShape="0">
              <a:schemeClr val="bg1">
                <a:lumMod val="50000"/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wumin\Desktop\未标题-1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4"/>
          <a:stretch>
            <a:fillRect/>
          </a:stretch>
        </p:blipFill>
        <p:spPr bwMode="auto">
          <a:xfrm>
            <a:off x="0" y="3429000"/>
            <a:ext cx="12192000" cy="341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8940800" y="6454030"/>
            <a:ext cx="2844800" cy="287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lang="en-US" altLang="zh-CN" sz="1000" kern="1200" smtClean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237BAD6B-B315-4F31-9B08-16AF75A5DA32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矩形 15"/>
          <p:cNvSpPr>
            <a:spLocks noChangeArrowheads="1"/>
          </p:cNvSpPr>
          <p:nvPr/>
        </p:nvSpPr>
        <p:spPr bwMode="auto">
          <a:xfrm>
            <a:off x="2208213" y="2422525"/>
            <a:ext cx="4572000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408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浅谈运通汇高性能架构</a:t>
            </a:r>
            <a:endParaRPr lang="zh-CN" altLang="en-US" sz="2600" b="1" dirty="0">
              <a:solidFill>
                <a:srgbClr val="00408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8213" y="3348038"/>
            <a:ext cx="10039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2017·11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80176" y="5013176"/>
            <a:ext cx="20497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  信息技术部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王大鹏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11200" y="480060"/>
            <a:ext cx="1098359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ICE</a:t>
            </a:r>
            <a:endParaRPr lang="en-US" altLang="zh-CN" sz="6000"/>
          </a:p>
          <a:p>
            <a:endParaRPr lang="zh-CN" altLang="en-US"/>
          </a:p>
          <a:p>
            <a:r>
              <a:rPr lang="zh-CN" altLang="en-US"/>
              <a:t>优点：</a:t>
            </a:r>
            <a:endParaRPr lang="zh-CN" altLang="en-US"/>
          </a:p>
          <a:p>
            <a:endParaRPr lang="zh-CN" altLang="en-US"/>
          </a:p>
          <a:p>
            <a:r>
              <a:t>支持同步和异步的消息传递；</a:t>
            </a:r>
          </a:p>
          <a:p>
            <a:r>
              <a:t>支持多个接口；</a:t>
            </a:r>
          </a:p>
          <a:p>
            <a:r>
              <a:t>机器无关性，客户及服务器与底层的机器架构屏蔽开来。对于应用代码而言，像字节序和填充这样的问题都隐藏了起来；</a:t>
            </a:r>
          </a:p>
          <a:p>
            <a:r>
              <a:t>语言无关性，客户和服务器可以分别部署，所用语言也可以不同；</a:t>
            </a:r>
          </a:p>
          <a:p>
            <a:r>
              <a:t>实现无关性，客户不知道服务器是怎样实现其对象的。这意味着，在客户部署之后，服务器的实现可以改变；</a:t>
            </a:r>
          </a:p>
          <a:p>
            <a:r>
              <a:t>操作系统无关性，Ice API 完全是可移植的，所以同样的源码能够在 Windows和 UNIX</a:t>
            </a:r>
          </a:p>
          <a:p>
            <a:endParaRPr lang="zh-CN" altLang="en-US"/>
          </a:p>
          <a:p>
            <a:r>
              <a:rPr lang="zh-CN" altLang="en-US"/>
              <a:t>缺点：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帮助文档全英文的，提高了维护难度和开发成本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/>
              <a:t>没配置化功能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/>
              <a:t>开发繁琐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015365"/>
            <a:ext cx="1098359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MINA</a:t>
            </a:r>
            <a:endParaRPr lang="en-US" altLang="zh-CN" sz="6000"/>
          </a:p>
          <a:p>
            <a:endParaRPr lang="zh-CN" altLang="en-US"/>
          </a:p>
          <a:p>
            <a:r>
              <a:rPr lang="zh-CN" altLang="en-US" sz="2000"/>
              <a:t>Apache Mina Server 是一个网络通信应用框架，也就是说，它主要是对基于TCP/IP、UDP/IP协议栈的通信框架（当然，也可以提供JAVA 对象的序列化服务、虚拟机管道通信服务等），Mina 可以帮助我们快速开发高性能、高扩展性的网络通信应用，Mina 提供了事件驱动、异步（Mina 的异步IO 默认使用的是JAVA NIO 作为底层支持）操作的编程模型。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015365"/>
            <a:ext cx="10983595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DUBBO</a:t>
            </a:r>
            <a:endParaRPr lang="en-US" altLang="zh-CN" sz="6000"/>
          </a:p>
          <a:p>
            <a:endParaRPr lang="zh-CN" altLang="en-US"/>
          </a:p>
          <a:p>
            <a:r>
              <a:rPr lang="zh-CN" altLang="en-US"/>
              <a:t>Dubbo 是一个高性能，基于Java的RPC框架，由阿里巴巴开源。和许多RPC系统一样，dubbo基于定义一个服务的思想，指定可以通过参数和返回类型远程调用的方法。在服务器端，服务器实现这个接口并运行一个dubbo服务器来处理客户端调用。在客户端，客户端有一个存根，提供与服务器相同的方法。</a:t>
            </a:r>
            <a:endParaRPr lang="zh-CN" altLang="en-US"/>
          </a:p>
          <a:p>
            <a:r>
              <a:rPr lang="zh-CN" altLang="en-US"/>
              <a:t>Dubbo提供三个关键功能，包括基于接口的远程调用，容错和负载均衡，以及自动服务注册和发现。</a:t>
            </a:r>
            <a:r>
              <a:rPr lang="en-US" altLang="zh-CN"/>
              <a:t>dubbo</a:t>
            </a:r>
            <a:r>
              <a:rPr lang="zh-CN" altLang="en-US"/>
              <a:t>框架广泛应用于阿里巴巴内外，其他公司包括京东，当当，qunar，kaola等。</a:t>
            </a:r>
            <a:endParaRPr lang="zh-CN" altLang="en-US"/>
          </a:p>
          <a:p>
            <a:r>
              <a:rPr lang="zh-CN" altLang="en-US"/>
              <a:t>JDK：版本6或更高版本</a:t>
            </a:r>
            <a:endParaRPr lang="zh-CN" altLang="en-US"/>
          </a:p>
          <a:p>
            <a:r>
              <a:rPr lang="zh-CN" altLang="en-US"/>
              <a:t>Maven：版本3或更高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015365"/>
            <a:ext cx="10983595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DUBBO</a:t>
            </a:r>
            <a:endParaRPr lang="en-US" altLang="zh-CN" sz="600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835" y="1964055"/>
            <a:ext cx="7087235" cy="4031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23975" y="1331595"/>
            <a:ext cx="10983595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>
                <a:sym typeface="+mn-ea"/>
              </a:rPr>
              <a:t>DUBBOX</a:t>
            </a:r>
            <a:endParaRPr lang="en-US" altLang="zh-CN" sz="6000"/>
          </a:p>
          <a:p>
            <a:r>
              <a:rPr lang="zh-CN" altLang="en-US"/>
              <a:t>Dubbox 和Dubbo本质上没有区别，名字的含义扩展了Dubbo而已，以下扩展出来的功能，也是选择Dubbox很重要的考察点。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支持REST风格远程调用（HTTP + JSON/XML)；</a:t>
            </a:r>
            <a:endParaRPr lang="zh-CN" altLang="en-US"/>
          </a:p>
          <a:p>
            <a:r>
              <a:rPr lang="zh-CN" altLang="en-US"/>
              <a:t> 支持基于Kryo和FST的Java高效序列化实现；</a:t>
            </a:r>
            <a:endParaRPr lang="zh-CN" altLang="en-US"/>
          </a:p>
          <a:p>
            <a:r>
              <a:rPr lang="zh-CN" altLang="en-US"/>
              <a:t> 支持基于Jackson的JSON序列化；</a:t>
            </a:r>
            <a:endParaRPr lang="zh-CN" altLang="en-US"/>
          </a:p>
          <a:p>
            <a:r>
              <a:rPr lang="zh-CN" altLang="en-US"/>
              <a:t> 支持基于嵌入式Tomcat的HTTP remoting体系；</a:t>
            </a:r>
            <a:endParaRPr lang="zh-CN" altLang="en-US"/>
          </a:p>
          <a:p>
            <a:r>
              <a:rPr lang="zh-CN" altLang="en-US"/>
              <a:t> 升级Spring至3.x；</a:t>
            </a:r>
            <a:endParaRPr lang="zh-CN" altLang="en-US"/>
          </a:p>
          <a:p>
            <a:r>
              <a:rPr lang="zh-CN" altLang="en-US"/>
              <a:t> 升级ZooKeeper客户端；</a:t>
            </a:r>
            <a:endParaRPr lang="zh-CN" altLang="en-US"/>
          </a:p>
          <a:p>
            <a:r>
              <a:rPr lang="zh-CN" altLang="en-US"/>
              <a:t> 支持完全基于Java代码的Dubbo配置；</a:t>
            </a:r>
            <a:endParaRPr lang="zh-CN" altLang="en-US"/>
          </a:p>
          <a:p>
            <a:r>
              <a:rPr lang="zh-CN" altLang="en-US"/>
              <a:t>I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45770" y="1015365"/>
            <a:ext cx="10983595" cy="4061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SPRING CLOUD</a:t>
            </a:r>
            <a:endParaRPr lang="en-US" altLang="zh-CN" sz="6000"/>
          </a:p>
          <a:p>
            <a:endParaRPr lang="zh-CN" altLang="en-US"/>
          </a:p>
          <a:p>
            <a:r>
              <a:rPr lang="zh-CN" altLang="en-US"/>
              <a:t>Spring Cloud 完全基于 Spring Boot ，是一个非常新的项目，2016年推出1.0的release版本，目前Github上更新速度很快. 虽然Spring Cloud时间最短, 但是相比Dubbo等RPC框架, Spring Cloud提供的全套的分布式系统解决方案。Spring Cloud 为开发者提供了在分布式系统（配置管理，服务发现，熔断，路由，微代理，控制总线，一次性token，全局琐，leader选举，分布式session，集群状态）中快速构建的工具，使用Spring Cloud的开发者可以快速的启动服务或构建应用．它们将在任何分布式环境中工作，包括开发人员自己的笔记本电脑，裸物理机的数据中心，和像Cloud Foundry云管理平台。在未来引领这微服务架构的发展，提供业界标准的一套微服务架构解决方案。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缺点是项目很年轻，很少见到国内业界有人在生产上成套使用，一般都是只有其中一两个组件。相关的技术文档大部分是英文的，案例也相对较少，使用的话需要摸索的时间会长一些。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0" name="表格 -1"/>
          <p:cNvGraphicFramePr/>
          <p:nvPr/>
        </p:nvGraphicFramePr>
        <p:xfrm>
          <a:off x="36830" y="734060"/>
          <a:ext cx="12091035" cy="605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/>
                <a:gridCol w="1099185"/>
                <a:gridCol w="1099185"/>
                <a:gridCol w="1099185"/>
                <a:gridCol w="1099185"/>
                <a:gridCol w="1099185"/>
                <a:gridCol w="1099185"/>
                <a:gridCol w="1099185"/>
                <a:gridCol w="1099185"/>
                <a:gridCol w="1099185"/>
                <a:gridCol w="1099185"/>
              </a:tblGrid>
              <a:tr h="3886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功能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Hessian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Montan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rpcx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gRPC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Thrift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Ice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Mina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Dubbo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Dubbox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700" b="1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Spring Cloud</a:t>
                      </a:r>
                      <a:endParaRPr lang="zh-CN" altLang="en-US" sz="700" b="1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08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开发语言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跨语言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Java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Go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跨语言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跨语言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跨语言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Java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Java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Java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Java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分布式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(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服务治理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)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01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多序列化框架支持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hessian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√(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支持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Hessian2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、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Json,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可扩展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)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 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只支持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protobuf)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×(thrift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格式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)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多种注册中心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89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管理中心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91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跨编程语言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×(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支持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php client</a:t>
                      </a: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和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C server)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支持</a:t>
                      </a: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REST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×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√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044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关注度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高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上手难度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08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运维成本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低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中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开源机构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Caucho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Weibo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Apache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Google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Apache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ZEROC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Apache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Alibaba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Dangdang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700" b="0">
                          <a:solidFill>
                            <a:srgbClr val="555555"/>
                          </a:solidFill>
                          <a:latin typeface="Helvetica" charset="0"/>
                          <a:cs typeface="Helvetica" charset="0"/>
                        </a:rPr>
                        <a:t>Apache</a:t>
                      </a:r>
                      <a:endParaRPr lang="zh-CN" altLang="en-US" sz="700" b="0">
                        <a:solidFill>
                          <a:srgbClr val="555555"/>
                        </a:solidFill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marL="0" marR="0" marT="0" marB="0" vert="horz" anchor="ctr">
                    <a:lnL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24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580" y="719455"/>
            <a:ext cx="6245225" cy="5429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390015"/>
          </a:xfrm>
        </p:spPr>
        <p:txBody>
          <a:bodyPr>
            <a:normAutofit/>
          </a:bodyPr>
          <a:p>
            <a:r>
              <a:rPr lang="zh-CN" altLang="en-US"/>
              <a:t>架构为何这样拆分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512060"/>
            <a:ext cx="9144000" cy="3832225"/>
          </a:xfrm>
        </p:spPr>
        <p:txBody>
          <a:bodyPr>
            <a:normAutofit/>
          </a:bodyPr>
          <a:p>
            <a:pPr algn="l"/>
            <a:r>
              <a:rPr lang="en-US" altLang="zh-CN"/>
              <a:t>1</a:t>
            </a:r>
            <a:r>
              <a:rPr lang="zh-CN" altLang="en-US"/>
              <a:t>、使用框架的缘由，优点详解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、各个配置项的功能</a:t>
            </a:r>
            <a:endParaRPr lang="zh-CN" altLang="en-US"/>
          </a:p>
          <a:p>
            <a:pPr algn="l"/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mycat</a:t>
            </a:r>
            <a:r>
              <a:rPr lang="zh-CN" altLang="en-US"/>
              <a:t>分库分表</a:t>
            </a:r>
            <a:r>
              <a:rPr lang="en-US" altLang="zh-CN"/>
              <a:t>+</a:t>
            </a:r>
            <a:r>
              <a:rPr lang="zh-CN" altLang="en-US"/>
              <a:t>热部署实现总体服务环境</a:t>
            </a:r>
            <a:endParaRPr lang="zh-CN" altLang="en-US"/>
          </a:p>
          <a:p>
            <a:pPr algn="l"/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Redis</a:t>
            </a:r>
            <a:r>
              <a:rPr lang="zh-CN" altLang="en-US"/>
              <a:t>集群缓存数据</a:t>
            </a:r>
            <a:endParaRPr lang="zh-CN" altLang="en-US"/>
          </a:p>
          <a:p>
            <a:pPr algn="l"/>
            <a:r>
              <a:rPr lang="en-US" altLang="zh-CN"/>
              <a:t>5</a:t>
            </a:r>
            <a:r>
              <a:rPr lang="zh-CN" altLang="en-US"/>
              <a:t>、架构的设计方案、优化策略</a:t>
            </a:r>
            <a:endParaRPr lang="zh-CN" altLang="en-US"/>
          </a:p>
          <a:p>
            <a:pPr algn="l"/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quartz</a:t>
            </a:r>
            <a:r>
              <a:rPr lang="zh-CN" altLang="en-US"/>
              <a:t>定时器的用法，目前定时器的配置方法</a:t>
            </a:r>
            <a:endParaRPr lang="zh-CN" altLang="en-US"/>
          </a:p>
          <a:p>
            <a:pPr algn="l"/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xshell5</a:t>
            </a:r>
            <a:r>
              <a:rPr lang="zh-CN" altLang="en-US"/>
              <a:t>工具的的使用</a:t>
            </a:r>
            <a:endParaRPr lang="zh-CN" altLang="en-US"/>
          </a:p>
          <a:p>
            <a:pPr algn="l"/>
            <a:r>
              <a:rPr lang="en-US" altLang="zh-CN"/>
              <a:t>8</a:t>
            </a:r>
            <a:r>
              <a:rPr lang="zh-CN" altLang="en-US"/>
              <a:t>、懒加载原理和实现、</a:t>
            </a:r>
            <a:r>
              <a:rPr lang="en-US" altLang="zh-CN"/>
              <a:t>JavaScript</a:t>
            </a:r>
            <a:r>
              <a:rPr lang="zh-CN" altLang="en-US"/>
              <a:t>的面向对象编程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9110" y="1551940"/>
            <a:ext cx="9144000" cy="5251450"/>
          </a:xfrm>
        </p:spPr>
        <p:txBody>
          <a:bodyPr>
            <a:normAutofit fontScale="90000"/>
          </a:bodyPr>
          <a:p>
            <a:pPr algn="l"/>
            <a:r>
              <a:rPr lang="zh-CN" altLang="en-US"/>
              <a:t>运通目前项目结构</a:t>
            </a:r>
            <a:br>
              <a:rPr lang="zh-CN" altLang="en-US"/>
            </a:br>
            <a:r>
              <a:rPr lang="zh-CN" altLang="en-US" sz="3200"/>
              <a:t>用户中心系统</a:t>
            </a:r>
            <a:br>
              <a:rPr lang="zh-CN" altLang="en-US" sz="3200"/>
            </a:br>
            <a:r>
              <a:rPr lang="zh-CN" altLang="en-US" sz="2000"/>
              <a:t>承载后台用户管理、部门管理、权限管理三大功能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3200"/>
              <a:t>通用汇管理系统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承载图片管理、配置管理、日志管理三大功能</a:t>
            </a:r>
            <a:br>
              <a:rPr lang="zh-CN" altLang="en-US" sz="3200">
                <a:sym typeface="+mn-ea"/>
              </a:rPr>
            </a:br>
            <a:br>
              <a:rPr lang="zh-CN" altLang="en-US" sz="3200"/>
            </a:br>
            <a:r>
              <a:rPr lang="zh-CN" altLang="en-US" sz="3200"/>
              <a:t>微信运营管理系统</a:t>
            </a:r>
            <a:br>
              <a:rPr lang="zh-CN" altLang="en-US" sz="3200"/>
            </a:br>
            <a:r>
              <a:rPr lang="zh-CN" altLang="en-US" sz="2000">
                <a:sym typeface="+mn-ea"/>
              </a:rPr>
              <a:t>承载微信图文消息管理、自动回复、微信粉丝管理、图文资源管理四大功能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r>
              <a:rPr lang="zh-CN" altLang="en-US" sz="3200"/>
              <a:t>会员管理系统</a:t>
            </a:r>
            <a:br>
              <a:rPr lang="zh-CN" altLang="en-US" sz="3200"/>
            </a:br>
            <a:r>
              <a:rPr lang="zh-CN" altLang="en-US" sz="2000">
                <a:sym typeface="+mn-ea"/>
              </a:rPr>
              <a:t>承载会员产品管理、会员管理、会员权益管理、消费储值管理、会员关怀管理、报表管理六大功能</a:t>
            </a:r>
            <a:br>
              <a:rPr lang="zh-CN" altLang="en-US" sz="2000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075" y="2270125"/>
            <a:ext cx="9144000" cy="5251450"/>
          </a:xfrm>
        </p:spPr>
        <p:txBody>
          <a:bodyPr>
            <a:normAutofit fontScale="90000"/>
          </a:bodyPr>
          <a:p>
            <a:pPr algn="l"/>
            <a:br>
              <a:rPr lang="zh-CN" altLang="en-US" sz="3200"/>
            </a:br>
            <a:r>
              <a:rPr lang="zh-CN" altLang="en-US" sz="3200">
                <a:sym typeface="+mn-ea"/>
              </a:rPr>
              <a:t>轻应用管理系统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承载云之家移动端第三方扩展应用管理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3200">
                <a:sym typeface="+mn-ea"/>
              </a:rPr>
              <a:t>运维管理系统（未上线）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管理服务器资源功能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r>
              <a:rPr lang="zh-CN" altLang="en-US" sz="3200"/>
              <a:t>运管汇移动端系统</a:t>
            </a:r>
            <a:br>
              <a:rPr lang="zh-CN" altLang="en-US" sz="3200"/>
            </a:br>
            <a:r>
              <a:rPr lang="zh-CN" altLang="en-US" sz="2000"/>
              <a:t>运通生活、运通服务、运通保险(移动端)</a:t>
            </a:r>
            <a:br>
              <a:rPr lang="zh-CN" altLang="en-US" sz="2000"/>
            </a:br>
            <a:br>
              <a:rPr lang="zh-CN" altLang="en-US" sz="2000"/>
            </a:br>
            <a:r>
              <a:rPr lang="zh-CN" altLang="en-US" sz="3200"/>
              <a:t>保险官网系统</a:t>
            </a:r>
            <a:br>
              <a:rPr lang="zh-CN" altLang="en-US" sz="3200"/>
            </a:br>
            <a:r>
              <a:rPr lang="zh-CN" altLang="en-US" sz="2000">
                <a:sym typeface="+mn-ea"/>
              </a:rPr>
              <a:t>运通国瑞保险在线投保平台(移动端)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r>
              <a:rPr lang="zh-CN" altLang="en-US" sz="3200"/>
              <a:t>保险接口代理中间件</a:t>
            </a:r>
            <a:br>
              <a:rPr lang="zh-CN" altLang="en-US" sz="3200"/>
            </a:br>
            <a:r>
              <a:rPr lang="zh-CN" altLang="en-US" sz="2000">
                <a:sym typeface="+mn-ea"/>
              </a:rPr>
              <a:t>面向太平洋、平安、中国人寿、人寿财等保险公司统一报价代理中间件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6075" y="2270125"/>
            <a:ext cx="9144000" cy="5251450"/>
          </a:xfrm>
        </p:spPr>
        <p:txBody>
          <a:bodyPr>
            <a:normAutofit fontScale="90000"/>
          </a:bodyPr>
          <a:p>
            <a:pPr algn="l"/>
            <a:br>
              <a:rPr lang="zh-CN" altLang="en-US" sz="3200"/>
            </a:br>
            <a:r>
              <a:rPr lang="zh-CN" altLang="en-US" sz="3200">
                <a:sym typeface="+mn-ea"/>
              </a:rPr>
              <a:t>哈尔滨</a:t>
            </a:r>
            <a:r>
              <a:rPr lang="en-US" altLang="zh-CN" sz="3200">
                <a:sym typeface="+mn-ea"/>
              </a:rPr>
              <a:t>JOB</a:t>
            </a:r>
            <a:r>
              <a:rPr lang="zh-CN" altLang="en-US" sz="3200">
                <a:sym typeface="+mn-ea"/>
              </a:rPr>
              <a:t>管理系统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运营管理哈尔滨、大庆、天津、河北地区的商周系统会员同步任务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3200">
                <a:sym typeface="+mn-ea"/>
              </a:rPr>
              <a:t>成都</a:t>
            </a:r>
            <a:r>
              <a:rPr lang="en-US" altLang="zh-CN" sz="3200">
                <a:sym typeface="+mn-ea"/>
              </a:rPr>
              <a:t>JOB</a:t>
            </a:r>
            <a:r>
              <a:rPr lang="zh-CN" altLang="en-US" sz="3200">
                <a:sym typeface="+mn-ea"/>
              </a:rPr>
              <a:t>管理系统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运营管理成都、重庆、武汉、杭州、宁波、苏州地区的商周系统会员同步任务</a:t>
            </a: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3200">
                <a:sym typeface="+mn-ea"/>
              </a:rPr>
              <a:t>北京</a:t>
            </a:r>
            <a:r>
              <a:rPr lang="en-US" altLang="zh-CN" sz="3200">
                <a:sym typeface="+mn-ea"/>
              </a:rPr>
              <a:t>JOB</a:t>
            </a:r>
            <a:r>
              <a:rPr lang="zh-CN" altLang="en-US" sz="3200">
                <a:sym typeface="+mn-ea"/>
              </a:rPr>
              <a:t>管</a:t>
            </a:r>
            <a:r>
              <a:rPr lang="zh-CN" altLang="en-US" sz="3200">
                <a:sym typeface="+mn-ea"/>
              </a:rPr>
              <a:t>理系统</a:t>
            </a:r>
            <a:br>
              <a:rPr lang="zh-CN" altLang="en-US" sz="3200">
                <a:sym typeface="+mn-ea"/>
              </a:rPr>
            </a:br>
            <a:r>
              <a:rPr lang="zh-CN" altLang="en-US" sz="2000">
                <a:sym typeface="+mn-ea"/>
              </a:rPr>
              <a:t>运营管理北京的商周系统会员同步任务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r>
              <a:rPr lang="en-US" altLang="zh-CN" sz="3200"/>
              <a:t>WINTOP</a:t>
            </a:r>
            <a:r>
              <a:rPr lang="zh-CN" altLang="en-US" sz="3200"/>
              <a:t>管理系统</a:t>
            </a:r>
            <a:br>
              <a:rPr lang="zh-CN" altLang="en-US" sz="3200"/>
            </a:br>
            <a:r>
              <a:rPr lang="zh-CN" altLang="en-US" sz="2000">
                <a:sym typeface="+mn-ea"/>
              </a:rPr>
              <a:t>运营管理运通系统所有的定时任务</a:t>
            </a:r>
            <a:br>
              <a:rPr lang="zh-CN" altLang="en-US" sz="2000">
                <a:sym typeface="+mn-ea"/>
              </a:rPr>
            </a:br>
            <a:br>
              <a:rPr lang="zh-CN" altLang="en-US" sz="2000"/>
            </a:b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69110" y="1551940"/>
            <a:ext cx="9144000" cy="5251450"/>
          </a:xfrm>
        </p:spPr>
        <p:txBody>
          <a:bodyPr>
            <a:normAutofit/>
          </a:bodyPr>
          <a:p>
            <a:pPr algn="l"/>
            <a:r>
              <a:rPr lang="zh-CN" altLang="en-US"/>
              <a:t>运通目前项目结构关系</a:t>
            </a:r>
            <a:br>
              <a:rPr lang="zh-CN" altLang="en-US" sz="2000">
                <a:sym typeface="+mn-ea"/>
              </a:rPr>
            </a:br>
            <a:br>
              <a:rPr lang="zh-CN" altLang="en-US" sz="3200"/>
            </a:br>
            <a:br>
              <a:rPr lang="zh-CN" altLang="en-US" sz="3200"/>
            </a:b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3060700"/>
            <a:ext cx="942149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251450"/>
          </a:xfrm>
        </p:spPr>
        <p:txBody>
          <a:bodyPr>
            <a:normAutofit/>
          </a:bodyPr>
          <a:p>
            <a:pPr algn="l"/>
            <a:r>
              <a:rPr lang="zh-CN" altLang="en-US">
                <a:sym typeface="+mn-ea"/>
              </a:rPr>
              <a:t>运通汇目前的业务场景</a:t>
            </a:r>
            <a:br>
              <a:rPr lang="zh-CN" altLang="en-US"/>
            </a:br>
            <a:r>
              <a:rPr lang="en-US" altLang="zh-CN" sz="2800"/>
              <a:t>1</a:t>
            </a:r>
            <a:r>
              <a:rPr lang="zh-CN" altLang="en-US" sz="2800"/>
              <a:t>、多系统对接，多系统开发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、多地区访问，多地区存储</a:t>
            </a:r>
            <a:br>
              <a:rPr lang="zh-CN" altLang="en-US" sz="2800"/>
            </a:br>
            <a:r>
              <a:rPr lang="en-US" altLang="zh-CN" sz="2800"/>
              <a:t>3</a:t>
            </a:r>
            <a:r>
              <a:rPr lang="zh-CN" altLang="en-US" sz="2800"/>
              <a:t>、多服务，多业务</a:t>
            </a:r>
            <a:br>
              <a:rPr lang="zh-CN" altLang="en-US" sz="2800"/>
            </a:br>
            <a:r>
              <a:rPr lang="en-US" altLang="zh-CN" sz="2800"/>
              <a:t>4</a:t>
            </a:r>
            <a:r>
              <a:rPr lang="zh-CN" altLang="en-US" sz="2800"/>
              <a:t>、多角色</a:t>
            </a:r>
            <a:br>
              <a:rPr lang="zh-CN" altLang="en-US" sz="2800"/>
            </a:br>
            <a:r>
              <a:rPr lang="en-US" altLang="zh-CN" sz="2800"/>
              <a:t>5</a:t>
            </a:r>
            <a:r>
              <a:rPr lang="zh-CN" altLang="en-US" sz="2800"/>
              <a:t>、少并发量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5251450"/>
          </a:xfrm>
        </p:spPr>
        <p:txBody>
          <a:bodyPr>
            <a:normAutofit/>
          </a:bodyPr>
          <a:p>
            <a:pPr algn="l"/>
            <a:r>
              <a:rPr lang="zh-CN" altLang="en-US"/>
              <a:t>分布式应用框架</a:t>
            </a:r>
            <a:br>
              <a:rPr lang="zh-CN" altLang="en-US"/>
            </a:b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ICE</a:t>
            </a:r>
            <a:br>
              <a:rPr lang="en-US" altLang="zh-CN"/>
            </a:b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MINA</a:t>
            </a:r>
            <a:br>
              <a:rPr lang="en-US" altLang="zh-CN"/>
            </a:b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DUBBO</a:t>
            </a:r>
            <a:br>
              <a:rPr lang="en-US" altLang="zh-CN"/>
            </a:b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DUBBOX</a:t>
            </a:r>
            <a:br>
              <a:rPr lang="en-US" altLang="zh-CN"/>
            </a:b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SPRING CLOUD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11200" y="480060"/>
            <a:ext cx="10983595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ICE</a:t>
            </a:r>
            <a:endParaRPr lang="en-US" altLang="zh-CN" sz="6000"/>
          </a:p>
          <a:p>
            <a:endParaRPr lang="zh-CN" altLang="en-US"/>
          </a:p>
          <a:p>
            <a:r>
              <a:rPr lang="zh-CN" altLang="en-US"/>
              <a:t>Ice 出自ZeroC名门之下 ， Ice 是一种面向对象的中间件平台。从根本上说，这意味着Ice 为构建面向对象的客户－服务器应用提供了工具、API 和库支持。Ice 应用适合于异构平台环境中使用：客户和服务器可以采用不同的编程语言，可以运行在不同的操作系统和机器架构上，并且可以使用多种网络技术进行通信。无论部署环境如何，这些应用的源码都是可移植的。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Zeroc ICE ( Internet Communications Engine )中间件号称标准统一，开源，跨平台，跨语言，分布式，安全，服务透明，负载均衡，面向对象，性能优越，防火期穿透，通讯屏蔽。因此相比 Corba，DCOM，SOAP，J2EE等的中间件技术，自然是集众多优点于一身，而却没有他们的缺点。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其采用C/S 模式结构，支持同步调用方式和异步调用方式，异步派发调用方式。支持跨语言的对象调用。多种语言之间采用共同的Slice（Specification Language for Ice）进行沟通。支持ice到C,JAVA,C#,VB,Python,Ruby,PHP等多种语言的映射。 Ice具有丰富的特性，其性能远是基于jms 所不能比的。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0060"/>
            <a:ext cx="9144000" cy="5894070"/>
          </a:xfrm>
        </p:spPr>
        <p:txBody>
          <a:bodyPr>
            <a:normAutofit/>
          </a:bodyPr>
          <a:p>
            <a:pPr algn="l"/>
            <a:r>
              <a:rPr lang="en-US"/>
              <a:t> 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711200" y="480060"/>
            <a:ext cx="1098359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6000"/>
              <a:t>ICE</a:t>
            </a:r>
            <a:endParaRPr lang="en-US" altLang="zh-CN" sz="600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945" y="1701800"/>
            <a:ext cx="8273415" cy="4395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WPS 演示</Application>
  <PresentationFormat>宽屏</PresentationFormat>
  <Paragraphs>373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华文细黑</vt:lpstr>
      <vt:lpstr>微软雅黑</vt:lpstr>
      <vt:lpstr>Arial Unicode MS</vt:lpstr>
      <vt:lpstr>Calibri</vt:lpstr>
      <vt:lpstr>Helvetica</vt:lpstr>
      <vt:lpstr>1_blank</vt:lpstr>
      <vt:lpstr>PowerPoint 演示文稿</vt:lpstr>
      <vt:lpstr>1、运通汇目前项目结构 2、运通汇系统目前使用场景</vt:lpstr>
      <vt:lpstr>运通目前项目结构 用户中心系统 承载后台用户管理、部门管理、权限管理三大功能  通用汇管理系统 承载图片管理、配置管理、日志管理三大功能  微信运营管理系统 承载图片管理、配置管理、日志管理三大功能  会员管理系统    </vt:lpstr>
      <vt:lpstr> 轻应用管理系统 承载云之家移动端第三方扩展应用管理  运维管理系统（未上线） 管理服务器资源功能  运管汇移动端系统 运通生活、运通服务、运通保险(移动端)  保险官网系统 运通国瑞保险在线投保平台(移动端)  保险接口代理中间件 面向太平洋、平安、中国人寿、人寿财等保险公司统一报价代理中间件    </vt:lpstr>
      <vt:lpstr>运通目前项目结构  轻应用管理系统 承载云之家移动端第三方扩展应用管理  运维管理系统（未上线） 管理服务器资源功能    </vt:lpstr>
      <vt:lpstr>运通汇目前项目结构  2、运通汇系统目前使用场景</vt:lpstr>
      <vt:lpstr>1、ICE 2、MINA 3、DUBBO 4、DUBBOX 5、SPRING CLOUD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  <vt:lpstr>PowerPoint 演示文稿</vt:lpstr>
      <vt:lpstr>架构为何这样拆分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江湖仪侠</cp:lastModifiedBy>
  <cp:revision>128</cp:revision>
  <dcterms:created xsi:type="dcterms:W3CDTF">2015-05-05T08:02:00Z</dcterms:created>
  <dcterms:modified xsi:type="dcterms:W3CDTF">2017-11-15T05:59:27Z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