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94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1" r:id="rId13"/>
    <p:sldId id="272" r:id="rId14"/>
    <p:sldId id="293" r:id="rId15"/>
    <p:sldId id="273" r:id="rId16"/>
    <p:sldId id="274" r:id="rId17"/>
    <p:sldId id="275" r:id="rId18"/>
    <p:sldId id="276" r:id="rId19"/>
    <p:sldId id="279" r:id="rId20"/>
    <p:sldId id="280" r:id="rId21"/>
    <p:sldId id="278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77" r:id="rId32"/>
    <p:sldId id="292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33CC33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22CB-403C-4FA1-9A08-6AEAEE252FE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4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variable – </a:t>
            </a:r>
            <a:r>
              <a:rPr lang="en-US" dirty="0" smtClean="0"/>
              <a:t>Common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Fu-Ching Yang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次嘗試中，成功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</a:t>
            </a:r>
            <a:endParaRPr lang="en-US" altLang="zh-TW" dirty="0" smtClean="0"/>
          </a:p>
          <a:p>
            <a:pPr lvl="2"/>
            <a:r>
              <a:rPr lang="zh-TW" altLang="en-US" dirty="0"/>
              <a:t>必須條</a:t>
            </a:r>
            <a:r>
              <a:rPr lang="zh-TW" altLang="en-US" dirty="0" smtClean="0"/>
              <a:t>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很大</a:t>
            </a:r>
            <a:r>
              <a:rPr lang="en-US" altLang="zh-TW" dirty="0" smtClean="0"/>
              <a:t>, x</a:t>
            </a:r>
            <a:r>
              <a:rPr lang="zh-TW" altLang="en-US" dirty="0" smtClean="0"/>
              <a:t>很小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很小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lambda = size x </a:t>
            </a:r>
            <a:r>
              <a:rPr lang="en-US" altLang="zh-TW" dirty="0" err="1" smtClean="0"/>
              <a:t>prob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dpois</a:t>
            </a:r>
            <a:r>
              <a:rPr lang="en-US" dirty="0"/>
              <a:t>(x, lambda,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ppois</a:t>
            </a:r>
            <a:r>
              <a:rPr lang="en-US" dirty="0" smtClean="0"/>
              <a:t>(q</a:t>
            </a:r>
            <a:r>
              <a:rPr lang="en-US" dirty="0"/>
              <a:t>, lambda,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qpois</a:t>
            </a:r>
            <a:r>
              <a:rPr lang="en-US" dirty="0" smtClean="0"/>
              <a:t>(p</a:t>
            </a:r>
            <a:r>
              <a:rPr lang="en-US" dirty="0"/>
              <a:t>, lambda,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rpois</a:t>
            </a:r>
            <a:r>
              <a:rPr lang="en-US" dirty="0" smtClean="0"/>
              <a:t>(n</a:t>
            </a:r>
            <a:r>
              <a:rPr lang="en-US" dirty="0"/>
              <a:t>, lambda)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941168"/>
            <a:ext cx="4210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0.001</a:t>
            </a:r>
          </a:p>
          <a:p>
            <a:r>
              <a:rPr lang="en-US" sz="1200" dirty="0" smtClean="0"/>
              <a:t>mean = 2.50</a:t>
            </a:r>
          </a:p>
          <a:p>
            <a:r>
              <a:rPr lang="en-US" sz="1200" dirty="0" smtClean="0"/>
              <a:t>variance = 1.99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0.002</a:t>
            </a:r>
          </a:p>
          <a:p>
            <a:r>
              <a:rPr lang="en-US" sz="1200" dirty="0" smtClean="0"/>
              <a:t>mean = 5.00</a:t>
            </a:r>
          </a:p>
          <a:p>
            <a:r>
              <a:rPr lang="en-US" sz="1200" dirty="0" smtClean="0"/>
              <a:t>variance = 4.83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0.003</a:t>
            </a:r>
          </a:p>
          <a:p>
            <a:r>
              <a:rPr lang="en-US" sz="1200" dirty="0" smtClean="0"/>
              <a:t>mean = 7.50</a:t>
            </a:r>
          </a:p>
          <a:p>
            <a:r>
              <a:rPr lang="en-US" sz="1200" dirty="0" smtClean="0"/>
              <a:t>variance = 7.46</a:t>
            </a:r>
            <a:endParaRPr lang="en-US" sz="1200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915816" y="393305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隨著成功率提</a:t>
            </a:r>
            <a:r>
              <a:rPr lang="zh-TW" altLang="en-US" sz="1200" dirty="0" smtClean="0">
                <a:solidFill>
                  <a:srgbClr val="00B0F0"/>
                </a:solidFill>
              </a:rPr>
              <a:t>升，成功次數也提升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59632" y="3356992"/>
            <a:ext cx="432048" cy="50405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59632" y="27089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LNp5-33 example, </a:t>
            </a:r>
            <a:r>
              <a:rPr lang="zh-TW" altLang="en-US" sz="1200" dirty="0" smtClean="0">
                <a:solidFill>
                  <a:srgbClr val="00B0F0"/>
                </a:solidFill>
              </a:rPr>
              <a:t>發生</a:t>
            </a:r>
            <a:r>
              <a:rPr lang="en-US" altLang="zh-TW" sz="1200" dirty="0" smtClean="0">
                <a:solidFill>
                  <a:srgbClr val="00B0F0"/>
                </a:solidFill>
              </a:rPr>
              <a:t>5</a:t>
            </a:r>
            <a:r>
              <a:rPr lang="zh-TW" altLang="en-US" sz="1200" dirty="0" smtClean="0">
                <a:solidFill>
                  <a:srgbClr val="00B0F0"/>
                </a:solidFill>
              </a:rPr>
              <a:t>次錯誤以上的機率是</a:t>
            </a:r>
            <a:r>
              <a:rPr lang="en-US" altLang="zh-TW" sz="1200" dirty="0" smtClean="0">
                <a:solidFill>
                  <a:srgbClr val="00B0F0"/>
                </a:solidFill>
              </a:rPr>
              <a:t>0.108822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Hypergeometric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74441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盒子中共有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個白球、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個黑球，從</a:t>
            </a:r>
            <a:r>
              <a:rPr lang="zh-TW" altLang="en-US" dirty="0"/>
              <a:t>盒子中要</a:t>
            </a:r>
            <a:r>
              <a:rPr lang="zh-TW" altLang="en-US" dirty="0" smtClean="0"/>
              <a:t>抽</a:t>
            </a:r>
            <a:r>
              <a:rPr lang="en-US" altLang="zh-TW" dirty="0" smtClean="0"/>
              <a:t>k</a:t>
            </a:r>
            <a:r>
              <a:rPr lang="zh-TW" altLang="en-US" dirty="0" smtClean="0"/>
              <a:t>球，其中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個白球的機率</a:t>
            </a:r>
            <a:endParaRPr lang="en-US" altLang="zh-TW" dirty="0" smtClean="0"/>
          </a:p>
          <a:p>
            <a:pPr lvl="2"/>
            <a:r>
              <a:rPr lang="zh-TW" altLang="en-US" dirty="0"/>
              <a:t>抽球</a:t>
            </a:r>
            <a:r>
              <a:rPr lang="zh-TW" altLang="en-US" dirty="0" smtClean="0"/>
              <a:t>後不放回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每次嘗試的成功機率不是獨立事件</a:t>
            </a:r>
            <a:endParaRPr lang="en-US" altLang="zh-TW" dirty="0" smtClean="0"/>
          </a:p>
          <a:p>
            <a:pPr lvl="2"/>
            <a:r>
              <a:rPr lang="zh-TW" altLang="en-US" dirty="0"/>
              <a:t>若抽球有放回，則</a:t>
            </a:r>
            <a:r>
              <a:rPr lang="zh-TW" altLang="en-US" dirty="0" smtClean="0"/>
              <a:t>是</a:t>
            </a:r>
            <a:r>
              <a:rPr lang="en-US" altLang="zh-TW" dirty="0" smtClean="0"/>
              <a:t>Binomial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dhyper</a:t>
            </a:r>
            <a:r>
              <a:rPr lang="en-US" dirty="0"/>
              <a:t>(x, m, n, k,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phyper</a:t>
            </a:r>
            <a:r>
              <a:rPr lang="en-US" dirty="0" smtClean="0"/>
              <a:t>(q</a:t>
            </a:r>
            <a:r>
              <a:rPr lang="en-US" dirty="0"/>
              <a:t>, m, n, k,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qhyper</a:t>
            </a:r>
            <a:r>
              <a:rPr lang="en-US" dirty="0" smtClean="0"/>
              <a:t>(p</a:t>
            </a:r>
            <a:r>
              <a:rPr lang="en-US" dirty="0"/>
              <a:t>, m, n, k,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rhyper</a:t>
            </a:r>
            <a:r>
              <a:rPr lang="en-US" dirty="0" smtClean="0"/>
              <a:t>(</a:t>
            </a:r>
            <a:r>
              <a:rPr lang="en-US" dirty="0" err="1" smtClean="0"/>
              <a:t>nn</a:t>
            </a:r>
            <a:r>
              <a:rPr lang="en-US" dirty="0"/>
              <a:t>, m, n, k)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25144"/>
            <a:ext cx="56007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860519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2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6.67</a:t>
            </a:r>
          </a:p>
          <a:p>
            <a:r>
              <a:rPr lang="en-US" sz="1200" dirty="0" smtClean="0"/>
              <a:t>variance = 0.40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90872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5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5.33</a:t>
            </a:r>
          </a:p>
          <a:p>
            <a:r>
              <a:rPr lang="en-US" sz="1200" dirty="0" smtClean="0"/>
              <a:t>variance = 0.89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90872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7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4.71</a:t>
            </a:r>
          </a:p>
          <a:p>
            <a:r>
              <a:rPr lang="en-US" sz="1200" dirty="0" smtClean="0"/>
              <a:t>variance = 1.09</a:t>
            </a:r>
            <a:endParaRPr lang="en-US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987824" y="400506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增加黑球的數量時</a:t>
            </a:r>
            <a:r>
              <a:rPr lang="zh-TW" altLang="en-US" sz="1200" dirty="0" smtClean="0">
                <a:solidFill>
                  <a:srgbClr val="00B0F0"/>
                </a:solidFill>
              </a:rPr>
              <a:t>，抽到白球的機率會下降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Random 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Uniform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2952327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介於</a:t>
            </a:r>
            <a:r>
              <a:rPr lang="en-US" altLang="zh-TW" dirty="0" smtClean="0"/>
              <a:t>min</a:t>
            </a:r>
            <a:r>
              <a:rPr lang="zh-TW" altLang="en-US" dirty="0" smtClean="0"/>
              <a:t>到</a:t>
            </a:r>
            <a:r>
              <a:rPr lang="en-US" altLang="zh-TW" dirty="0" smtClean="0"/>
              <a:t>max</a:t>
            </a:r>
            <a:r>
              <a:rPr lang="zh-TW" altLang="en-US" dirty="0" smtClean="0"/>
              <a:t>之間的值的機率是一樣的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dunif</a:t>
            </a:r>
            <a:r>
              <a:rPr lang="en-US" dirty="0"/>
              <a:t>(x, min = 0, max = 1,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punif</a:t>
            </a:r>
            <a:r>
              <a:rPr lang="en-US" dirty="0" smtClean="0"/>
              <a:t>(q</a:t>
            </a:r>
            <a:r>
              <a:rPr lang="en-US" dirty="0"/>
              <a:t>, min = 0, max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qunif</a:t>
            </a:r>
            <a:r>
              <a:rPr lang="en-US" dirty="0" smtClean="0"/>
              <a:t>(p</a:t>
            </a:r>
            <a:r>
              <a:rPr lang="en-US" dirty="0"/>
              <a:t>, min = 0, max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runif</a:t>
            </a:r>
            <a:r>
              <a:rPr lang="en-US" dirty="0" smtClean="0"/>
              <a:t>(n</a:t>
            </a:r>
            <a:r>
              <a:rPr lang="en-US" dirty="0"/>
              <a:t>, min = 0, max = 1)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77072"/>
            <a:ext cx="51244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7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9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8822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3.5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>
            <a:stCxn id="26" idx="1"/>
          </p:cNvCxnSpPr>
          <p:nvPr/>
        </p:nvCxnSpPr>
        <p:spPr>
          <a:xfrm flipH="1">
            <a:off x="1403648" y="2435697"/>
            <a:ext cx="648072" cy="705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1720" y="22048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總面積必為</a:t>
            </a:r>
            <a:r>
              <a:rPr lang="en-US" altLang="zh-TW" sz="1200" dirty="0" smtClean="0">
                <a:solidFill>
                  <a:srgbClr val="00B0F0"/>
                </a:solidFill>
              </a:rPr>
              <a:t>1;</a:t>
            </a:r>
          </a:p>
          <a:p>
            <a:r>
              <a:rPr lang="zh-TW" altLang="en-US" sz="1200" dirty="0">
                <a:solidFill>
                  <a:srgbClr val="00B0F0"/>
                </a:solidFill>
              </a:rPr>
              <a:t>總機</a:t>
            </a:r>
            <a:r>
              <a:rPr lang="zh-TW" altLang="en-US" sz="1200" dirty="0" smtClean="0">
                <a:solidFill>
                  <a:srgbClr val="00B0F0"/>
                </a:solidFill>
              </a:rPr>
              <a:t>率值為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2" name="Left Brace 31"/>
          <p:cNvSpPr/>
          <p:nvPr/>
        </p:nvSpPr>
        <p:spPr>
          <a:xfrm>
            <a:off x="755576" y="2331787"/>
            <a:ext cx="288032" cy="1462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flipH="1">
            <a:off x="5220072" y="2340334"/>
            <a:ext cx="360040" cy="1462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7544" y="291639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高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0112" y="291639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低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6" name="Left Brace 35"/>
          <p:cNvSpPr/>
          <p:nvPr/>
        </p:nvSpPr>
        <p:spPr>
          <a:xfrm rot="16200000">
            <a:off x="1223630" y="3609021"/>
            <a:ext cx="216026" cy="5760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70532" y="394524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窄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8" name="Left Brace 37"/>
          <p:cNvSpPr/>
          <p:nvPr/>
        </p:nvSpPr>
        <p:spPr>
          <a:xfrm rot="16200000">
            <a:off x="4680012" y="3465004"/>
            <a:ext cx="216026" cy="8640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44008" y="394524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寬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7740352" y="206084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的值不是機率；積分面積才是機率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e.g.,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的值</a:t>
            </a:r>
            <a:r>
              <a:rPr lang="en-US" altLang="zh-TW" sz="1200" dirty="0" smtClean="0">
                <a:solidFill>
                  <a:srgbClr val="FF0000"/>
                </a:solidFill>
              </a:rPr>
              <a:t>&gt;1</a:t>
            </a:r>
            <a:endParaRPr lang="en-US" altLang="zh-TW" sz="12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52320" y="2323242"/>
            <a:ext cx="360040" cy="2416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67744" y="51571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的高度是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cdf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的斜率</a:t>
            </a:r>
            <a:endParaRPr lang="en-US" altLang="zh-TW" sz="1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80112" y="522920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7030A0"/>
                </a:solidFill>
              </a:rPr>
              <a:t>機率</a:t>
            </a:r>
            <a:endParaRPr lang="en-US" altLang="zh-TW" sz="1200" dirty="0" smtClean="0">
              <a:solidFill>
                <a:srgbClr val="7030A0"/>
              </a:solidFill>
            </a:endParaRPr>
          </a:p>
          <a:p>
            <a:r>
              <a:rPr lang="en-US" altLang="zh-TW" sz="1200" dirty="0" smtClean="0">
                <a:solidFill>
                  <a:srgbClr val="7030A0"/>
                </a:solidFill>
              </a:rPr>
              <a:t>=</a:t>
            </a:r>
            <a:r>
              <a:rPr lang="en-US" altLang="zh-TW" sz="1200" dirty="0" err="1" smtClean="0">
                <a:solidFill>
                  <a:srgbClr val="7030A0"/>
                </a:solidFill>
              </a:rPr>
              <a:t>cdf</a:t>
            </a:r>
            <a:r>
              <a:rPr lang="zh-TW" altLang="en-US" sz="1200" dirty="0" smtClean="0">
                <a:solidFill>
                  <a:srgbClr val="7030A0"/>
                </a:solidFill>
              </a:rPr>
              <a:t>的高度差 </a:t>
            </a:r>
            <a:r>
              <a:rPr lang="en-US" altLang="zh-TW" sz="1200" dirty="0" smtClean="0">
                <a:solidFill>
                  <a:srgbClr val="7030A0"/>
                </a:solidFill>
              </a:rPr>
              <a:t>=</a:t>
            </a:r>
            <a:r>
              <a:rPr lang="en-US" altLang="zh-TW" sz="1200" dirty="0" err="1" smtClean="0">
                <a:solidFill>
                  <a:srgbClr val="7030A0"/>
                </a:solidFill>
              </a:rPr>
              <a:t>pdf</a:t>
            </a:r>
            <a:r>
              <a:rPr lang="zh-TW" altLang="en-US" sz="1200" dirty="0" smtClean="0">
                <a:solidFill>
                  <a:srgbClr val="7030A0"/>
                </a:solidFill>
              </a:rPr>
              <a:t>的面積</a:t>
            </a:r>
            <a:endParaRPr lang="en-US" altLang="zh-TW" sz="1200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644008" y="2333002"/>
            <a:ext cx="0" cy="39763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04048" y="2348880"/>
            <a:ext cx="0" cy="39763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44008" y="5758894"/>
            <a:ext cx="360040" cy="0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0800000">
            <a:off x="5022548" y="5136022"/>
            <a:ext cx="360040" cy="626222"/>
          </a:xfrm>
          <a:prstGeom prst="leftBrace">
            <a:avLst/>
          </a:prstGeom>
          <a:ln w="31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4008" y="2324456"/>
            <a:ext cx="360040" cy="1484443"/>
          </a:xfrm>
          <a:prstGeom prst="rect">
            <a:avLst/>
          </a:prstGeom>
          <a:solidFill>
            <a:srgbClr val="7030A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281388" y="563105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0.33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62160" y="500007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0.75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35870" y="531738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0.42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47581" y="3140968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(7.5-5.0) x 0.17</a:t>
            </a:r>
          </a:p>
          <a:p>
            <a:r>
              <a:rPr lang="en-US" sz="1000" dirty="0" smtClean="0">
                <a:solidFill>
                  <a:srgbClr val="7030A0"/>
                </a:solidFill>
              </a:rPr>
              <a:t>=0.43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04482" y="2200305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0.17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>
            <a:off x="2771800" y="3429000"/>
            <a:ext cx="648072" cy="1728192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Curved Right Arrow 67"/>
          <p:cNvSpPr/>
          <p:nvPr/>
        </p:nvSpPr>
        <p:spPr>
          <a:xfrm rot="10800000">
            <a:off x="5580112" y="3356992"/>
            <a:ext cx="648072" cy="1728192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99792" y="40770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微分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724128" y="40770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積分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620756" y="5737291"/>
            <a:ext cx="45719" cy="489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84996" y="5108999"/>
            <a:ext cx="45719" cy="489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Exponential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2952327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次時，總共需要多少時間的機率值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有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rate: </a:t>
            </a:r>
            <a:r>
              <a:rPr lang="zh-TW" altLang="en-US" dirty="0" smtClean="0"/>
              <a:t>事件發生次數</a:t>
            </a:r>
            <a:r>
              <a:rPr lang="en-US" altLang="zh-TW" dirty="0" smtClean="0"/>
              <a:t>/</a:t>
            </a:r>
            <a:r>
              <a:rPr lang="zh-TW" altLang="en-US" dirty="0" smtClean="0"/>
              <a:t>單位時間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dexp</a:t>
            </a:r>
            <a:r>
              <a:rPr lang="en-US" dirty="0" smtClean="0"/>
              <a:t>(x</a:t>
            </a:r>
            <a:r>
              <a:rPr lang="en-US" dirty="0"/>
              <a:t>, rate = 1,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pexp</a:t>
            </a:r>
            <a:r>
              <a:rPr lang="en-US" dirty="0" smtClean="0"/>
              <a:t>(q</a:t>
            </a:r>
            <a:r>
              <a:rPr lang="en-US" dirty="0"/>
              <a:t>, rate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qexp</a:t>
            </a:r>
            <a:r>
              <a:rPr lang="en-US" dirty="0" smtClean="0"/>
              <a:t>(p</a:t>
            </a:r>
            <a:r>
              <a:rPr lang="en-US" dirty="0"/>
              <a:t>, rate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rexp</a:t>
            </a:r>
            <a:r>
              <a:rPr lang="en-US" dirty="0" smtClean="0"/>
              <a:t>(n</a:t>
            </a:r>
            <a:r>
              <a:rPr lang="en-US" dirty="0"/>
              <a:t>, rate = 1)</a:t>
            </a:r>
            <a:endParaRPr 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149080"/>
            <a:ext cx="39147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11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rate=0.5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792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rate=1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rate=2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948264" y="342900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rate=0.5</a:t>
            </a:r>
            <a:endParaRPr 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7020272" y="306896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rate=1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234888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rate=2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48264" y="436510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因為底下總面</a:t>
            </a:r>
            <a:r>
              <a:rPr lang="zh-TW" altLang="en-US" sz="1200" dirty="0" smtClean="0">
                <a:solidFill>
                  <a:srgbClr val="00B0F0"/>
                </a:solidFill>
              </a:rPr>
              <a:t>積都是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，所以當</a:t>
            </a:r>
            <a:r>
              <a:rPr lang="en-US" altLang="zh-TW" sz="1200" dirty="0" smtClean="0">
                <a:solidFill>
                  <a:srgbClr val="00B0F0"/>
                </a:solidFill>
              </a:rPr>
              <a:t>rate</a:t>
            </a:r>
            <a:r>
              <a:rPr lang="zh-TW" altLang="en-US" sz="1200" dirty="0" smtClean="0">
                <a:solidFill>
                  <a:srgbClr val="00B0F0"/>
                </a:solidFill>
              </a:rPr>
              <a:t>變小時，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x</a:t>
            </a:r>
            <a:r>
              <a:rPr lang="zh-TW" altLang="en-US" sz="1200" dirty="0" smtClean="0">
                <a:solidFill>
                  <a:srgbClr val="00B0F0"/>
                </a:solidFill>
              </a:rPr>
              <a:t>比較會有大值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80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6948264" y="52292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隨著事件發生機率變小，等待時間會變長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528391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，要成功第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次，總共需要多少時間的機率值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shape==1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Gamma</a:t>
            </a:r>
            <a:r>
              <a:rPr lang="zh-TW" altLang="en-US" dirty="0" smtClean="0"/>
              <a:t>為</a:t>
            </a:r>
            <a:r>
              <a:rPr lang="en-US" altLang="zh-TW" dirty="0" smtClean="0"/>
              <a:t>Exponential</a:t>
            </a:r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shape: </a:t>
            </a:r>
            <a:r>
              <a:rPr lang="zh-TW" altLang="en-US" dirty="0" smtClean="0">
                <a:sym typeface="Symbol"/>
              </a:rPr>
              <a:t>第幾次事件發生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: scale: </a:t>
            </a:r>
            <a:r>
              <a:rPr lang="zh-TW" altLang="en-US" dirty="0" smtClean="0">
                <a:sym typeface="Symbol"/>
              </a:rPr>
              <a:t>單位時間發生次數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dgamma</a:t>
            </a:r>
            <a:r>
              <a:rPr lang="en-US" dirty="0" smtClean="0"/>
              <a:t>(x, shape, rate = 1, scale = 1/rate, log = FALSE)</a:t>
            </a:r>
          </a:p>
          <a:p>
            <a:pPr lvl="1"/>
            <a:r>
              <a:rPr lang="en-US" dirty="0" err="1" smtClean="0"/>
              <a:t>pgamma</a:t>
            </a:r>
            <a:r>
              <a:rPr lang="en-US" dirty="0" smtClean="0"/>
              <a:t>(q, shape, rate = 1, scale = 1/rate,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qgamma</a:t>
            </a:r>
            <a:r>
              <a:rPr lang="en-US" dirty="0" smtClean="0"/>
              <a:t>(p, shape, rate = 1, scale = 1/rate,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rgamma</a:t>
            </a:r>
            <a:r>
              <a:rPr lang="en-US" dirty="0" smtClean="0"/>
              <a:t>(n, shape, rate = 1, scale = 1/rate)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581128"/>
            <a:ext cx="4610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distribution in 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44008" y="1484784"/>
          <a:ext cx="3898776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592"/>
                <a:gridCol w="1299592"/>
                <a:gridCol w="12995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type</a:t>
                      </a:r>
                      <a:endParaRPr lang="en-US" sz="16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Distribution</a:t>
                      </a:r>
                      <a:endParaRPr lang="en-US" sz="16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 function</a:t>
                      </a:r>
                      <a:endParaRPr lang="en-US" sz="1600" dirty="0"/>
                    </a:p>
                  </a:txBody>
                  <a:tcPr marL="96819" marR="96819"/>
                </a:tc>
              </a:tr>
              <a:tr h="0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Discrete</a:t>
                      </a:r>
                      <a:endParaRPr lang="en-US" sz="1800" dirty="0"/>
                    </a:p>
                  </a:txBody>
                  <a:tcPr marL="96819" marR="96819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Binomial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binom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Negative Binomial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nbinom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Geometric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Poisson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pois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Hypergeometric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hyper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rowSpan="10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Continuous</a:t>
                      </a:r>
                      <a:endParaRPr lang="en-US" sz="1800" dirty="0"/>
                    </a:p>
                  </a:txBody>
                  <a:tcPr marL="96819" marR="96819" anchor="ctr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unif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 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exp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Gamma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gamma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Beta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beta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Normal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Weibull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weibull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Cauchy 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cauchy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Chi-square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chisq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marL="96819" marR="96819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1484784"/>
          <a:ext cx="3312367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081"/>
                <a:gridCol w="1177730"/>
                <a:gridCol w="1398556"/>
              </a:tblGrid>
              <a:tr h="2304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Prefix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Discrete</a:t>
                      </a:r>
                      <a:endParaRPr lang="en-US" sz="16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density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pmf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cdf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cdf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quantile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quantile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25}</a:t>
            </a:r>
          </a:p>
          <a:p>
            <a:r>
              <a:rPr lang="en-US" sz="1200" dirty="0" smtClean="0"/>
              <a:t>shape = 1</a:t>
            </a:r>
          </a:p>
          <a:p>
            <a:r>
              <a:rPr lang="en-US" sz="1200" dirty="0" smtClean="0"/>
              <a:t>rate = 1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shape = 1/2/4</a:t>
            </a:r>
          </a:p>
          <a:p>
            <a:r>
              <a:rPr lang="en-US" sz="1200" dirty="0" smtClean="0"/>
              <a:t>rate = 1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25}</a:t>
            </a:r>
          </a:p>
          <a:p>
            <a:r>
              <a:rPr lang="en-US" sz="1200" dirty="0" smtClean="0"/>
              <a:t>shape = 2</a:t>
            </a:r>
          </a:p>
          <a:p>
            <a:r>
              <a:rPr lang="en-US" sz="1200" dirty="0" smtClean="0"/>
              <a:t>rate = 2/1/0.5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491880" y="429309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都不一樣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因為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指的是第幾次成功，而因為該成功會包含前幾次成功的機率分佈，所以形狀會因為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不同而改變。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9013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039365" y="227687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shape=1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3563888" y="341419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shape=2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3035" y="341419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shape=4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05496" y="2276872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rate=2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7236296" y="306896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rate=1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0312" y="342900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rate=0.5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88224" y="429309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都一樣，但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可以觀察到跟</a:t>
            </a:r>
            <a:r>
              <a:rPr lang="en-US" altLang="zh-TW" sz="1200" dirty="0" smtClean="0">
                <a:solidFill>
                  <a:srgbClr val="00B0F0"/>
                </a:solidFill>
              </a:rPr>
              <a:t>exponential</a:t>
            </a:r>
            <a:r>
              <a:rPr lang="zh-TW" altLang="en-US" sz="1200" dirty="0" smtClean="0">
                <a:solidFill>
                  <a:srgbClr val="00B0F0"/>
                </a:solidFill>
              </a:rPr>
              <a:t>有同樣現象：當</a:t>
            </a:r>
            <a:r>
              <a:rPr lang="en-US" altLang="zh-TW" sz="1200" dirty="0" smtClean="0">
                <a:solidFill>
                  <a:srgbClr val="00B0F0"/>
                </a:solidFill>
              </a:rPr>
              <a:t>rate</a:t>
            </a:r>
            <a:r>
              <a:rPr lang="zh-TW" altLang="en-US" sz="1200" dirty="0" smtClean="0">
                <a:solidFill>
                  <a:srgbClr val="00B0F0"/>
                </a:solidFill>
              </a:rPr>
              <a:t>較小的時候，因為事件較不容易發生，所以發生時間會拉長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91880" y="558924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shape:</a:t>
            </a:r>
            <a:r>
              <a:rPr lang="zh-TW" altLang="en-US" sz="1200" dirty="0" smtClean="0"/>
              <a:t> 成功第幾次</a:t>
            </a:r>
            <a:endParaRPr lang="en-US" altLang="zh-TW" sz="1200" dirty="0" smtClean="0"/>
          </a:p>
          <a:p>
            <a:r>
              <a:rPr lang="en-US" altLang="zh-TW" sz="1200" dirty="0" smtClean="0"/>
              <a:t>scale: </a:t>
            </a:r>
            <a:r>
              <a:rPr lang="zh-TW" altLang="en-US" sz="1200" dirty="0" smtClean="0"/>
              <a:t>單位時間內成功次數</a:t>
            </a:r>
            <a:endParaRPr lang="en-US" altLang="zh-TW" sz="12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Stochastic Process (</a:t>
            </a:r>
            <a:r>
              <a:rPr lang="zh-TW" altLang="en-US" dirty="0" smtClean="0"/>
              <a:t>隨</a:t>
            </a:r>
            <a:r>
              <a:rPr lang="zh-TW" altLang="en-US" dirty="0" smtClean="0"/>
              <a:t>機過</a:t>
            </a:r>
            <a:r>
              <a:rPr lang="zh-TW" altLang="en-US" dirty="0" smtClean="0"/>
              <a:t>程</a:t>
            </a:r>
            <a:r>
              <a:rPr lang="en-US" altLang="zh-TW" dirty="0" smtClean="0"/>
              <a:t>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87624" y="3841303"/>
            <a:ext cx="67687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87624" y="6309320"/>
            <a:ext cx="67687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87624" y="1212351"/>
            <a:ext cx="0" cy="2628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9592" y="90872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N(t)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38413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61653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" y="2689175"/>
            <a:ext cx="1187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Continuous time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589240"/>
            <a:ext cx="111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Discrete time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766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0770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6774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2778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5637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9633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3629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7625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2072" y="6453336"/>
            <a:ext cx="65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 = </a:t>
            </a:r>
            <a:r>
              <a:rPr lang="en-US" sz="1200" dirty="0" err="1" smtClean="0"/>
              <a:t>nt</a:t>
            </a:r>
            <a:r>
              <a:rPr lang="en-US" sz="1200" dirty="0" smtClean="0"/>
              <a:t>/n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368216" y="652534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t/n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684296" y="652534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2t/n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48086" y="652534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3t/n</a:t>
            </a:r>
            <a:endParaRPr lang="en-US" sz="1200" dirty="0"/>
          </a:p>
        </p:txBody>
      </p:sp>
      <p:sp>
        <p:nvSpPr>
          <p:cNvPr id="31" name="5-Point Star 30"/>
          <p:cNvSpPr/>
          <p:nvPr/>
        </p:nvSpPr>
        <p:spPr>
          <a:xfrm>
            <a:off x="2096296" y="6273888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3140394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3881112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7029416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2096296" y="3815015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3140394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3881112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7029416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123728" y="3553271"/>
            <a:ext cx="1050987" cy="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173026" y="3265239"/>
            <a:ext cx="776080" cy="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935002" y="2977207"/>
            <a:ext cx="3157278" cy="4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121408" y="3553271"/>
            <a:ext cx="2320" cy="2903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179170" y="3265239"/>
            <a:ext cx="2320" cy="5783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916544" y="2984047"/>
            <a:ext cx="11424" cy="9315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064848" y="2636575"/>
            <a:ext cx="12608" cy="127217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092280" y="2617167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143784" y="351669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89126" y="3237807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047704" y="294177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87152" y="3525839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146058" y="3237807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889126" y="2940631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47704" y="2589735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852072" y="384130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264506" y="652534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(n-1)t/n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3563888" y="384130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en-US" baseline="-25000" dirty="0" smtClean="0">
                <a:solidFill>
                  <a:srgbClr val="00B050"/>
                </a:solidFill>
              </a:rPr>
              <a:t>i-1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99460" y="38413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t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3779912" y="2452643"/>
            <a:ext cx="0" cy="138866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452320" y="2452643"/>
            <a:ext cx="0" cy="138866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11960" y="4057327"/>
            <a:ext cx="280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Poisson: 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sz="1400" dirty="0" smtClean="0">
                <a:solidFill>
                  <a:srgbClr val="00B050"/>
                </a:solidFill>
              </a:rPr>
              <a:t>~t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zh-TW" altLang="en-US" sz="1400" dirty="0" smtClean="0">
                <a:solidFill>
                  <a:srgbClr val="00B050"/>
                </a:solidFill>
              </a:rPr>
              <a:t>之間事件發生多少次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743336" y="3237807"/>
            <a:ext cx="72008" cy="72008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415758" y="2590865"/>
            <a:ext cx="72008" cy="72008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3924728" y="3265239"/>
            <a:ext cx="3527592" cy="381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>
            <a:off x="7524328" y="2617167"/>
            <a:ext cx="360040" cy="648072"/>
          </a:xfrm>
          <a:prstGeom prst="rightBrac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740352" y="2492896"/>
            <a:ext cx="1474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B050"/>
                </a:solidFill>
              </a:rPr>
              <a:t>事件發生次數</a:t>
            </a:r>
            <a:r>
              <a:rPr lang="en-US" altLang="zh-TW" sz="1400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N(</a:t>
            </a:r>
            <a:r>
              <a:rPr lang="en-US" sz="1400" dirty="0" err="1" smtClean="0">
                <a:solidFill>
                  <a:srgbClr val="00B050"/>
                </a:solidFill>
              </a:rPr>
              <a:t>t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i</a:t>
            </a:r>
            <a:r>
              <a:rPr lang="en-US" altLang="zh-TW" sz="1400" dirty="0" smtClean="0">
                <a:solidFill>
                  <a:srgbClr val="00B050"/>
                </a:solidFill>
              </a:rPr>
              <a:t>) - </a:t>
            </a:r>
            <a:r>
              <a:rPr lang="en-US" sz="1400" dirty="0" smtClean="0">
                <a:solidFill>
                  <a:srgbClr val="00B050"/>
                </a:solidFill>
              </a:rPr>
              <a:t>N(t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=Poisson(</a:t>
            </a:r>
            <a:r>
              <a:rPr lang="en-US" sz="1400" dirty="0" smtClean="0">
                <a:solidFill>
                  <a:srgbClr val="00B050"/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rgbClr val="00B050"/>
                </a:solidFill>
              </a:rPr>
              <a:t>(t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altLang="zh-TW" sz="1400" dirty="0" smtClean="0">
                <a:solidFill>
                  <a:srgbClr val="00B050"/>
                </a:solidFill>
              </a:rPr>
              <a:t>-</a:t>
            </a:r>
            <a:r>
              <a:rPr lang="en-US" sz="1400" dirty="0" smtClean="0">
                <a:solidFill>
                  <a:srgbClr val="00B050"/>
                </a:solidFill>
              </a:rPr>
              <a:t>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altLang="zh-TW" sz="1400" dirty="0" smtClean="0">
                <a:solidFill>
                  <a:srgbClr val="00B050"/>
                </a:solidFill>
              </a:rPr>
              <a:t>)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87624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8020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60884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7973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4955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79912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38080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8938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64942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299809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5813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71817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07821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99792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1122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37690" y="6290156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binomial =</a:t>
            </a:r>
          </a:p>
          <a:p>
            <a:r>
              <a:rPr lang="zh-TW" altLang="en-US" sz="1400" dirty="0" smtClean="0">
                <a:solidFill>
                  <a:srgbClr val="00B050"/>
                </a:solidFill>
              </a:rPr>
              <a:t>事件發生次數</a:t>
            </a:r>
            <a:endParaRPr lang="en-US" altLang="zh-TW" sz="1400" dirty="0" smtClean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7282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24222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62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3230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83704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5410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3297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84372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70141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52814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42321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2" name="Right Brace 111"/>
          <p:cNvSpPr/>
          <p:nvPr/>
        </p:nvSpPr>
        <p:spPr>
          <a:xfrm rot="16200000">
            <a:off x="1547664" y="5157192"/>
            <a:ext cx="360040" cy="108012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Brace 112"/>
          <p:cNvSpPr/>
          <p:nvPr/>
        </p:nvSpPr>
        <p:spPr>
          <a:xfrm rot="16200000">
            <a:off x="2627784" y="5157192"/>
            <a:ext cx="360040" cy="108012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Brace 113"/>
          <p:cNvSpPr/>
          <p:nvPr/>
        </p:nvSpPr>
        <p:spPr>
          <a:xfrm rot="16200000">
            <a:off x="3527884" y="5337212"/>
            <a:ext cx="360040" cy="72008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Brace 114"/>
          <p:cNvSpPr/>
          <p:nvPr/>
        </p:nvSpPr>
        <p:spPr>
          <a:xfrm rot="16200000">
            <a:off x="5482374" y="4123351"/>
            <a:ext cx="360040" cy="314780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1187624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80206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960884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049558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99792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11228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319204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91906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193042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73720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04117" y="5281463"/>
            <a:ext cx="3667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geometric(p) = 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相鄰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個事件之間，間隔幾次</a:t>
            </a:r>
            <a:r>
              <a:rPr lang="en-US" altLang="zh-TW" sz="1400" dirty="0" err="1" smtClean="0">
                <a:solidFill>
                  <a:schemeClr val="accent6">
                    <a:lumMod val="75000"/>
                  </a:schemeClr>
                </a:solidFill>
              </a:rPr>
              <a:t>ki</a:t>
            </a:r>
            <a:endParaRPr lang="en-US" altLang="zh-TW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907078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30" name="Right Brace 129"/>
          <p:cNvSpPr/>
          <p:nvPr/>
        </p:nvSpPr>
        <p:spPr>
          <a:xfrm rot="16200000">
            <a:off x="4031940" y="2168860"/>
            <a:ext cx="360040" cy="60486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835696" y="4509120"/>
            <a:ext cx="5050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negative binomial(r, p) =</a:t>
            </a:r>
            <a:r>
              <a:rPr lang="zh-TW" altLang="en-US" sz="1400" dirty="0" smtClean="0">
                <a:solidFill>
                  <a:srgbClr val="FF0000"/>
                </a:solidFill>
              </a:rPr>
              <a:t> 第</a:t>
            </a:r>
            <a:r>
              <a:rPr lang="en-US" sz="1400" dirty="0" smtClean="0">
                <a:solidFill>
                  <a:srgbClr val="FF0000"/>
                </a:solidFill>
              </a:rPr>
              <a:t>k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次事件出現時，總共要做多少次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e.g., </a:t>
            </a:r>
            <a:r>
              <a:rPr lang="zh-TW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TW" sz="14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次事件發生時，要做</a:t>
            </a:r>
            <a:r>
              <a:rPr lang="en-US" altLang="zh-TW" sz="1400" dirty="0" smtClean="0">
                <a:solidFill>
                  <a:srgbClr val="FF0000"/>
                </a:solidFill>
              </a:rPr>
              <a:t>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 </a:t>
            </a:r>
            <a:r>
              <a:rPr lang="en-US" altLang="zh-TW" sz="1400" dirty="0" smtClean="0">
                <a:solidFill>
                  <a:srgbClr val="FF0000"/>
                </a:solidFill>
              </a:rPr>
              <a:t>(geometric</a:t>
            </a:r>
            <a:r>
              <a:rPr lang="zh-TW" altLang="en-US" sz="1400" dirty="0" smtClean="0">
                <a:solidFill>
                  <a:srgbClr val="FF0000"/>
                </a:solidFill>
              </a:rPr>
              <a:t>的值相加</a:t>
            </a:r>
            <a:r>
              <a:rPr lang="en-US" altLang="zh-TW" sz="1400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187624" y="2617167"/>
            <a:ext cx="93912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103180" y="2617167"/>
            <a:ext cx="108180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162752" y="2626638"/>
            <a:ext cx="76197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923928" y="2617167"/>
            <a:ext cx="315496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475656" y="2359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499788" y="234968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405070" y="2359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02354" y="234968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936303" y="2041103"/>
            <a:ext cx="421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相鄰兩個事件之間，間隔多少時間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~exponential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ight Brace 146"/>
          <p:cNvSpPr/>
          <p:nvPr/>
        </p:nvSpPr>
        <p:spPr>
          <a:xfrm rot="16200000">
            <a:off x="3959932" y="-1359532"/>
            <a:ext cx="360040" cy="59046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2123728" y="908720"/>
            <a:ext cx="411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</a:t>
            </a:r>
            <a:r>
              <a:rPr lang="en-US" sz="14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1400" dirty="0" smtClean="0">
                <a:solidFill>
                  <a:srgbClr val="FF0000"/>
                </a:solidFill>
              </a:rPr>
              <a:t> ~ Gamma(k,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rgbClr val="FF0000"/>
                </a:solidFill>
              </a:rPr>
              <a:t>p) =</a:t>
            </a:r>
            <a:r>
              <a:rPr lang="zh-TW" altLang="en-US" sz="1400" dirty="0" smtClean="0">
                <a:solidFill>
                  <a:srgbClr val="FF0000"/>
                </a:solidFill>
              </a:rPr>
              <a:t> 第</a:t>
            </a:r>
            <a:r>
              <a:rPr lang="en-US" sz="1400" dirty="0" smtClean="0">
                <a:solidFill>
                  <a:srgbClr val="FF0000"/>
                </a:solidFill>
              </a:rPr>
              <a:t>k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次事件出現時，總共要多久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e.g., </a:t>
            </a:r>
            <a:r>
              <a:rPr lang="zh-TW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TW" sz="14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次事件發生時，要</a:t>
            </a:r>
            <a:r>
              <a:rPr lang="en-US" altLang="zh-TW" sz="1400" dirty="0" smtClean="0">
                <a:solidFill>
                  <a:srgbClr val="FF0000"/>
                </a:solidFill>
              </a:rPr>
              <a:t>S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時間</a:t>
            </a:r>
            <a:endParaRPr lang="en-US" altLang="zh-TW" sz="1400" dirty="0" smtClean="0">
              <a:solidFill>
                <a:srgbClr val="FF0000"/>
              </a:solidFill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1187624" y="1720553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187624" y="1872953"/>
            <a:ext cx="590154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475656" y="148478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812618" y="1576537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528391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由數學式而來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shape1</a:t>
            </a:r>
          </a:p>
          <a:p>
            <a:pPr lvl="2"/>
            <a:r>
              <a:rPr lang="en-US" altLang="zh-TW" dirty="0" smtClean="0">
                <a:sym typeface="Symbol"/>
              </a:rPr>
              <a:t>: shape2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dbeta</a:t>
            </a:r>
            <a:r>
              <a:rPr lang="en-US" dirty="0" smtClean="0"/>
              <a:t>(x, shape1, shape2, </a:t>
            </a:r>
            <a:r>
              <a:rPr lang="en-US" dirty="0" err="1" smtClean="0"/>
              <a:t>ncp</a:t>
            </a:r>
            <a:r>
              <a:rPr lang="en-US" dirty="0" smtClean="0"/>
              <a:t> = 0, log = FALSE)</a:t>
            </a:r>
          </a:p>
          <a:p>
            <a:pPr lvl="1"/>
            <a:r>
              <a:rPr lang="en-US" dirty="0" err="1" smtClean="0"/>
              <a:t>pbeta</a:t>
            </a:r>
            <a:r>
              <a:rPr lang="en-US" dirty="0" smtClean="0"/>
              <a:t>(q, shape1, shape2, </a:t>
            </a:r>
            <a:r>
              <a:rPr lang="en-US" dirty="0" err="1" smtClean="0"/>
              <a:t>ncp</a:t>
            </a:r>
            <a:r>
              <a:rPr lang="en-US" dirty="0" smtClean="0"/>
              <a:t> = 0,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qbeta</a:t>
            </a:r>
            <a:r>
              <a:rPr lang="en-US" dirty="0" smtClean="0"/>
              <a:t>(p, shape1, shape2, </a:t>
            </a:r>
            <a:r>
              <a:rPr lang="en-US" dirty="0" err="1" smtClean="0"/>
              <a:t>ncp</a:t>
            </a:r>
            <a:r>
              <a:rPr lang="en-US" dirty="0" smtClean="0"/>
              <a:t> = 0,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rbeta</a:t>
            </a:r>
            <a:r>
              <a:rPr lang="en-US" dirty="0" smtClean="0"/>
              <a:t>(n, shape1, shape2, </a:t>
            </a:r>
            <a:r>
              <a:rPr lang="en-US" dirty="0" err="1" smtClean="0"/>
              <a:t>ncp</a:t>
            </a:r>
            <a:r>
              <a:rPr lang="en-US" dirty="0" smtClean="0"/>
              <a:t> = 0)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653136"/>
            <a:ext cx="58102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522608"/>
            <a:ext cx="26196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10</a:t>
            </a:r>
          </a:p>
          <a:p>
            <a:r>
              <a:rPr lang="en-US" sz="1200" dirty="0" smtClean="0"/>
              <a:t>shape2 = 10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06675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shape2 = 10/3/1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204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6/0.67</a:t>
            </a:r>
          </a:p>
          <a:p>
            <a:r>
              <a:rPr lang="en-US" sz="1200" dirty="0" smtClean="0"/>
              <a:t>shape2 = 114/12.67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99792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當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shape1</a:t>
            </a:r>
            <a:r>
              <a:rPr lang="zh-TW" altLang="en-US" sz="1200" dirty="0" smtClean="0">
                <a:solidFill>
                  <a:srgbClr val="00B0F0"/>
                </a:solidFill>
              </a:rPr>
              <a:t>和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shape2</a:t>
            </a:r>
            <a:r>
              <a:rPr lang="zh-TW" altLang="en-US" sz="1200" dirty="0" smtClean="0">
                <a:solidFill>
                  <a:srgbClr val="00B0F0"/>
                </a:solidFill>
              </a:rPr>
              <a:t>一樣時，</a:t>
            </a:r>
            <a:r>
              <a:rPr lang="en-US" altLang="zh-TW" sz="1200" dirty="0" err="1" smtClean="0">
                <a:solidFill>
                  <a:srgbClr val="00B0F0"/>
                </a:solidFill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</a:rPr>
              <a:t>會呈現</a:t>
            </a:r>
            <a:r>
              <a:rPr lang="en-US" altLang="zh-TW" sz="1200" dirty="0" smtClean="0">
                <a:solidFill>
                  <a:srgbClr val="00B0F0"/>
                </a:solidFill>
              </a:rPr>
              <a:t>symmetry</a:t>
            </a: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若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shape1</a:t>
            </a:r>
            <a:r>
              <a:rPr lang="zh-TW" altLang="en-US" sz="1200" dirty="0" smtClean="0">
                <a:solidFill>
                  <a:srgbClr val="00B0F0"/>
                </a:solidFill>
              </a:rPr>
              <a:t>和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shape2</a:t>
            </a:r>
            <a:r>
              <a:rPr lang="zh-TW" altLang="en-US" sz="1200" dirty="0" smtClean="0">
                <a:solidFill>
                  <a:srgbClr val="00B0F0"/>
                </a:solidFill>
              </a:rPr>
              <a:t>都為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，則會成為</a:t>
            </a:r>
            <a:r>
              <a:rPr lang="en-US" altLang="zh-TW" sz="1200" dirty="0" smtClean="0">
                <a:solidFill>
                  <a:srgbClr val="00B0F0"/>
                </a:solidFill>
              </a:rPr>
              <a:t>uniform(0, 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76924" y="2276872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shape1/2=10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717575" y="3414192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shape1/2=3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98176" y="3342184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shape1/2=1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040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維持相同重心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/(+)=1/20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但讓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 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大於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 </a:t>
            </a:r>
          </a:p>
          <a:p>
            <a:endParaRPr lang="en-US" altLang="zh-TW" sz="1200" dirty="0" smtClean="0">
              <a:solidFill>
                <a:srgbClr val="00B0F0"/>
              </a:solidFill>
              <a:sym typeface="Symbol"/>
            </a:endParaRPr>
          </a:p>
          <a:p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Skewed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  <a:sym typeface="Symbol"/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會左偏；傾向於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0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524375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3203848" y="2636912"/>
            <a:ext cx="648072" cy="2012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91680" y="2165955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當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增加時</a:t>
            </a:r>
            <a:r>
              <a:rPr lang="en-US" altLang="zh-TW" sz="1200" dirty="0" err="1" smtClean="0">
                <a:solidFill>
                  <a:srgbClr val="00B0F0"/>
                </a:solidFill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</a:rPr>
              <a:t>會往中央集中。因總面積為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</a:t>
            </a:r>
            <a:r>
              <a:rPr lang="en-US" altLang="zh-TW" sz="1200" dirty="0" smtClean="0">
                <a:solidFill>
                  <a:srgbClr val="00B0F0"/>
                </a:solidFill>
              </a:rPr>
              <a:t>variance</a:t>
            </a:r>
            <a:r>
              <a:rPr lang="zh-TW" altLang="en-US" sz="1200" dirty="0" smtClean="0">
                <a:solidFill>
                  <a:srgbClr val="00B0F0"/>
                </a:solidFill>
              </a:rPr>
              <a:t>會變小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5436096" y="220486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shape1=6</a:t>
            </a:r>
          </a:p>
          <a:p>
            <a:r>
              <a:rPr lang="en-US" sz="900" dirty="0" smtClean="0"/>
              <a:t>shape2=6*19</a:t>
            </a:r>
            <a:endParaRPr 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5580112" y="335699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shape1=2/3</a:t>
            </a:r>
          </a:p>
          <a:p>
            <a:r>
              <a:rPr lang="en-US" sz="900" dirty="0" smtClean="0">
                <a:solidFill>
                  <a:srgbClr val="00B0F0"/>
                </a:solidFill>
              </a:rPr>
              <a:t>shape2=2/3*19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5400000">
            <a:off x="1423650" y="3351383"/>
            <a:ext cx="416775" cy="1436105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99592" y="418575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一定限制在</a:t>
            </a:r>
            <a:r>
              <a:rPr lang="en-US" altLang="zh-TW" sz="1200" dirty="0" smtClean="0">
                <a:solidFill>
                  <a:srgbClr val="00B0F0"/>
                </a:solidFill>
              </a:rPr>
              <a:t>0~1</a:t>
            </a:r>
            <a:r>
              <a:rPr lang="zh-TW" altLang="en-US" sz="1200" dirty="0" smtClean="0">
                <a:solidFill>
                  <a:srgbClr val="00B0F0"/>
                </a:solidFill>
              </a:rPr>
              <a:t>之間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58025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7041004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維持相同重心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/(+)=1/20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但讓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 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大於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 </a:t>
            </a:r>
          </a:p>
          <a:p>
            <a:endParaRPr lang="en-US" altLang="zh-TW" sz="1200" dirty="0" smtClean="0">
              <a:solidFill>
                <a:srgbClr val="00B0F0"/>
              </a:solidFill>
              <a:sym typeface="Symbol"/>
            </a:endParaRPr>
          </a:p>
          <a:p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Skewed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  <a:sym typeface="Symbol"/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會右偏；傾向於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1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00392" y="234888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shape1=6*19</a:t>
            </a:r>
          </a:p>
          <a:p>
            <a:r>
              <a:rPr lang="en-US" sz="900" dirty="0" smtClean="0"/>
              <a:t>shape2=6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8052059" y="341970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shape1=2/3*19</a:t>
            </a:r>
          </a:p>
          <a:p>
            <a:r>
              <a:rPr lang="en-US" sz="900" dirty="0" smtClean="0">
                <a:solidFill>
                  <a:srgbClr val="00B0F0"/>
                </a:solidFill>
              </a:rPr>
              <a:t>shape2=2/3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9228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114/12.67</a:t>
            </a:r>
          </a:p>
          <a:p>
            <a:r>
              <a:rPr lang="en-US" sz="1200" dirty="0" smtClean="0"/>
              <a:t>shape2 = 6/0.67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 (Gaussian)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: mean</a:t>
            </a:r>
          </a:p>
          <a:p>
            <a:pPr lvl="2"/>
            <a:r>
              <a:rPr lang="en-US" altLang="zh-TW" dirty="0" smtClean="0">
                <a:sym typeface="Symbol"/>
              </a:rPr>
              <a:t></a:t>
            </a:r>
            <a:r>
              <a:rPr lang="en-US" altLang="zh-TW" baseline="30000" dirty="0" smtClean="0">
                <a:sym typeface="Symbol"/>
              </a:rPr>
              <a:t>2</a:t>
            </a:r>
            <a:r>
              <a:rPr lang="en-US" altLang="zh-TW" dirty="0" smtClean="0">
                <a:sym typeface="Symbol"/>
              </a:rPr>
              <a:t>: </a:t>
            </a:r>
            <a:r>
              <a:rPr lang="en-US" altLang="zh-TW" dirty="0" err="1" smtClean="0">
                <a:sym typeface="Symbol"/>
              </a:rPr>
              <a:t>sd</a:t>
            </a:r>
            <a:endParaRPr lang="en-US" altLang="zh-TW" dirty="0" smtClean="0">
              <a:sym typeface="Symbol"/>
            </a:endParaRPr>
          </a:p>
          <a:p>
            <a:r>
              <a:rPr lang="en-US" altLang="zh-TW" dirty="0" smtClean="0">
                <a:sym typeface="Symbol"/>
              </a:rPr>
              <a:t>Standard normal distribution’s </a:t>
            </a:r>
            <a:r>
              <a:rPr lang="en-US" altLang="zh-TW" dirty="0" err="1" smtClean="0">
                <a:sym typeface="Symbol"/>
              </a:rPr>
              <a:t>cdf</a:t>
            </a:r>
            <a:r>
              <a:rPr lang="en-US" altLang="zh-TW" dirty="0" smtClean="0">
                <a:sym typeface="Symbol"/>
              </a:rPr>
              <a:t> is denoted as </a:t>
            </a:r>
          </a:p>
          <a:p>
            <a:pPr lvl="1"/>
            <a:r>
              <a:rPr lang="en-US" altLang="zh-TW" dirty="0" smtClean="0">
                <a:sym typeface="Symbol"/>
              </a:rPr>
              <a:t>LNp.6-35 says table lookup to find the value</a:t>
            </a:r>
          </a:p>
          <a:p>
            <a:pPr lvl="1"/>
            <a:r>
              <a:rPr lang="en-US" altLang="zh-TW" dirty="0" smtClean="0">
                <a:sym typeface="Symbol"/>
              </a:rPr>
              <a:t>One can use </a:t>
            </a:r>
            <a:r>
              <a:rPr lang="en-US" altLang="zh-TW" dirty="0" err="1" smtClean="0">
                <a:sym typeface="Symbol"/>
              </a:rPr>
              <a:t>pnorm</a:t>
            </a:r>
            <a:r>
              <a:rPr lang="en-US" altLang="zh-TW" dirty="0" smtClean="0">
                <a:sym typeface="Symbol"/>
              </a:rPr>
              <a:t>(x, 0, 1) to get the value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dnorm</a:t>
            </a:r>
            <a:r>
              <a:rPr lang="en-US" dirty="0" smtClean="0"/>
              <a:t>(x, mean = 0, </a:t>
            </a:r>
            <a:r>
              <a:rPr lang="en-US" dirty="0" err="1" smtClean="0"/>
              <a:t>sd</a:t>
            </a:r>
            <a:r>
              <a:rPr lang="en-US" dirty="0" smtClean="0"/>
              <a:t> = 1, log = FALSE)</a:t>
            </a:r>
          </a:p>
          <a:p>
            <a:pPr lvl="1"/>
            <a:r>
              <a:rPr lang="en-US" dirty="0" err="1" smtClean="0"/>
              <a:t>pnorm</a:t>
            </a:r>
            <a:r>
              <a:rPr lang="en-US" dirty="0" smtClean="0"/>
              <a:t>(q, mean = 0, </a:t>
            </a:r>
            <a:r>
              <a:rPr lang="en-US" dirty="0" err="1" smtClean="0"/>
              <a:t>sd</a:t>
            </a:r>
            <a:r>
              <a:rPr lang="en-US" dirty="0" smtClean="0"/>
              <a:t>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qnorm</a:t>
            </a:r>
            <a:r>
              <a:rPr lang="en-US" dirty="0" smtClean="0"/>
              <a:t>(p, mean = 0, </a:t>
            </a:r>
            <a:r>
              <a:rPr lang="en-US" dirty="0" err="1" smtClean="0"/>
              <a:t>sd</a:t>
            </a:r>
            <a:r>
              <a:rPr lang="en-US" dirty="0" smtClean="0"/>
              <a:t>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rnorm</a:t>
            </a:r>
            <a:r>
              <a:rPr lang="en-US" dirty="0" smtClean="0"/>
              <a:t>(n, mean = 0, </a:t>
            </a:r>
            <a:r>
              <a:rPr lang="en-US" dirty="0" err="1" smtClean="0"/>
              <a:t>sd</a:t>
            </a:r>
            <a:r>
              <a:rPr lang="en-US" dirty="0" smtClean="0"/>
              <a:t> = 1)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69160"/>
            <a:ext cx="57435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916832"/>
            <a:ext cx="2314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{-6, -5, -4, .., 6}</a:t>
            </a:r>
          </a:p>
          <a:p>
            <a:r>
              <a:rPr lang="en-US" sz="1200" dirty="0" smtClean="0"/>
              <a:t>mean = 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0.5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41176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{-6, -5, -4, .., 6}</a:t>
            </a:r>
          </a:p>
          <a:p>
            <a:r>
              <a:rPr lang="en-US" sz="1200" dirty="0" smtClean="0"/>
              <a:t>mean=0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0.5/1/5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7744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最大值一定在重心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zh-TW" altLang="en-US" sz="1200" dirty="0" smtClean="0">
                <a:solidFill>
                  <a:srgbClr val="00B0F0"/>
                </a:solidFill>
              </a:rPr>
              <a:t>是</a:t>
            </a:r>
            <a:r>
              <a:rPr lang="en-US" altLang="zh-TW" sz="1200" dirty="0" smtClean="0">
                <a:solidFill>
                  <a:srgbClr val="00B0F0"/>
                </a:solidFill>
              </a:rPr>
              <a:t>fall-off rate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zh-TW" altLang="en-US" sz="1200" dirty="0" smtClean="0">
                <a:solidFill>
                  <a:srgbClr val="00B0F0"/>
                </a:solidFill>
              </a:rPr>
              <a:t>值越小，掉下越快，分散越小 </a:t>
            </a:r>
            <a:r>
              <a:rPr lang="en-US" altLang="zh-TW" sz="1200" dirty="0" smtClean="0">
                <a:solidFill>
                  <a:srgbClr val="00B0F0"/>
                </a:solidFill>
              </a:rPr>
              <a:t>(</a:t>
            </a:r>
            <a:r>
              <a:rPr lang="zh-TW" altLang="en-US" sz="1200" dirty="0" smtClean="0">
                <a:solidFill>
                  <a:srgbClr val="00B0F0"/>
                </a:solidFill>
              </a:rPr>
              <a:t>比較尖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4365104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987824" y="2348880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sd</a:t>
            </a:r>
            <a:r>
              <a:rPr lang="en-US" sz="900" dirty="0" smtClean="0"/>
              <a:t>=0.5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987824" y="3140968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rgbClr val="0070C0"/>
                </a:solidFill>
              </a:rPr>
              <a:t>sd</a:t>
            </a:r>
            <a:r>
              <a:rPr lang="en-US" sz="900" dirty="0" smtClean="0">
                <a:solidFill>
                  <a:srgbClr val="0070C0"/>
                </a:solidFill>
              </a:rPr>
              <a:t>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2064" y="3429000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=5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331640" y="2636912"/>
            <a:ext cx="504056" cy="28803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03648" y="221589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Bell-shaped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一定對稱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827584" y="2324456"/>
            <a:ext cx="288032" cy="14356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33735" y="2907852"/>
          <a:ext cx="403681" cy="360040"/>
        </p:xfrm>
        <a:graphic>
          <a:graphicData uri="http://schemas.openxmlformats.org/presentationml/2006/ole">
            <p:oleObj spid="_x0000_s1026" name="Equation" r:id="rId7" imgW="469800" imgH="41904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60032" y="234888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mean=5</a:t>
            </a:r>
          </a:p>
          <a:p>
            <a:r>
              <a:rPr lang="en-US" sz="900" dirty="0" err="1" smtClean="0"/>
              <a:t>sd</a:t>
            </a:r>
            <a:r>
              <a:rPr lang="en-US" sz="900" dirty="0" smtClean="0"/>
              <a:t>=0.5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5652120" y="3137193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Y=2X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2120" y="2276872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0070C0"/>
                </a:solidFill>
              </a:rPr>
              <a:t>sd</a:t>
            </a:r>
            <a:r>
              <a:rPr lang="en-US" sz="900" dirty="0" smtClean="0">
                <a:solidFill>
                  <a:srgbClr val="0070C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Y=X+3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66059" y="3353217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00B050"/>
                </a:solidFill>
              </a:rPr>
              <a:t>sd</a:t>
            </a:r>
            <a:r>
              <a:rPr lang="en-US" sz="900" dirty="0" smtClean="0">
                <a:solidFill>
                  <a:srgbClr val="00B05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00B050"/>
                </a:solidFill>
              </a:rPr>
              <a:t>Y=2X+3</a:t>
            </a:r>
            <a:endParaRPr lang="en-US" sz="900" dirty="0">
              <a:solidFill>
                <a:srgbClr val="00B050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8264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694826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{-5, -4, -3, .., 5}</a:t>
            </a:r>
          </a:p>
          <a:p>
            <a:r>
              <a:rPr lang="en-US" sz="1200" dirty="0" smtClean="0"/>
              <a:t>mean=0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1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48264" y="429309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Standard normal distribution</a:t>
            </a:r>
          </a:p>
          <a:p>
            <a:r>
              <a:rPr lang="en-US" altLang="zh-TW" sz="1200" dirty="0" smtClean="0">
                <a:solidFill>
                  <a:srgbClr val="00B0F0"/>
                </a:solidFill>
              </a:rPr>
              <a:t>mean = 0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en-US" altLang="zh-TW" sz="1200" dirty="0" smtClean="0">
                <a:solidFill>
                  <a:srgbClr val="00B0F0"/>
                </a:solidFill>
              </a:rPr>
              <a:t> = 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Weibull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建構在</a:t>
            </a:r>
            <a:r>
              <a:rPr lang="en-US" altLang="zh-TW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dirty="0" smtClean="0">
                <a:solidFill>
                  <a:srgbClr val="FF0000"/>
                </a:solidFill>
              </a:rPr>
              <a:t>的基礎上，做平移、</a:t>
            </a:r>
            <a:r>
              <a:rPr lang="en-US" altLang="zh-TW" dirty="0" smtClean="0">
                <a:solidFill>
                  <a:srgbClr val="FF0000"/>
                </a:solidFill>
              </a:rPr>
              <a:t>scale</a:t>
            </a:r>
            <a:r>
              <a:rPr lang="zh-TW" altLang="en-US" dirty="0" smtClean="0">
                <a:solidFill>
                  <a:srgbClr val="FF0000"/>
                </a:solidFill>
              </a:rPr>
              <a:t>、指數的</a:t>
            </a:r>
            <a:r>
              <a:rPr lang="en-US" altLang="zh-TW" dirty="0" smtClean="0">
                <a:solidFill>
                  <a:srgbClr val="FF0000"/>
                </a:solidFill>
              </a:rPr>
              <a:t>transformation</a:t>
            </a:r>
          </a:p>
          <a:p>
            <a:pPr lvl="2"/>
            <a:r>
              <a:rPr lang="zh-TW" altLang="en-US" dirty="0" smtClean="0"/>
              <a:t>是對比於</a:t>
            </a:r>
            <a:r>
              <a:rPr lang="en-US" altLang="zh-TW" dirty="0" smtClean="0"/>
              <a:t>exponential</a:t>
            </a:r>
            <a:r>
              <a:rPr lang="zh-TW" altLang="en-US" dirty="0" smtClean="0"/>
              <a:t>，無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exponential: </a:t>
            </a:r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次時，總共需要多少時間的機率值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ym typeface="Symbol"/>
              </a:rPr>
              <a:t>0 &lt;  &lt; 1: </a:t>
            </a:r>
            <a:r>
              <a:rPr lang="zh-TW" altLang="en-US" dirty="0" smtClean="0">
                <a:sym typeface="Symbol"/>
              </a:rPr>
              <a:t>早期失效出現在產品壽命的初期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= 1: </a:t>
            </a:r>
            <a:r>
              <a:rPr lang="zh-TW" altLang="en-US" dirty="0" smtClean="0">
                <a:sym typeface="Symbol"/>
              </a:rPr>
              <a:t>失敗率保持不變，隨機失效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</a:t>
            </a:r>
            <a:r>
              <a:rPr lang="zh-TW" altLang="en-US" dirty="0" smtClean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= 1.5: </a:t>
            </a:r>
            <a:r>
              <a:rPr lang="zh-TW" altLang="en-US" dirty="0" smtClean="0">
                <a:sym typeface="Symbol"/>
              </a:rPr>
              <a:t>早期磨損失效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= 2: </a:t>
            </a:r>
            <a:r>
              <a:rPr lang="zh-TW" altLang="en-US" dirty="0" smtClean="0">
                <a:sym typeface="Symbol"/>
              </a:rPr>
              <a:t>磨損失效的風險在產品壽命內穩步上升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3 &lt;  &lt; 4: </a:t>
            </a:r>
            <a:r>
              <a:rPr lang="zh-TW" altLang="en-US" dirty="0" smtClean="0">
                <a:sym typeface="Symbol"/>
              </a:rPr>
              <a:t>快速磨損失效。當大多數的失效都出現後，對產品壽命的最後時間段建模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&gt; 10: </a:t>
            </a:r>
            <a:r>
              <a:rPr lang="zh-TW" altLang="en-US" dirty="0" smtClean="0">
                <a:sym typeface="Symbol"/>
              </a:rPr>
              <a:t>非常快速的磨損失效。當大多數的失效都出現後，對產品壽命的最後時間段建模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scale:</a:t>
            </a:r>
            <a:r>
              <a:rPr lang="zh-TW" altLang="en-US" dirty="0" smtClean="0">
                <a:sym typeface="Symbol"/>
              </a:rPr>
              <a:t> 時間尺度不同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: shape</a:t>
            </a:r>
          </a:p>
          <a:p>
            <a:pPr lvl="2"/>
            <a:r>
              <a:rPr lang="en-US" altLang="zh-TW" dirty="0" smtClean="0">
                <a:sym typeface="Symbol"/>
              </a:rPr>
              <a:t>: location</a:t>
            </a:r>
            <a:r>
              <a:rPr lang="zh-TW" altLang="en-US" dirty="0" smtClean="0">
                <a:sym typeface="Symbol"/>
              </a:rPr>
              <a:t>，平移。</a:t>
            </a:r>
            <a:r>
              <a:rPr lang="en-US" altLang="zh-TW" dirty="0" smtClean="0">
                <a:sym typeface="Symbol"/>
              </a:rPr>
              <a:t>(</a:t>
            </a:r>
            <a:r>
              <a:rPr lang="zh-TW" altLang="en-US" dirty="0" smtClean="0">
                <a:sym typeface="Symbol"/>
              </a:rPr>
              <a:t>在</a:t>
            </a:r>
            <a:r>
              <a:rPr lang="en-US" altLang="zh-TW" dirty="0" smtClean="0">
                <a:sym typeface="Symbol"/>
              </a:rPr>
              <a:t>R function</a:t>
            </a:r>
            <a:r>
              <a:rPr lang="zh-TW" altLang="en-US" dirty="0" smtClean="0">
                <a:sym typeface="Symbol"/>
              </a:rPr>
              <a:t>中沒用到</a:t>
            </a:r>
            <a:r>
              <a:rPr lang="en-US" altLang="zh-TW" dirty="0" smtClean="0">
                <a:sym typeface="Symbol"/>
              </a:rPr>
              <a:t>)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dweibull</a:t>
            </a:r>
            <a:r>
              <a:rPr lang="en-US" dirty="0" smtClean="0"/>
              <a:t>(x, shape, scale = 1, log = FALSE)</a:t>
            </a:r>
          </a:p>
          <a:p>
            <a:pPr lvl="1"/>
            <a:r>
              <a:rPr lang="en-US" dirty="0" err="1" smtClean="0"/>
              <a:t>pweibull</a:t>
            </a:r>
            <a:r>
              <a:rPr lang="en-US" dirty="0" smtClean="0"/>
              <a:t>(q, shape,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qweibull</a:t>
            </a:r>
            <a:r>
              <a:rPr lang="en-US" dirty="0" smtClean="0"/>
              <a:t>(p, shape,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rweibull</a:t>
            </a:r>
            <a:r>
              <a:rPr lang="en-US" dirty="0" smtClean="0"/>
              <a:t>(n, shape, scale = 1)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658246"/>
            <a:ext cx="4608512" cy="192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19672" y="607256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63036" y="5995650"/>
            <a:ext cx="347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sym typeface="Symbol"/>
              </a:rPr>
              <a:t>因為</a:t>
            </a:r>
            <a:r>
              <a:rPr lang="en-US" sz="1200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en-US" sz="1200" dirty="0" smtClean="0">
                <a:solidFill>
                  <a:srgbClr val="FF0000"/>
                </a:solidFill>
              </a:rPr>
              <a:t>X</a:t>
            </a:r>
            <a:r>
              <a:rPr lang="zh-TW" altLang="en-US" sz="1200" dirty="0" smtClean="0">
                <a:solidFill>
                  <a:srgbClr val="FF0000"/>
                </a:solidFill>
              </a:rPr>
              <a:t>是</a:t>
            </a:r>
            <a:r>
              <a:rPr lang="en-US" altLang="zh-TW" sz="1200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sz="1200" dirty="0" smtClean="0">
                <a:solidFill>
                  <a:srgbClr val="FF0000"/>
                </a:solidFill>
              </a:rPr>
              <a:t>，所以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Weibull</a:t>
            </a:r>
            <a:r>
              <a:rPr lang="zh-TW" altLang="en-US" sz="1200" dirty="0" smtClean="0">
                <a:solidFill>
                  <a:srgbClr val="FF0000"/>
                </a:solidFill>
              </a:rPr>
              <a:t>其實是對</a:t>
            </a:r>
            <a:r>
              <a:rPr lang="en-US" altLang="zh-TW" sz="1200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sz="1200" dirty="0" smtClean="0">
                <a:solidFill>
                  <a:srgbClr val="FF0000"/>
                </a:solidFill>
              </a:rPr>
              <a:t>做平移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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r>
              <a:rPr lang="zh-TW" altLang="en-US" sz="1200" dirty="0" smtClean="0">
                <a:solidFill>
                  <a:srgbClr val="FF0000"/>
                </a:solidFill>
              </a:rPr>
              <a:t>，</a:t>
            </a:r>
            <a:r>
              <a:rPr lang="en-US" altLang="zh-TW" sz="1200" dirty="0" smtClean="0">
                <a:solidFill>
                  <a:srgbClr val="FF0000"/>
                </a:solidFill>
              </a:rPr>
              <a:t>scale(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r>
              <a:rPr lang="zh-TW" altLang="en-US" sz="1200" dirty="0" smtClean="0">
                <a:solidFill>
                  <a:srgbClr val="FF0000"/>
                </a:solidFill>
              </a:rPr>
              <a:t>，和指數運算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</a:t>
            </a:r>
          </a:p>
          <a:p>
            <a:r>
              <a:rPr lang="en-US" sz="1200" dirty="0" smtClean="0"/>
              <a:t>scale=0.5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79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shape=2/2/3/4</a:t>
            </a:r>
          </a:p>
          <a:p>
            <a:r>
              <a:rPr lang="en-US" sz="1200" dirty="0" smtClean="0"/>
              <a:t>scale=0.5/1.0/1.5/3.0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shape=2/3/4/5</a:t>
            </a:r>
          </a:p>
          <a:p>
            <a:r>
              <a:rPr lang="en-US" sz="1200" dirty="0" smtClean="0"/>
              <a:t>scale=3.0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059832" y="213285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40" y="27089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scale=1.0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298766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shape=3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scale=1.5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3928" y="321297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shape=4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scale=3.5</a:t>
            </a:r>
            <a:endParaRPr lang="en-US" sz="900" dirty="0">
              <a:solidFill>
                <a:srgbClr val="7030A0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4716016" y="33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scale=3.0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306896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shape=3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scale=3.0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84168" y="242088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shape=4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scale=3.0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3080" y="212356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shape=5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scale=3.0</a:t>
            </a:r>
            <a:endParaRPr lang="en-US" sz="900" dirty="0">
              <a:solidFill>
                <a:srgbClr val="7030A0"/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694826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</a:t>
            </a:r>
          </a:p>
          <a:p>
            <a:r>
              <a:rPr lang="en-US" sz="1200" dirty="0" smtClean="0"/>
              <a:t>scale=0.5/1.0/1.5/2.0</a:t>
            </a:r>
          </a:p>
          <a:p>
            <a:r>
              <a:rPr lang="en-US" sz="1200" dirty="0" smtClean="0"/>
              <a:t>mean = ?</a:t>
            </a:r>
          </a:p>
          <a:p>
            <a:r>
              <a:rPr lang="en-US" sz="1200" dirty="0" smtClean="0"/>
              <a:t>variance = ?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553320" y="213285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5328" y="27089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scale=1.0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13360" y="298766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scale=1.5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17416" y="321297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scale=2.0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16016" y="436510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相同，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48264" y="436510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不同，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相同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83568" y="3789041"/>
            <a:ext cx="432048" cy="28803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43608" y="393305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從</a:t>
            </a:r>
            <a:r>
              <a:rPr lang="en-US" altLang="zh-TW" sz="1200" dirty="0" smtClean="0">
                <a:solidFill>
                  <a:srgbClr val="00B0F0"/>
                </a:solidFill>
              </a:rPr>
              <a:t>0</a:t>
            </a:r>
            <a:r>
              <a:rPr lang="zh-TW" altLang="en-US" sz="1200" dirty="0" smtClean="0">
                <a:solidFill>
                  <a:srgbClr val="00B0F0"/>
                </a:solidFill>
              </a:rPr>
              <a:t>開始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Cauchy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與</a:t>
            </a:r>
            <a:r>
              <a:rPr lang="en-US" altLang="zh-TW" dirty="0" smtClean="0"/>
              <a:t>Normal distribution</a:t>
            </a:r>
            <a:r>
              <a:rPr lang="zh-TW" altLang="en-US" dirty="0" smtClean="0"/>
              <a:t>一樣有</a:t>
            </a:r>
            <a:r>
              <a:rPr lang="en-US" altLang="zh-TW" dirty="0" smtClean="0"/>
              <a:t>location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scale</a:t>
            </a:r>
            <a:r>
              <a:rPr lang="zh-TW" altLang="en-US" dirty="0" smtClean="0"/>
              <a:t>，但是有長尾特性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財富分布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mean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variance</a:t>
            </a:r>
            <a:r>
              <a:rPr lang="zh-TW" altLang="en-US" dirty="0" smtClean="0"/>
              <a:t>不存在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: location: </a:t>
            </a:r>
            <a:r>
              <a:rPr lang="zh-TW" altLang="en-US" dirty="0" smtClean="0">
                <a:sym typeface="Symbol"/>
              </a:rPr>
              <a:t>中心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: scale:</a:t>
            </a:r>
            <a:r>
              <a:rPr lang="zh-TW" altLang="en-US" dirty="0" smtClean="0">
                <a:sym typeface="Symbol"/>
              </a:rPr>
              <a:t> 分散</a:t>
            </a:r>
            <a:endParaRPr lang="en-US" altLang="zh-TW" dirty="0" smtClean="0">
              <a:sym typeface="Symbol"/>
            </a:endParaRP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dcauchy</a:t>
            </a:r>
            <a:r>
              <a:rPr lang="en-US" dirty="0" smtClean="0"/>
              <a:t>(x, location = 0, scale = 1, log = FALSE)</a:t>
            </a:r>
          </a:p>
          <a:p>
            <a:pPr lvl="1"/>
            <a:r>
              <a:rPr lang="en-US" dirty="0" err="1" smtClean="0"/>
              <a:t>pcauchy</a:t>
            </a:r>
            <a:r>
              <a:rPr lang="en-US" dirty="0" smtClean="0"/>
              <a:t>(q, location = 0,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qcauchy</a:t>
            </a:r>
            <a:r>
              <a:rPr lang="en-US" dirty="0" smtClean="0"/>
              <a:t>(p, location = 0,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rcauchy</a:t>
            </a:r>
            <a:r>
              <a:rPr lang="en-US" dirty="0" smtClean="0"/>
              <a:t>(n, location = 0, scale = 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25144"/>
            <a:ext cx="4333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{-15, -14, -13, .., 15}</a:t>
            </a:r>
          </a:p>
          <a:p>
            <a:r>
              <a:rPr lang="en-US" sz="1200" dirty="0" smtClean="0"/>
              <a:t>location = 5</a:t>
            </a:r>
          </a:p>
          <a:p>
            <a:r>
              <a:rPr lang="en-US" sz="1200" dirty="0" smtClean="0"/>
              <a:t>scale = 0.5</a:t>
            </a:r>
          </a:p>
          <a:p>
            <a:r>
              <a:rPr lang="en-US" sz="1200" dirty="0" smtClean="0"/>
              <a:t>mean = N/A</a:t>
            </a:r>
          </a:p>
          <a:p>
            <a:r>
              <a:rPr lang="en-US" sz="1200" dirty="0" smtClean="0"/>
              <a:t>variance = N/A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{-15, -14, -13, .., 15}</a:t>
            </a:r>
          </a:p>
          <a:p>
            <a:r>
              <a:rPr lang="en-US" sz="1200" dirty="0" smtClean="0"/>
              <a:t>location=0</a:t>
            </a:r>
          </a:p>
          <a:p>
            <a:r>
              <a:rPr lang="en-US" sz="1200" dirty="0" smtClean="0"/>
              <a:t>scale = 1</a:t>
            </a:r>
          </a:p>
          <a:p>
            <a:r>
              <a:rPr lang="en-US" sz="1200" dirty="0" smtClean="0"/>
              <a:t>mean = N/A</a:t>
            </a:r>
          </a:p>
          <a:p>
            <a:r>
              <a:rPr lang="en-US" sz="1200" dirty="0" smtClean="0"/>
              <a:t>variance = N/A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16016" y="4293096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Cauchy</a:t>
            </a:r>
            <a:r>
              <a:rPr lang="zh-TW" altLang="en-US" sz="1200" dirty="0" smtClean="0">
                <a:solidFill>
                  <a:srgbClr val="00B0F0"/>
                </a:solidFill>
              </a:rPr>
              <a:t>相較於</a:t>
            </a:r>
            <a:r>
              <a:rPr lang="en-US" altLang="zh-TW" sz="1200" dirty="0" smtClean="0">
                <a:solidFill>
                  <a:srgbClr val="00B0F0"/>
                </a:solidFill>
              </a:rPr>
              <a:t>Normal</a:t>
            </a:r>
            <a:r>
              <a:rPr lang="zh-TW" altLang="en-US" sz="1200" dirty="0" smtClean="0">
                <a:solidFill>
                  <a:srgbClr val="00B0F0"/>
                </a:solidFill>
              </a:rPr>
              <a:t>，其有長尾特性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適用於</a:t>
            </a:r>
            <a:r>
              <a:rPr lang="en-US" altLang="zh-TW" sz="1200" dirty="0" smtClean="0">
                <a:solidFill>
                  <a:srgbClr val="00B0F0"/>
                </a:solidFill>
              </a:rPr>
              <a:t>model</a:t>
            </a:r>
            <a:r>
              <a:rPr lang="zh-TW" altLang="en-US" sz="1200" dirty="0" smtClean="0">
                <a:solidFill>
                  <a:srgbClr val="00B0F0"/>
                </a:solidFill>
              </a:rPr>
              <a:t>黑天鵝效應</a:t>
            </a:r>
            <a:r>
              <a:rPr lang="en-US" altLang="zh-TW" sz="1200" dirty="0" smtClean="0">
                <a:solidFill>
                  <a:srgbClr val="00B0F0"/>
                </a:solidFill>
              </a:rPr>
              <a:t>:</a:t>
            </a:r>
            <a:r>
              <a:rPr lang="zh-TW" altLang="en-US" sz="1200" dirty="0" smtClean="0">
                <a:solidFill>
                  <a:srgbClr val="00B0F0"/>
                </a:solidFill>
              </a:rPr>
              <a:t> 某一事件極少發生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sz="1200" dirty="0" smtClean="0">
                <a:solidFill>
                  <a:srgbClr val="00B0F0"/>
                </a:solidFill>
              </a:rPr>
              <a:t>有人超有錢的財富分配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sz="1200" dirty="0" smtClean="0">
                <a:solidFill>
                  <a:srgbClr val="00B0F0"/>
                </a:solidFill>
              </a:rPr>
              <a:t>假日車流量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/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/>
            <a:r>
              <a:rPr lang="zh-TW" altLang="en-US" sz="1200" dirty="0" smtClean="0">
                <a:solidFill>
                  <a:srgbClr val="00B0F0"/>
                </a:solidFill>
              </a:rPr>
              <a:t>不適用於描述身高，因為不會有人身高超高</a:t>
            </a:r>
            <a:r>
              <a:rPr lang="en-US" altLang="zh-TW" sz="1200" dirty="0" smtClean="0">
                <a:solidFill>
                  <a:srgbClr val="00B0F0"/>
                </a:solidFill>
              </a:rPr>
              <a:t>(2000m)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365104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940152" y="2276872"/>
            <a:ext cx="15568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Standard Normal distribution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mean=0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0072" y="3137193"/>
            <a:ext cx="6783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Cauchy</a:t>
            </a:r>
          </a:p>
          <a:p>
            <a:r>
              <a:rPr lang="en-US" sz="900" dirty="0" smtClean="0"/>
              <a:t>location=0</a:t>
            </a:r>
          </a:p>
          <a:p>
            <a:r>
              <a:rPr lang="en-US" sz="900" dirty="0" smtClean="0"/>
              <a:t>scale=1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3356992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Binomial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4365104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Negative Binomial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779912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Exponential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3356992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Poisson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364088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Gamma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364088" y="5301208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Beta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236296" y="3356992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Normal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236296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Cauchy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236296" y="2348880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Uniform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79512" y="4365104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Geometric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779912" y="5301208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Weibull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71600" y="2420888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Hypergeometric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4" idx="1"/>
            <a:endCxn id="14" idx="0"/>
          </p:cNvCxnSpPr>
          <p:nvPr/>
        </p:nvCxnSpPr>
        <p:spPr>
          <a:xfrm rot="10800000" flipV="1">
            <a:off x="863588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5" idx="0"/>
          </p:cNvCxnSpPr>
          <p:nvPr/>
        </p:nvCxnSpPr>
        <p:spPr>
          <a:xfrm>
            <a:off x="2339752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" idx="1"/>
          </p:cNvCxnSpPr>
          <p:nvPr/>
        </p:nvCxnSpPr>
        <p:spPr>
          <a:xfrm>
            <a:off x="1547664" y="4617132"/>
            <a:ext cx="2160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9" idx="1"/>
          </p:cNvCxnSpPr>
          <p:nvPr/>
        </p:nvCxnSpPr>
        <p:spPr>
          <a:xfrm>
            <a:off x="5148064" y="4617132"/>
            <a:ext cx="2160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7" idx="1"/>
            <a:endCxn id="6" idx="0"/>
          </p:cNvCxnSpPr>
          <p:nvPr/>
        </p:nvCxnSpPr>
        <p:spPr>
          <a:xfrm rot="10800000" flipV="1">
            <a:off x="4463988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7" idx="3"/>
            <a:endCxn id="9" idx="0"/>
          </p:cNvCxnSpPr>
          <p:nvPr/>
        </p:nvCxnSpPr>
        <p:spPr>
          <a:xfrm>
            <a:off x="5940152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4" idx="0"/>
          </p:cNvCxnSpPr>
          <p:nvPr/>
        </p:nvCxnSpPr>
        <p:spPr>
          <a:xfrm>
            <a:off x="1655676" y="2924944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10" idx="0"/>
          </p:cNvCxnSpPr>
          <p:nvPr/>
        </p:nvCxnSpPr>
        <p:spPr>
          <a:xfrm>
            <a:off x="6048164" y="486916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15" idx="0"/>
          </p:cNvCxnSpPr>
          <p:nvPr/>
        </p:nvCxnSpPr>
        <p:spPr>
          <a:xfrm>
            <a:off x="4463988" y="486916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12" idx="0"/>
          </p:cNvCxnSpPr>
          <p:nvPr/>
        </p:nvCxnSpPr>
        <p:spPr>
          <a:xfrm>
            <a:off x="7920372" y="3861048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31858" y="2882214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抽球不放回，抽第幾球的機率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619672" y="3166606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抽球放回，抽第幾球的機率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442500" y="3140968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抽球放回，抽第幾球的時間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07505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事件第一次發生，共需試幾次的機率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</a:t>
            </a:r>
            <a:r>
              <a:rPr lang="en-US" altLang="zh-TW" sz="900" dirty="0" smtClean="0"/>
              <a:t>k</a:t>
            </a:r>
            <a:r>
              <a:rPr lang="zh-TW" altLang="en-US" sz="900" dirty="0" smtClean="0"/>
              <a:t>次發生，共需試幾次的機率</a:t>
            </a:r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3707905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事件第一次發生，共需時間的機率</a:t>
            </a:r>
            <a:endParaRPr 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5292080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</a:t>
            </a:r>
            <a:r>
              <a:rPr lang="en-US" altLang="zh-TW" sz="900" dirty="0" smtClean="0"/>
              <a:t>k</a:t>
            </a:r>
            <a:r>
              <a:rPr lang="zh-TW" altLang="en-US" sz="900" dirty="0" smtClean="0"/>
              <a:t>次發生，共需時間的機率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779912" y="4834976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memoryless</a:t>
            </a:r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3779912" y="5125292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without </a:t>
            </a:r>
            <a:r>
              <a:rPr lang="en-US" sz="900" dirty="0" err="1" smtClean="0"/>
              <a:t>memoryless</a:t>
            </a:r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5364088" y="4834976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From Gamma function</a:t>
            </a:r>
            <a:endParaRPr 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5364088" y="5125292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From Beta function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7092280" y="386104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自然界常出現，鐘型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7092280" y="417471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與</a:t>
            </a:r>
            <a:r>
              <a:rPr lang="en-US" altLang="zh-TW" sz="900" dirty="0" smtClean="0"/>
              <a:t>Normal</a:t>
            </a:r>
            <a:r>
              <a:rPr lang="zh-TW" altLang="en-US" sz="900" dirty="0" smtClean="0"/>
              <a:t>對應，有長尾</a:t>
            </a:r>
            <a:endParaRPr lang="en-US" altLang="zh-TW" sz="9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7092280" y="2852936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>
                <a:sym typeface="Symbol"/>
              </a:rPr>
              <a:t>和兩值間機率均勻分布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179512" y="9807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179512" y="1340768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39552" y="946544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Discrete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9552" y="1294398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07504" y="3140968"/>
            <a:ext cx="3096344" cy="20162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707904" y="3140968"/>
            <a:ext cx="3096344" cy="20162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275856" y="371703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隨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機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過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程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比較</a:t>
            </a:r>
            <a:r>
              <a:rPr lang="en-US" altLang="zh-TW" dirty="0" smtClean="0"/>
              <a:t>discrete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continuous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pmf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pdf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機率如果可以，要等價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溫習</a:t>
            </a:r>
            <a:endParaRPr lang="en-US" altLang="zh-TW" dirty="0" smtClean="0"/>
          </a:p>
          <a:p>
            <a:pPr lvl="1" algn="just"/>
            <a:r>
              <a:rPr lang="en-US" dirty="0" smtClean="0"/>
              <a:t>Normal approximation to the Binomial (LNp.6-36)</a:t>
            </a:r>
          </a:p>
          <a:p>
            <a:pPr lvl="1" algn="just"/>
            <a:r>
              <a:rPr lang="en-US" dirty="0" smtClean="0"/>
              <a:t>Continuity correction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864096"/>
          </a:xfrm>
        </p:spPr>
        <p:txBody>
          <a:bodyPr/>
          <a:lstStyle/>
          <a:p>
            <a:r>
              <a:rPr lang="en-US" dirty="0" smtClean="0"/>
              <a:t>LNp.7-3 example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24860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484784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210050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03648" y="6165304"/>
            <a:ext cx="103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</a:t>
            </a:r>
            <a:r>
              <a:rPr lang="en-US" dirty="0" err="1" smtClean="0"/>
              <a:t>pmf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4005064"/>
            <a:ext cx="95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</a:t>
            </a:r>
            <a:r>
              <a:rPr lang="en-US" dirty="0" err="1" smtClean="0"/>
              <a:t>cdf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152128"/>
          </a:xfrm>
        </p:spPr>
        <p:txBody>
          <a:bodyPr/>
          <a:lstStyle/>
          <a:p>
            <a:endParaRPr 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140968"/>
            <a:ext cx="3594919" cy="332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292080" y="6453336"/>
            <a:ext cx="327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X and Y are independent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64676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rate=0.5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364502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y = {0, 1, 2, .., 10}</a:t>
            </a:r>
          </a:p>
          <a:p>
            <a:r>
              <a:rPr lang="en-US" sz="1200" dirty="0" smtClean="0"/>
              <a:t>rate=0.5</a:t>
            </a: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204864"/>
            <a:ext cx="5648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CDF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6453336"/>
            <a:ext cx="327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X and Y are independent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64676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rate=0.5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364502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y = {0, 1, 2, .., 10}</a:t>
            </a:r>
          </a:p>
          <a:p>
            <a:r>
              <a:rPr lang="en-US" sz="1200" dirty="0" smtClean="0"/>
              <a:t>rate=0.5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429000"/>
            <a:ext cx="3096344" cy="308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836712"/>
            <a:ext cx="6153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H="1">
            <a:off x="6588224" y="4509120"/>
            <a:ext cx="1277888" cy="7311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12360" y="419147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點高度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機率值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1556792"/>
            <a:ext cx="7372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0265" y="1597103"/>
            <a:ext cx="973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介於</a:t>
            </a:r>
            <a:r>
              <a:rPr lang="en-US" altLang="zh-TW" sz="1200" dirty="0" smtClean="0">
                <a:solidFill>
                  <a:srgbClr val="00B0F0"/>
                </a:solidFill>
              </a:rPr>
              <a:t>0~1</a:t>
            </a:r>
            <a:endParaRPr lang="en-US" altLang="en-US" sz="1200" dirty="0" smtClean="0">
              <a:solidFill>
                <a:srgbClr val="00B0F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804248" y="3573016"/>
            <a:ext cx="432048" cy="14401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4288" y="3358733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所有維度</a:t>
            </a:r>
            <a:r>
              <a:rPr lang="zh-TW" altLang="en-US" sz="1200" dirty="0" smtClean="0">
                <a:solidFill>
                  <a:srgbClr val="00B0F0"/>
                </a:solidFill>
              </a:rPr>
              <a:t>都趨進於無限大時，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為</a:t>
            </a:r>
            <a:r>
              <a:rPr lang="en-US" altLang="zh-TW" sz="1200" dirty="0" smtClean="0">
                <a:solidFill>
                  <a:srgbClr val="00B0F0"/>
                </a:solidFill>
              </a:rPr>
              <a:t>1 (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機率為</a:t>
            </a:r>
            <a:r>
              <a:rPr lang="en-US" altLang="zh-TW" sz="1200" dirty="0" smtClean="0">
                <a:solidFill>
                  <a:srgbClr val="00B0F0"/>
                </a:solidFill>
              </a:rPr>
              <a:t>1)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092280" y="6019547"/>
            <a:ext cx="504056" cy="21776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96336" y="5877272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任一個</a:t>
            </a:r>
            <a:r>
              <a:rPr lang="zh-TW" altLang="en-US" sz="1200" dirty="0" smtClean="0">
                <a:solidFill>
                  <a:srgbClr val="00B0F0"/>
                </a:solidFill>
              </a:rPr>
              <a:t>維度趨進於負無限大時，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為</a:t>
            </a:r>
            <a:r>
              <a:rPr lang="en-US" altLang="zh-TW" sz="1200" dirty="0" smtClean="0">
                <a:solidFill>
                  <a:srgbClr val="00B0F0"/>
                </a:solidFill>
              </a:rPr>
              <a:t>0 (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機率為</a:t>
            </a:r>
            <a:r>
              <a:rPr lang="en-US" altLang="zh-TW" sz="1200" dirty="0" smtClean="0">
                <a:solidFill>
                  <a:srgbClr val="00B0F0"/>
                </a:solidFill>
              </a:rPr>
              <a:t>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次嘗試中，成功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size==1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Binomial</a:t>
            </a:r>
            <a:r>
              <a:rPr lang="zh-TW" altLang="en-US" dirty="0" smtClean="0"/>
              <a:t>可稱為</a:t>
            </a:r>
            <a:r>
              <a:rPr lang="en-US" altLang="zh-TW" dirty="0" smtClean="0"/>
              <a:t>Bernoulli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dbinom</a:t>
            </a:r>
            <a:r>
              <a:rPr lang="en-US" dirty="0"/>
              <a:t>(x, size, </a:t>
            </a:r>
            <a:r>
              <a:rPr lang="en-US" dirty="0" err="1"/>
              <a:t>prob</a:t>
            </a:r>
            <a:r>
              <a:rPr lang="en-US" dirty="0"/>
              <a:t>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pbinom</a:t>
            </a:r>
            <a:r>
              <a:rPr lang="en-US" dirty="0" smtClean="0"/>
              <a:t>(q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qbinom</a:t>
            </a:r>
            <a:r>
              <a:rPr lang="en-US" dirty="0" smtClean="0"/>
              <a:t>(p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rbinom</a:t>
            </a:r>
            <a:r>
              <a:rPr lang="en-US" dirty="0" smtClean="0"/>
              <a:t>(n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25144"/>
            <a:ext cx="46863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0.1</a:t>
            </a:r>
          </a:p>
          <a:p>
            <a:r>
              <a:rPr lang="en-US" sz="1200" dirty="0" smtClean="0"/>
              <a:t>mean = 1</a:t>
            </a:r>
          </a:p>
          <a:p>
            <a:r>
              <a:rPr lang="en-US" sz="1200" dirty="0" smtClean="0"/>
              <a:t>variance = 0.55</a:t>
            </a:r>
            <a:endParaRPr lang="en-US" sz="12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3775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3775" y="4369643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563888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5</a:t>
            </a:r>
          </a:p>
          <a:p>
            <a:r>
              <a:rPr lang="en-US" sz="1200" dirty="0" smtClean="0"/>
              <a:t>variance = 2.48</a:t>
            </a:r>
            <a:endParaRPr lang="en-US" sz="1200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30019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0.9</a:t>
            </a:r>
          </a:p>
          <a:p>
            <a:r>
              <a:rPr lang="en-US" sz="1200" dirty="0" smtClean="0"/>
              <a:t>mean = 9</a:t>
            </a:r>
          </a:p>
          <a:p>
            <a:r>
              <a:rPr lang="en-US" sz="1200" dirty="0" smtClean="0"/>
              <a:t>variance = 0.9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965674" y="2276872"/>
            <a:ext cx="145279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263691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機率集中</a:t>
            </a:r>
            <a:r>
              <a:rPr lang="zh-TW" altLang="en-US" sz="1200" dirty="0" smtClean="0">
                <a:solidFill>
                  <a:srgbClr val="00B0F0"/>
                </a:solidFill>
              </a:rPr>
              <a:t>在偏低的成功次數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>
                <a:solidFill>
                  <a:srgbClr val="00B0F0"/>
                </a:solidFill>
              </a:rPr>
              <a:t>成</a:t>
            </a:r>
            <a:r>
              <a:rPr lang="zh-TW" altLang="en-US" sz="1200" dirty="0" smtClean="0">
                <a:solidFill>
                  <a:srgbClr val="00B0F0"/>
                </a:solidFill>
              </a:rPr>
              <a:t>功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次的機率是</a:t>
            </a:r>
            <a:r>
              <a:rPr lang="en-US" altLang="zh-TW" sz="1200" dirty="0" smtClean="0">
                <a:solidFill>
                  <a:srgbClr val="00B0F0"/>
                </a:solidFill>
              </a:rPr>
              <a:t>38.74%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36819" y="2097519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機</a:t>
            </a:r>
            <a:r>
              <a:rPr lang="zh-TW" altLang="en-US" sz="1200" dirty="0" smtClean="0">
                <a:solidFill>
                  <a:srgbClr val="00B0F0"/>
                </a:solidFill>
              </a:rPr>
              <a:t>率</a:t>
            </a:r>
            <a:r>
              <a:rPr lang="zh-TW" altLang="en-US" sz="1200" dirty="0">
                <a:solidFill>
                  <a:srgbClr val="00B0F0"/>
                </a:solidFill>
              </a:rPr>
              <a:t>平</a:t>
            </a:r>
            <a:r>
              <a:rPr lang="zh-TW" altLang="en-US" sz="1200" dirty="0" smtClean="0">
                <a:solidFill>
                  <a:srgbClr val="00B0F0"/>
                </a:solidFill>
              </a:rPr>
              <a:t>均分配給成功和失敗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17107" y="2276872"/>
            <a:ext cx="145279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2 19"/>
          <p:cNvSpPr/>
          <p:nvPr/>
        </p:nvSpPr>
        <p:spPr>
          <a:xfrm>
            <a:off x="2267744" y="4221088"/>
            <a:ext cx="2592288" cy="504056"/>
          </a:xfrm>
          <a:prstGeom prst="borderCallout2">
            <a:avLst>
              <a:gd name="adj1" fmla="val -3290"/>
              <a:gd name="adj2" fmla="val 51006"/>
              <a:gd name="adj3" fmla="val -57543"/>
              <a:gd name="adj4" fmla="val 52233"/>
              <a:gd name="adj5" fmla="val -85863"/>
              <a:gd name="adj6" fmla="val 934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玩</a:t>
            </a:r>
            <a:r>
              <a:rPr lang="en-US" altLang="zh-TW" sz="1200" dirty="0" smtClean="0"/>
              <a:t>10</a:t>
            </a:r>
            <a:r>
              <a:rPr lang="zh-TW" altLang="en-US" sz="1200" dirty="0" smtClean="0"/>
              <a:t>次，每次成功機率是</a:t>
            </a:r>
            <a:r>
              <a:rPr lang="en-US" altLang="zh-TW" sz="1200" dirty="0" smtClean="0"/>
              <a:t>0.5</a:t>
            </a:r>
            <a:r>
              <a:rPr lang="zh-TW" altLang="en-US" sz="1200" dirty="0" smtClean="0"/>
              <a:t>，成功</a:t>
            </a:r>
            <a:r>
              <a:rPr lang="en-US" altLang="zh-TW" sz="1200" dirty="0" smtClean="0"/>
              <a:t>5</a:t>
            </a:r>
            <a:r>
              <a:rPr lang="zh-TW" altLang="en-US" sz="1200" dirty="0" smtClean="0"/>
              <a:t>次的機率是</a:t>
            </a:r>
            <a:r>
              <a:rPr lang="en-US" altLang="zh-TW" sz="1200" dirty="0" smtClean="0"/>
              <a:t>24.61%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，要成</a:t>
            </a:r>
            <a:r>
              <a:rPr lang="zh-TW" altLang="en-US" dirty="0" smtClean="0"/>
              <a:t>功</a:t>
            </a:r>
            <a:r>
              <a:rPr lang="en-US" altLang="zh-TW" dirty="0" smtClean="0"/>
              <a:t>r</a:t>
            </a:r>
            <a:r>
              <a:rPr lang="zh-TW" altLang="en-US" dirty="0" smtClean="0"/>
              <a:t>次</a:t>
            </a:r>
            <a:r>
              <a:rPr lang="zh-TW" altLang="en-US" dirty="0" smtClean="0"/>
              <a:t>，總共需</a:t>
            </a:r>
            <a:r>
              <a:rPr lang="zh-TW" altLang="en-US" dirty="0" smtClean="0"/>
              <a:t>要嘗試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</a:t>
            </a:r>
            <a:r>
              <a:rPr lang="zh-TW" altLang="en-US" dirty="0" smtClean="0"/>
              <a:t>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</a:t>
            </a:r>
            <a:r>
              <a:rPr lang="zh-TW" altLang="en-US" dirty="0" smtClean="0"/>
              <a:t>件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size = </a:t>
            </a:r>
            <a:r>
              <a:rPr lang="zh-TW" altLang="en-US" dirty="0" smtClean="0"/>
              <a:t>課堂的</a:t>
            </a:r>
            <a:r>
              <a:rPr lang="en-US" altLang="zh-TW" dirty="0" smtClean="0"/>
              <a:t>r</a:t>
            </a:r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x = </a:t>
            </a:r>
            <a:r>
              <a:rPr lang="zh-TW" altLang="en-US" dirty="0" smtClean="0"/>
              <a:t>課堂的</a:t>
            </a:r>
            <a:r>
              <a:rPr lang="en-US" altLang="zh-TW" dirty="0" smtClean="0"/>
              <a:t>x-r (</a:t>
            </a:r>
            <a:r>
              <a:rPr lang="zh-TW" altLang="en-US" dirty="0" smtClean="0"/>
              <a:t>失敗次數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size==1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Negative Binomial</a:t>
            </a:r>
            <a:r>
              <a:rPr lang="zh-TW" altLang="en-US" dirty="0" smtClean="0"/>
              <a:t>可稱為</a:t>
            </a:r>
            <a:r>
              <a:rPr lang="en-US" altLang="zh-TW" dirty="0" smtClean="0"/>
              <a:t>Geometric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dnbinom</a:t>
            </a:r>
            <a:r>
              <a:rPr lang="en-US" dirty="0"/>
              <a:t>(x, size, </a:t>
            </a:r>
            <a:r>
              <a:rPr lang="en-US" dirty="0" err="1"/>
              <a:t>prob</a:t>
            </a:r>
            <a:r>
              <a:rPr lang="en-US" dirty="0"/>
              <a:t>, mu,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pnbinom</a:t>
            </a:r>
            <a:r>
              <a:rPr lang="en-US" dirty="0" smtClean="0"/>
              <a:t>(q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qnbinom</a:t>
            </a:r>
            <a:r>
              <a:rPr lang="en-US" dirty="0" smtClean="0"/>
              <a:t>(p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rnbinom</a:t>
            </a:r>
            <a:r>
              <a:rPr lang="en-US" dirty="0" smtClean="0"/>
              <a:t>(n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mu) 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653136"/>
            <a:ext cx="4829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/>
              <a:t>size = 2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2.00</a:t>
            </a:r>
          </a:p>
          <a:p>
            <a:r>
              <a:rPr lang="en-US" sz="1200" dirty="0" smtClean="0"/>
              <a:t>variance = 3.00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5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5.00</a:t>
            </a:r>
          </a:p>
          <a:p>
            <a:r>
              <a:rPr lang="en-US" sz="1200" dirty="0" smtClean="0"/>
              <a:t>variance = 9.20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09425" y="2264686"/>
            <a:ext cx="75892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1" y="2348880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只需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zh-TW" altLang="en-US" sz="1200" dirty="0" smtClean="0">
                <a:solidFill>
                  <a:srgbClr val="00B0F0"/>
                </a:solidFill>
              </a:rPr>
              <a:t>次就成功的機率是最高的 </a:t>
            </a:r>
            <a:r>
              <a:rPr lang="en-US" altLang="zh-TW" sz="1200" dirty="0" smtClean="0">
                <a:solidFill>
                  <a:srgbClr val="00B0F0"/>
                </a:solidFill>
              </a:rPr>
              <a:t>(25%)</a:t>
            </a: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成功機率</a:t>
            </a:r>
            <a:r>
              <a:rPr lang="en-US" altLang="zh-TW" sz="1200" dirty="0" smtClean="0">
                <a:solidFill>
                  <a:srgbClr val="00B0F0"/>
                </a:solidFill>
              </a:rPr>
              <a:t>0.5</a:t>
            </a:r>
            <a:r>
              <a:rPr lang="zh-TW" altLang="en-US" sz="1200" dirty="0" smtClean="0">
                <a:solidFill>
                  <a:srgbClr val="00B0F0"/>
                </a:solidFill>
              </a:rPr>
              <a:t>，只要求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zh-TW" altLang="en-US" sz="1200" dirty="0" smtClean="0">
                <a:solidFill>
                  <a:srgbClr val="00B0F0"/>
                </a:solidFill>
              </a:rPr>
              <a:t>次成功。預期總共嘗試次數可以壓低</a:t>
            </a:r>
            <a:endParaRPr lang="en-US" sz="1200" dirty="0" smtClean="0">
              <a:solidFill>
                <a:srgbClr val="00B0F0"/>
              </a:solidFill>
            </a:endParaRP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/>
              <a:t>size = 9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8.96</a:t>
            </a:r>
          </a:p>
          <a:p>
            <a:r>
              <a:rPr lang="en-US" sz="1200" dirty="0" smtClean="0"/>
              <a:t>variance = 17.32</a:t>
            </a:r>
            <a:endParaRPr lang="en-US" sz="1200" dirty="0"/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572000" y="2422629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</a:t>
            </a:r>
            <a:r>
              <a:rPr lang="zh-TW" altLang="en-US" sz="1200" dirty="0" smtClean="0">
                <a:solidFill>
                  <a:srgbClr val="00B0F0"/>
                </a:solidFill>
              </a:rPr>
              <a:t>著要求成功的次數增加，所需要的總</a:t>
            </a:r>
            <a:r>
              <a:rPr lang="zh-TW" altLang="en-US" sz="1200" dirty="0">
                <a:solidFill>
                  <a:srgbClr val="00B0F0"/>
                </a:solidFill>
              </a:rPr>
              <a:t>嘗</a:t>
            </a:r>
            <a:r>
              <a:rPr lang="zh-TW" altLang="en-US" sz="1200" dirty="0" smtClean="0">
                <a:solidFill>
                  <a:srgbClr val="00B0F0"/>
                </a:solidFill>
              </a:rPr>
              <a:t>試次數也跟著增加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528391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次時，總共需要嘗試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有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Negative Binomial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時的特</a:t>
            </a:r>
            <a:r>
              <a:rPr lang="zh-TW" altLang="en-US" dirty="0" smtClean="0"/>
              <a:t>例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x = </a:t>
            </a:r>
            <a:r>
              <a:rPr lang="zh-TW" altLang="en-US" dirty="0" smtClean="0"/>
              <a:t>課堂的</a:t>
            </a:r>
            <a:r>
              <a:rPr lang="en-US" altLang="zh-TW" dirty="0" smtClean="0"/>
              <a:t>x-1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失敗次數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dgeom</a:t>
            </a:r>
            <a:r>
              <a:rPr lang="en-US" dirty="0"/>
              <a:t>(x, </a:t>
            </a:r>
            <a:r>
              <a:rPr lang="en-US" dirty="0" err="1"/>
              <a:t>prob</a:t>
            </a:r>
            <a:r>
              <a:rPr lang="en-US" dirty="0"/>
              <a:t>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pgeom</a:t>
            </a:r>
            <a:r>
              <a:rPr lang="en-US" dirty="0" smtClean="0"/>
              <a:t>(q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qgeom</a:t>
            </a:r>
            <a:r>
              <a:rPr lang="en-US" dirty="0" smtClean="0"/>
              <a:t>(p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rgeom</a:t>
            </a:r>
            <a:r>
              <a:rPr lang="en-US" dirty="0" smtClean="0"/>
              <a:t>(n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) 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653136"/>
            <a:ext cx="4829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52375" y="630932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= 1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0.2</a:t>
            </a:r>
          </a:p>
          <a:p>
            <a:r>
              <a:rPr lang="en-US" sz="1200" dirty="0" smtClean="0"/>
              <a:t>mean = 3.91</a:t>
            </a:r>
          </a:p>
          <a:p>
            <a:r>
              <a:rPr lang="en-US" sz="1200" dirty="0" smtClean="0"/>
              <a:t>variance = 14.83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1.00</a:t>
            </a:r>
          </a:p>
          <a:p>
            <a:r>
              <a:rPr lang="en-US" sz="1200" dirty="0" smtClean="0"/>
              <a:t>variance = 1.50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09425" y="2264686"/>
            <a:ext cx="75892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1" y="23488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因為成功機率</a:t>
            </a:r>
            <a:r>
              <a:rPr lang="zh-TW" altLang="en-US" sz="1200" dirty="0">
                <a:solidFill>
                  <a:srgbClr val="00B0F0"/>
                </a:solidFill>
              </a:rPr>
              <a:t>偏</a:t>
            </a:r>
            <a:r>
              <a:rPr lang="zh-TW" altLang="en-US" sz="1200" dirty="0" smtClean="0">
                <a:solidFill>
                  <a:srgbClr val="00B0F0"/>
                </a:solidFill>
              </a:rPr>
              <a:t>低</a:t>
            </a:r>
            <a:r>
              <a:rPr lang="en-US" altLang="zh-TW" sz="1200" dirty="0" smtClean="0">
                <a:solidFill>
                  <a:srgbClr val="00B0F0"/>
                </a:solidFill>
              </a:rPr>
              <a:t>(0.2)</a:t>
            </a:r>
            <a:r>
              <a:rPr lang="zh-TW" altLang="en-US" sz="1200" dirty="0" smtClean="0">
                <a:solidFill>
                  <a:srgbClr val="00B0F0"/>
                </a:solidFill>
              </a:rPr>
              <a:t>，所以第一次成功的次數偏多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0.7</a:t>
            </a:r>
          </a:p>
          <a:p>
            <a:r>
              <a:rPr lang="en-US" sz="1200" dirty="0" smtClean="0"/>
              <a:t>mean = 0.43</a:t>
            </a:r>
          </a:p>
          <a:p>
            <a:r>
              <a:rPr lang="en-US" sz="1200" dirty="0" smtClean="0"/>
              <a:t>variance = 0.48</a:t>
            </a:r>
            <a:endParaRPr 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572000" y="242262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</a:t>
            </a:r>
            <a:r>
              <a:rPr lang="zh-TW" altLang="en-US" sz="1200" dirty="0" smtClean="0">
                <a:solidFill>
                  <a:srgbClr val="00B0F0"/>
                </a:solidFill>
              </a:rPr>
              <a:t>著成功機率提高，第一次成功所需的總次數會減少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3750</Words>
  <Application>Microsoft Office PowerPoint</Application>
  <PresentationFormat>On-screen Show (4:3)</PresentationFormat>
  <Paragraphs>669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Random variable – Common distribution</vt:lpstr>
      <vt:lpstr>Common distribution in R</vt:lpstr>
      <vt:lpstr>Discrete Random Variable</vt:lpstr>
      <vt:lpstr>Binomial</vt:lpstr>
      <vt:lpstr>pmf/cdf</vt:lpstr>
      <vt:lpstr>Negative Binomial</vt:lpstr>
      <vt:lpstr>pmf/cdf</vt:lpstr>
      <vt:lpstr>Geometric</vt:lpstr>
      <vt:lpstr>pmf/cdf</vt:lpstr>
      <vt:lpstr>Poisson</vt:lpstr>
      <vt:lpstr>pmf/cdf</vt:lpstr>
      <vt:lpstr>Hypergeometric</vt:lpstr>
      <vt:lpstr>pmf/cdf</vt:lpstr>
      <vt:lpstr>CONTINUOUS Random Variable</vt:lpstr>
      <vt:lpstr>Uniform</vt:lpstr>
      <vt:lpstr>pdf/cdf</vt:lpstr>
      <vt:lpstr>Exponential</vt:lpstr>
      <vt:lpstr>pdf/cdf</vt:lpstr>
      <vt:lpstr>Gamma</vt:lpstr>
      <vt:lpstr>pdf/cdf</vt:lpstr>
      <vt:lpstr>Stochastic Process (隨機過程)</vt:lpstr>
      <vt:lpstr>Beta</vt:lpstr>
      <vt:lpstr>pdf/cdf</vt:lpstr>
      <vt:lpstr>Normal (Gaussian)</vt:lpstr>
      <vt:lpstr>pdf/cdf</vt:lpstr>
      <vt:lpstr>Weibull</vt:lpstr>
      <vt:lpstr>pdf/cdf</vt:lpstr>
      <vt:lpstr>Cauchy</vt:lpstr>
      <vt:lpstr>pdf/cdf</vt:lpstr>
      <vt:lpstr>Overview</vt:lpstr>
      <vt:lpstr>Todo</vt:lpstr>
      <vt:lpstr>Joint distribution</vt:lpstr>
      <vt:lpstr>Joint PDF</vt:lpstr>
      <vt:lpstr>Joint CDF</vt:lpstr>
    </vt:vector>
  </TitlesOfParts>
  <Company>Marvell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 – common distribution</dc:title>
  <dc:creator>Windows User</dc:creator>
  <cp:lastModifiedBy>Windows User</cp:lastModifiedBy>
  <cp:revision>221</cp:revision>
  <dcterms:created xsi:type="dcterms:W3CDTF">2016-07-11T01:57:35Z</dcterms:created>
  <dcterms:modified xsi:type="dcterms:W3CDTF">2016-08-01T09:49:27Z</dcterms:modified>
</cp:coreProperties>
</file>