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9" r:id="rId3"/>
    <p:sldId id="294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93" r:id="rId15"/>
    <p:sldId id="295" r:id="rId16"/>
    <p:sldId id="273" r:id="rId17"/>
    <p:sldId id="274" r:id="rId18"/>
    <p:sldId id="275" r:id="rId19"/>
    <p:sldId id="276" r:id="rId20"/>
    <p:sldId id="279" r:id="rId21"/>
    <p:sldId id="280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6" r:id="rId33"/>
    <p:sldId id="292" r:id="rId34"/>
    <p:sldId id="290" r:id="rId35"/>
    <p:sldId id="291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6AD6-EF9A-49A4-9710-5F897D136B7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448A-101A-42EE-9ACF-820CCEC3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E448A-101A-42EE-9ACF-820CCEC3BEA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2CB-403C-4FA1-9A08-6AEAEE252FE1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 – Common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Fu-Ching Yang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/>
              <a:t>必須條</a:t>
            </a:r>
            <a:r>
              <a:rPr lang="zh-TW" altLang="en-US" dirty="0" smtClean="0"/>
              <a:t>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很大</a:t>
            </a:r>
            <a:r>
              <a:rPr lang="en-US" altLang="zh-TW" dirty="0" smtClean="0"/>
              <a:t>, x</a:t>
            </a:r>
            <a:r>
              <a:rPr lang="zh-TW" altLang="en-US" dirty="0" smtClean="0"/>
              <a:t>很小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很小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lambda = size x </a:t>
            </a:r>
            <a:r>
              <a:rPr lang="en-US" altLang="zh-TW" dirty="0" err="1" smtClean="0"/>
              <a:t>prob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dpois</a:t>
            </a:r>
            <a:r>
              <a:rPr lang="en-US" dirty="0"/>
              <a:t>(x, lambda,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ppois</a:t>
            </a:r>
            <a:r>
              <a:rPr lang="en-US" dirty="0" smtClean="0"/>
              <a:t>(q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qpois</a:t>
            </a:r>
            <a:r>
              <a:rPr lang="en-US" dirty="0" smtClean="0"/>
              <a:t>(p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rpois</a:t>
            </a:r>
            <a:r>
              <a:rPr lang="en-US" dirty="0" smtClean="0"/>
              <a:t>(n</a:t>
            </a:r>
            <a:r>
              <a:rPr lang="en-US" dirty="0"/>
              <a:t>, lambda)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941168"/>
            <a:ext cx="4210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061" y="5877273"/>
            <a:ext cx="4774399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0.001</a:t>
            </a:r>
          </a:p>
          <a:p>
            <a:r>
              <a:rPr lang="en-US" sz="1200" dirty="0" smtClean="0"/>
              <a:t>mean = 2.50</a:t>
            </a:r>
          </a:p>
          <a:p>
            <a:r>
              <a:rPr lang="en-US" sz="1200" dirty="0" smtClean="0"/>
              <a:t>variance = 1.99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0.002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4.83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0.003</a:t>
            </a:r>
          </a:p>
          <a:p>
            <a:r>
              <a:rPr lang="en-US" sz="1200" dirty="0" smtClean="0"/>
              <a:t>mean = 7.50</a:t>
            </a:r>
          </a:p>
          <a:p>
            <a:r>
              <a:rPr lang="en-US" sz="1200" dirty="0" smtClean="0"/>
              <a:t>variance = 7.46</a:t>
            </a:r>
            <a:endParaRPr lang="en-US" sz="12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816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隨著成功率提</a:t>
            </a:r>
            <a:r>
              <a:rPr lang="zh-TW" altLang="en-US" sz="1200" dirty="0" smtClean="0">
                <a:solidFill>
                  <a:srgbClr val="00B0F0"/>
                </a:solidFill>
              </a:rPr>
              <a:t>升，成功次數也提升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59632" y="3356992"/>
            <a:ext cx="432048" cy="5040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27089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LNp5-33 example, </a:t>
            </a:r>
            <a:r>
              <a:rPr lang="zh-TW" altLang="en-US" sz="1200" dirty="0" smtClean="0">
                <a:solidFill>
                  <a:srgbClr val="00B0F0"/>
                </a:solidFill>
              </a:rPr>
              <a:t>發生</a:t>
            </a:r>
            <a:r>
              <a:rPr lang="en-US" altLang="zh-TW" sz="1200" dirty="0" smtClean="0">
                <a:solidFill>
                  <a:srgbClr val="00B0F0"/>
                </a:solidFill>
              </a:rPr>
              <a:t>5</a:t>
            </a:r>
            <a:r>
              <a:rPr lang="zh-TW" altLang="en-US" sz="1200" dirty="0" smtClean="0">
                <a:solidFill>
                  <a:srgbClr val="00B0F0"/>
                </a:solidFill>
              </a:rPr>
              <a:t>次錯誤以上的機率是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0.108822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盒子中共有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個白球、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個黑球，從</a:t>
            </a:r>
            <a:r>
              <a:rPr lang="zh-TW" altLang="en-US" dirty="0"/>
              <a:t>盒子中要</a:t>
            </a:r>
            <a:r>
              <a:rPr lang="zh-TW" altLang="en-US" dirty="0" smtClean="0"/>
              <a:t>抽</a:t>
            </a:r>
            <a:r>
              <a:rPr lang="en-US" altLang="zh-TW" dirty="0" smtClean="0"/>
              <a:t>k</a:t>
            </a:r>
            <a:r>
              <a:rPr lang="zh-TW" altLang="en-US" dirty="0" smtClean="0"/>
              <a:t>球，其中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個白球的機率</a:t>
            </a:r>
            <a:endParaRPr lang="en-US" altLang="zh-TW" dirty="0" smtClean="0"/>
          </a:p>
          <a:p>
            <a:pPr lvl="2"/>
            <a:r>
              <a:rPr lang="zh-TW" altLang="en-US" dirty="0"/>
              <a:t>抽球</a:t>
            </a:r>
            <a:r>
              <a:rPr lang="zh-TW" altLang="en-US" dirty="0" smtClean="0"/>
              <a:t>後不放回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每次嘗試的成功機率不是獨立事件</a:t>
            </a:r>
            <a:endParaRPr lang="en-US" altLang="zh-TW" dirty="0" smtClean="0"/>
          </a:p>
          <a:p>
            <a:pPr lvl="2"/>
            <a:r>
              <a:rPr lang="zh-TW" altLang="en-US" dirty="0"/>
              <a:t>若抽球有放回，則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Binomial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dhyper</a:t>
            </a:r>
            <a:r>
              <a:rPr lang="en-US" dirty="0"/>
              <a:t>(x, m, n, k,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phyper</a:t>
            </a:r>
            <a:r>
              <a:rPr lang="en-US" dirty="0" smtClean="0"/>
              <a:t>(q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qhyper</a:t>
            </a:r>
            <a:r>
              <a:rPr lang="en-US" dirty="0" smtClean="0"/>
              <a:t>(p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rhyper</a:t>
            </a:r>
            <a:r>
              <a:rPr lang="en-US" dirty="0" smtClean="0"/>
              <a:t>(</a:t>
            </a:r>
            <a:r>
              <a:rPr lang="en-US" dirty="0" err="1" smtClean="0"/>
              <a:t>nn</a:t>
            </a:r>
            <a:r>
              <a:rPr lang="en-US" dirty="0"/>
              <a:t>, m, n, k)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5600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86051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2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6.67</a:t>
            </a:r>
          </a:p>
          <a:p>
            <a:r>
              <a:rPr lang="en-US" sz="1200" dirty="0" smtClean="0"/>
              <a:t>variance = 0.40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5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5.33</a:t>
            </a:r>
          </a:p>
          <a:p>
            <a:r>
              <a:rPr lang="en-US" sz="1200" dirty="0" smtClean="0"/>
              <a:t>variance = 0.89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7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4.71</a:t>
            </a:r>
          </a:p>
          <a:p>
            <a:r>
              <a:rPr lang="en-US" sz="1200" dirty="0" smtClean="0"/>
              <a:t>variance = 1.09</a:t>
            </a:r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987824" y="40050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增加黑球的數量時</a:t>
            </a:r>
            <a:r>
              <a:rPr lang="zh-TW" altLang="en-US" sz="1200" dirty="0" smtClean="0">
                <a:solidFill>
                  <a:srgbClr val="00B0F0"/>
                </a:solidFill>
              </a:rPr>
              <a:t>，抽到白球的機率會下降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 and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1484785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7" y="4337720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79" y="1484784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79" y="4337719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3195302" y="2880320"/>
            <a:ext cx="0" cy="72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5736" y="36004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69664" y="484352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90750" y="1836762"/>
            <a:ext cx="1004888" cy="1764506"/>
          </a:xfrm>
          <a:custGeom>
            <a:avLst/>
            <a:gdLst>
              <a:gd name="connsiteX0" fmla="*/ 0 w 1004888"/>
              <a:gd name="connsiteY0" fmla="*/ 1764506 h 1764506"/>
              <a:gd name="connsiteX1" fmla="*/ 107156 w 1004888"/>
              <a:gd name="connsiteY1" fmla="*/ 1750219 h 1764506"/>
              <a:gd name="connsiteX2" fmla="*/ 178594 w 1004888"/>
              <a:gd name="connsiteY2" fmla="*/ 1709738 h 1764506"/>
              <a:gd name="connsiteX3" fmla="*/ 226219 w 1004888"/>
              <a:gd name="connsiteY3" fmla="*/ 1666875 h 1764506"/>
              <a:gd name="connsiteX4" fmla="*/ 261938 w 1004888"/>
              <a:gd name="connsiteY4" fmla="*/ 1614488 h 1764506"/>
              <a:gd name="connsiteX5" fmla="*/ 302419 w 1004888"/>
              <a:gd name="connsiteY5" fmla="*/ 1531144 h 1764506"/>
              <a:gd name="connsiteX6" fmla="*/ 352425 w 1004888"/>
              <a:gd name="connsiteY6" fmla="*/ 1412081 h 1764506"/>
              <a:gd name="connsiteX7" fmla="*/ 392906 w 1004888"/>
              <a:gd name="connsiteY7" fmla="*/ 1238250 h 1764506"/>
              <a:gd name="connsiteX8" fmla="*/ 452438 w 1004888"/>
              <a:gd name="connsiteY8" fmla="*/ 1007269 h 1764506"/>
              <a:gd name="connsiteX9" fmla="*/ 500063 w 1004888"/>
              <a:gd name="connsiteY9" fmla="*/ 776288 h 1764506"/>
              <a:gd name="connsiteX10" fmla="*/ 554831 w 1004888"/>
              <a:gd name="connsiteY10" fmla="*/ 502444 h 1764506"/>
              <a:gd name="connsiteX11" fmla="*/ 607219 w 1004888"/>
              <a:gd name="connsiteY11" fmla="*/ 280988 h 1764506"/>
              <a:gd name="connsiteX12" fmla="*/ 642938 w 1004888"/>
              <a:gd name="connsiteY12" fmla="*/ 138113 h 1764506"/>
              <a:gd name="connsiteX13" fmla="*/ 671513 w 1004888"/>
              <a:gd name="connsiteY13" fmla="*/ 42863 h 1764506"/>
              <a:gd name="connsiteX14" fmla="*/ 707231 w 1004888"/>
              <a:gd name="connsiteY14" fmla="*/ 0 h 1764506"/>
              <a:gd name="connsiteX15" fmla="*/ 742950 w 1004888"/>
              <a:gd name="connsiteY15" fmla="*/ 0 h 1764506"/>
              <a:gd name="connsiteX16" fmla="*/ 790575 w 1004888"/>
              <a:gd name="connsiteY16" fmla="*/ 59531 h 1764506"/>
              <a:gd name="connsiteX17" fmla="*/ 821531 w 1004888"/>
              <a:gd name="connsiteY17" fmla="*/ 150019 h 1764506"/>
              <a:gd name="connsiteX18" fmla="*/ 873919 w 1004888"/>
              <a:gd name="connsiteY18" fmla="*/ 338138 h 1764506"/>
              <a:gd name="connsiteX19" fmla="*/ 921544 w 1004888"/>
              <a:gd name="connsiteY19" fmla="*/ 571500 h 1764506"/>
              <a:gd name="connsiteX20" fmla="*/ 952500 w 1004888"/>
              <a:gd name="connsiteY20" fmla="*/ 766763 h 1764506"/>
              <a:gd name="connsiteX21" fmla="*/ 992981 w 1004888"/>
              <a:gd name="connsiteY21" fmla="*/ 952500 h 1764506"/>
              <a:gd name="connsiteX22" fmla="*/ 1004888 w 1004888"/>
              <a:gd name="connsiteY22" fmla="*/ 1000125 h 1764506"/>
              <a:gd name="connsiteX23" fmla="*/ 1004888 w 1004888"/>
              <a:gd name="connsiteY23" fmla="*/ 1762125 h 1764506"/>
              <a:gd name="connsiteX24" fmla="*/ 0 w 1004888"/>
              <a:gd name="connsiteY24" fmla="*/ 1764506 h 17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888" h="1764506">
                <a:moveTo>
                  <a:pt x="0" y="1764506"/>
                </a:moveTo>
                <a:lnTo>
                  <a:pt x="107156" y="1750219"/>
                </a:lnTo>
                <a:lnTo>
                  <a:pt x="178594" y="1709738"/>
                </a:lnTo>
                <a:lnTo>
                  <a:pt x="226219" y="1666875"/>
                </a:lnTo>
                <a:lnTo>
                  <a:pt x="261938" y="1614488"/>
                </a:lnTo>
                <a:lnTo>
                  <a:pt x="302419" y="1531144"/>
                </a:lnTo>
                <a:lnTo>
                  <a:pt x="352425" y="1412081"/>
                </a:lnTo>
                <a:lnTo>
                  <a:pt x="392906" y="1238250"/>
                </a:lnTo>
                <a:lnTo>
                  <a:pt x="452438" y="1007269"/>
                </a:lnTo>
                <a:lnTo>
                  <a:pt x="500063" y="776288"/>
                </a:lnTo>
                <a:lnTo>
                  <a:pt x="554831" y="502444"/>
                </a:lnTo>
                <a:lnTo>
                  <a:pt x="607219" y="280988"/>
                </a:lnTo>
                <a:lnTo>
                  <a:pt x="642938" y="138113"/>
                </a:lnTo>
                <a:lnTo>
                  <a:pt x="671513" y="42863"/>
                </a:lnTo>
                <a:lnTo>
                  <a:pt x="707231" y="0"/>
                </a:lnTo>
                <a:lnTo>
                  <a:pt x="742950" y="0"/>
                </a:lnTo>
                <a:lnTo>
                  <a:pt x="790575" y="59531"/>
                </a:lnTo>
                <a:lnTo>
                  <a:pt x="821531" y="150019"/>
                </a:lnTo>
                <a:lnTo>
                  <a:pt x="873919" y="338138"/>
                </a:lnTo>
                <a:lnTo>
                  <a:pt x="921544" y="571500"/>
                </a:lnTo>
                <a:lnTo>
                  <a:pt x="952500" y="766763"/>
                </a:lnTo>
                <a:lnTo>
                  <a:pt x="992981" y="952500"/>
                </a:lnTo>
                <a:lnTo>
                  <a:pt x="1004888" y="1000125"/>
                </a:lnTo>
                <a:lnTo>
                  <a:pt x="1004888" y="1762125"/>
                </a:lnTo>
                <a:lnTo>
                  <a:pt x="0" y="1764506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87974" y="288032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7974" y="46177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08304" y="3494208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0312" y="331236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0.0175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772234" y="4881346"/>
            <a:ext cx="14401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35028" y="3519846"/>
            <a:ext cx="1698914" cy="85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66424" y="4615312"/>
            <a:ext cx="105448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602146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82700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積分</a:t>
            </a:r>
            <a:endParaRPr lang="en-US" sz="1200" dirty="0"/>
          </a:p>
        </p:txBody>
      </p:sp>
      <p:sp>
        <p:nvSpPr>
          <p:cNvPr id="33" name="Down Arrow 32"/>
          <p:cNvSpPr/>
          <p:nvPr/>
        </p:nvSpPr>
        <p:spPr>
          <a:xfrm rot="10800000">
            <a:off x="6490578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71132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微分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</a:t>
            </a:r>
            <a:r>
              <a:rPr lang="zh-TW" altLang="en-US" dirty="0" smtClean="0"/>
              <a:t>之間的值的機率是一樣的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min</a:t>
            </a:r>
          </a:p>
          <a:p>
            <a:pPr lvl="2"/>
            <a:r>
              <a:rPr lang="en-US" altLang="zh-TW" dirty="0" smtClean="0">
                <a:sym typeface="Symbol"/>
              </a:rPr>
              <a:t>: max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dunif</a:t>
            </a:r>
            <a:r>
              <a:rPr lang="en-US" dirty="0"/>
              <a:t>(x, min = 0, max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punif</a:t>
            </a:r>
            <a:r>
              <a:rPr lang="en-US" dirty="0" smtClean="0"/>
              <a:t>(q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qunif</a:t>
            </a:r>
            <a:r>
              <a:rPr lang="en-US" dirty="0" smtClean="0"/>
              <a:t>(p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runif</a:t>
            </a:r>
            <a:r>
              <a:rPr lang="en-US" dirty="0" smtClean="0"/>
              <a:t>(n</a:t>
            </a:r>
            <a:r>
              <a:rPr lang="en-US" dirty="0"/>
              <a:t>, min = 0, max = 1)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5124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6093296"/>
            <a:ext cx="4181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7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1.33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9</a:t>
            </a:r>
          </a:p>
          <a:p>
            <a:r>
              <a:rPr lang="en-US" sz="1200" dirty="0" smtClean="0"/>
              <a:t>mean = 6</a:t>
            </a:r>
          </a:p>
          <a:p>
            <a:r>
              <a:rPr lang="en-US" sz="1200" dirty="0" smtClean="0"/>
              <a:t>variance = 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3.5</a:t>
            </a:r>
          </a:p>
          <a:p>
            <a:r>
              <a:rPr lang="en-US" sz="1200" dirty="0" smtClean="0"/>
              <a:t>mean = 3.25</a:t>
            </a:r>
          </a:p>
          <a:p>
            <a:r>
              <a:rPr lang="en-US" sz="1200" dirty="0" smtClean="0"/>
              <a:t>variance = 0.02</a:t>
            </a:r>
            <a:endParaRPr 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>
            <a:stCxn id="26" idx="1"/>
          </p:cNvCxnSpPr>
          <p:nvPr/>
        </p:nvCxnSpPr>
        <p:spPr>
          <a:xfrm flipH="1">
            <a:off x="1403648" y="2435697"/>
            <a:ext cx="648072" cy="705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2048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總面積必為</a:t>
            </a:r>
            <a:r>
              <a:rPr lang="en-US" altLang="zh-TW" sz="1200" dirty="0" smtClean="0">
                <a:solidFill>
                  <a:srgbClr val="00B0F0"/>
                </a:solidFill>
              </a:rPr>
              <a:t>1;</a:t>
            </a:r>
          </a:p>
          <a:p>
            <a:r>
              <a:rPr lang="zh-TW" altLang="en-US" sz="1200" dirty="0">
                <a:solidFill>
                  <a:srgbClr val="00B0F0"/>
                </a:solidFill>
              </a:rPr>
              <a:t>總機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率值為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2" name="Left Brace 31"/>
          <p:cNvSpPr/>
          <p:nvPr/>
        </p:nvSpPr>
        <p:spPr>
          <a:xfrm>
            <a:off x="755576" y="2331787"/>
            <a:ext cx="288032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flipH="1">
            <a:off x="5220072" y="2340334"/>
            <a:ext cx="360040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44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高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0112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6200000">
            <a:off x="1223630" y="3609021"/>
            <a:ext cx="216026" cy="576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70532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窄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4680012" y="3465004"/>
            <a:ext cx="216026" cy="86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寬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7740352" y="20608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的值不是機率；積分面積才是機率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e.g.,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</a:t>
            </a:r>
            <a:r>
              <a:rPr lang="en-US" altLang="zh-TW" sz="1200" dirty="0" smtClean="0">
                <a:solidFill>
                  <a:srgbClr val="FF0000"/>
                </a:solidFill>
              </a:rPr>
              <a:t>&gt;1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52320" y="2323242"/>
            <a:ext cx="360040" cy="241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744" y="51571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的高度是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的斜率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0112" y="522920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7030A0"/>
                </a:solidFill>
              </a:rPr>
              <a:t>機率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cdf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的高度差 </a:t>
            </a:r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pdf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的面積</a:t>
            </a:r>
            <a:endParaRPr lang="en-US" altLang="zh-TW" sz="1200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2333002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04048" y="2348880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4008" y="5758894"/>
            <a:ext cx="360040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0800000">
            <a:off x="5022548" y="5136022"/>
            <a:ext cx="360040" cy="626222"/>
          </a:xfrm>
          <a:prstGeom prst="leftBrac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4008" y="2324456"/>
            <a:ext cx="360040" cy="1484443"/>
          </a:xfrm>
          <a:prstGeom prst="rect">
            <a:avLst/>
          </a:prstGeom>
          <a:solidFill>
            <a:srgbClr val="7030A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281388" y="563105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0.33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2160" y="500007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0.75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5870" y="53173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0.42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47581" y="314096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(7.5-5.0) x 0.17</a:t>
            </a:r>
          </a:p>
          <a:p>
            <a:r>
              <a:rPr lang="en-US" sz="1000" dirty="0" smtClean="0">
                <a:solidFill>
                  <a:srgbClr val="7030A0"/>
                </a:solidFill>
              </a:rPr>
              <a:t>=0.43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4482" y="220030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0.17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>
            <a:off x="2771800" y="3429000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Curved Right Arrow 67"/>
          <p:cNvSpPr/>
          <p:nvPr/>
        </p:nvSpPr>
        <p:spPr>
          <a:xfrm rot="10800000">
            <a:off x="5580112" y="3356992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99792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積分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24128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微分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620756" y="5737291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84996" y="5108999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ular Callout 42"/>
          <p:cNvSpPr/>
          <p:nvPr/>
        </p:nvSpPr>
        <p:spPr>
          <a:xfrm>
            <a:off x="7884368" y="1124744"/>
            <a:ext cx="1152128" cy="432048"/>
          </a:xfrm>
          <a:prstGeom prst="wedgeRectCallout">
            <a:avLst>
              <a:gd name="adj1" fmla="val -86601"/>
              <a:gd name="adj2" fmla="val 549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R</a:t>
            </a:r>
            <a:r>
              <a:rPr lang="zh-TW" altLang="en-US" sz="800" dirty="0" smtClean="0">
                <a:solidFill>
                  <a:srgbClr val="FF0000"/>
                </a:solidFill>
              </a:rPr>
              <a:t>的</a:t>
            </a:r>
            <a:r>
              <a:rPr lang="en-US" altLang="zh-TW" sz="800" dirty="0" smtClean="0">
                <a:solidFill>
                  <a:srgbClr val="FF0000"/>
                </a:solidFill>
              </a:rPr>
              <a:t>integrate</a:t>
            </a:r>
            <a:r>
              <a:rPr lang="zh-TW" altLang="en-US" sz="800" dirty="0" smtClean="0">
                <a:solidFill>
                  <a:srgbClr val="FF0000"/>
                </a:solidFill>
              </a:rPr>
              <a:t>算這個有困難。</a:t>
            </a:r>
            <a:endParaRPr lang="en-US" altLang="zh-TW" sz="800" dirty="0" smtClean="0">
              <a:solidFill>
                <a:srgbClr val="FF0000"/>
              </a:solidFill>
            </a:endParaRPr>
          </a:p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{TBD}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240359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rate: </a:t>
            </a:r>
            <a:r>
              <a:rPr lang="zh-TW" altLang="en-US" dirty="0" smtClean="0"/>
              <a:t>事件發生次數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單位時間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: rate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dexp</a:t>
            </a:r>
            <a:r>
              <a:rPr lang="en-US" dirty="0" smtClean="0"/>
              <a:t>(x</a:t>
            </a:r>
            <a:r>
              <a:rPr lang="en-US" dirty="0"/>
              <a:t>, rate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pexp</a:t>
            </a:r>
            <a:r>
              <a:rPr lang="en-US" dirty="0" smtClean="0"/>
              <a:t>(q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qexp</a:t>
            </a:r>
            <a:r>
              <a:rPr lang="en-US" dirty="0" smtClean="0"/>
              <a:t>(p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rexp</a:t>
            </a:r>
            <a:r>
              <a:rPr lang="en-US" dirty="0" smtClean="0"/>
              <a:t>(n</a:t>
            </a:r>
            <a:r>
              <a:rPr lang="en-US" dirty="0"/>
              <a:t>, rate = 1)</a:t>
            </a:r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149080"/>
            <a:ext cx="3914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589240"/>
            <a:ext cx="4819278" cy="113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rate=0.5</a:t>
            </a:r>
          </a:p>
          <a:p>
            <a:r>
              <a:rPr lang="en-US" sz="1200" dirty="0" smtClean="0"/>
              <a:t>mean = 2</a:t>
            </a:r>
          </a:p>
          <a:p>
            <a:r>
              <a:rPr lang="en-US" sz="1200" dirty="0" smtClean="0"/>
              <a:t>variance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rate=2</a:t>
            </a:r>
          </a:p>
          <a:p>
            <a:r>
              <a:rPr lang="en-US" sz="1200" dirty="0" smtClean="0"/>
              <a:t>mean = 0.5</a:t>
            </a:r>
          </a:p>
          <a:p>
            <a:r>
              <a:rPr lang="en-US" sz="1200" dirty="0" smtClean="0"/>
              <a:t>variance = 0.25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948264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rate=0.5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234888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8264" y="43651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因為底下總面</a:t>
            </a:r>
            <a:r>
              <a:rPr lang="zh-TW" altLang="en-US" sz="1200" dirty="0" smtClean="0">
                <a:solidFill>
                  <a:srgbClr val="00B0F0"/>
                </a:solidFill>
              </a:rPr>
              <a:t>積都是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變小時，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x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比較會有大值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948264" y="52292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隨著事件發生機率變小，等待時間會變長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distribution in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44008" y="1484784"/>
          <a:ext cx="389877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2"/>
                <a:gridCol w="1299592"/>
                <a:gridCol w="12995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 function</a:t>
                      </a:r>
                      <a:endParaRPr lang="en-US" sz="1600" dirty="0"/>
                    </a:p>
                  </a:txBody>
                  <a:tcPr marL="96819" marR="96819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Discrete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Negative 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Poisson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pois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hyper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Continuous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unif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Cauchy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cauchy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Chi-square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chisq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484784"/>
          <a:ext cx="331236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81"/>
                <a:gridCol w="1177730"/>
                <a:gridCol w="1398556"/>
              </a:tblGrid>
              <a:tr h="2304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Prefix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Discrete</a:t>
                      </a:r>
                      <a:endParaRPr lang="en-US" sz="16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density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pmf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，要成功第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次，總共需要多少時間的機率值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shape==1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Exponential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shape: </a:t>
            </a:r>
            <a:r>
              <a:rPr lang="zh-TW" altLang="en-US" dirty="0" smtClean="0">
                <a:sym typeface="Symbol"/>
              </a:rPr>
              <a:t>第幾次事件發生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: scale: </a:t>
            </a:r>
            <a:r>
              <a:rPr lang="zh-TW" altLang="en-US" dirty="0" smtClean="0">
                <a:sym typeface="Symbol"/>
              </a:rPr>
              <a:t>單位時間發生次數</a:t>
            </a:r>
            <a:endParaRPr lang="en-US" altLang="zh-TW" dirty="0" smtClean="0">
              <a:sym typeface="Symbol"/>
            </a:endParaRPr>
          </a:p>
          <a:p>
            <a:pPr lvl="1"/>
            <a:r>
              <a:rPr lang="zh-TW" altLang="en-US" dirty="0" smtClean="0">
                <a:sym typeface="Symbol"/>
              </a:rPr>
              <a:t>當</a:t>
            </a:r>
            <a:r>
              <a:rPr lang="en-US" altLang="zh-TW" dirty="0" smtClean="0">
                <a:sym typeface="Symbol"/>
              </a:rPr>
              <a:t>=n/2</a:t>
            </a:r>
            <a:r>
              <a:rPr lang="zh-TW" altLang="en-US" dirty="0" smtClean="0">
                <a:sym typeface="Symbol"/>
              </a:rPr>
              <a:t>，</a:t>
            </a:r>
            <a:r>
              <a:rPr lang="en-US" altLang="zh-TW" dirty="0" smtClean="0">
                <a:sym typeface="Symbol"/>
              </a:rPr>
              <a:t> =1/2</a:t>
            </a:r>
            <a:r>
              <a:rPr lang="zh-TW" altLang="en-US" dirty="0" smtClean="0">
                <a:sym typeface="Symbol"/>
              </a:rPr>
              <a:t>，</a:t>
            </a:r>
            <a:r>
              <a:rPr lang="en-US" altLang="zh-TW" dirty="0" smtClean="0">
                <a:sym typeface="Symbol"/>
              </a:rPr>
              <a:t>Gamma</a:t>
            </a:r>
            <a:r>
              <a:rPr lang="zh-TW" altLang="en-US" dirty="0" smtClean="0">
                <a:sym typeface="Symbol"/>
              </a:rPr>
              <a:t>稱為</a:t>
            </a:r>
            <a:r>
              <a:rPr lang="en-US" altLang="zh-TW" dirty="0" smtClean="0">
                <a:sym typeface="Symbol"/>
              </a:rPr>
              <a:t>Chi-squared distribution with n degree of freedom</a:t>
            </a:r>
          </a:p>
          <a:p>
            <a:pPr lvl="2"/>
            <a:r>
              <a:rPr lang="en-US" altLang="zh-TW" dirty="0" smtClean="0">
                <a:sym typeface="Symbol"/>
              </a:rPr>
              <a:t>n</a:t>
            </a:r>
            <a:r>
              <a:rPr lang="zh-TW" altLang="en-US" dirty="0" smtClean="0">
                <a:sym typeface="Symbol"/>
              </a:rPr>
              <a:t>是正整數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dgamma</a:t>
            </a:r>
            <a:r>
              <a:rPr lang="en-US" dirty="0" smtClean="0"/>
              <a:t>(x, shape, rate = 1, scale = 1/rate, log = FALSE)</a:t>
            </a:r>
          </a:p>
          <a:p>
            <a:pPr lvl="1"/>
            <a:r>
              <a:rPr lang="en-US" dirty="0" err="1" smtClean="0"/>
              <a:t>pgamma</a:t>
            </a:r>
            <a:r>
              <a:rPr lang="en-US" dirty="0" smtClean="0"/>
              <a:t>(q,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qgamma</a:t>
            </a:r>
            <a:r>
              <a:rPr lang="en-US" dirty="0" smtClean="0"/>
              <a:t>(p,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rgamma</a:t>
            </a:r>
            <a:r>
              <a:rPr lang="en-US" dirty="0" smtClean="0"/>
              <a:t>(n, shape, rate = 1, scale = 1/rate)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00600"/>
            <a:ext cx="461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949280"/>
            <a:ext cx="4324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1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shape = 1/2/4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1/2/4</a:t>
            </a:r>
          </a:p>
          <a:p>
            <a:r>
              <a:rPr lang="en-US" sz="1200" dirty="0" smtClean="0"/>
              <a:t>variance = 1/2/4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2</a:t>
            </a:r>
          </a:p>
          <a:p>
            <a:r>
              <a:rPr lang="en-US" sz="1200" dirty="0" smtClean="0"/>
              <a:t>rate = 2/1/0.5</a:t>
            </a:r>
          </a:p>
          <a:p>
            <a:r>
              <a:rPr lang="en-US" sz="1200" dirty="0" smtClean="0"/>
              <a:t>mean = 1/2/4</a:t>
            </a:r>
          </a:p>
          <a:p>
            <a:r>
              <a:rPr lang="en-US" sz="1200" dirty="0" smtClean="0"/>
              <a:t>variance = 0.5/2/8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91880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都不一樣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指的是第幾次成功，而因為該成功會包含前幾次成功的機率分佈，所以形狀會因為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不同而改變。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9013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039365" y="22768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shape=1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3035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05496" y="2276872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rate=2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6296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312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都一樣，但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可以觀察到跟</a:t>
            </a:r>
            <a:r>
              <a:rPr lang="en-US" altLang="zh-TW" sz="1200" dirty="0" smtClean="0">
                <a:solidFill>
                  <a:srgbClr val="00B0F0"/>
                </a:solidFill>
              </a:rPr>
              <a:t>exponential</a:t>
            </a:r>
            <a:r>
              <a:rPr lang="zh-TW" altLang="en-US" sz="1200" dirty="0" smtClean="0">
                <a:solidFill>
                  <a:srgbClr val="00B0F0"/>
                </a:solidFill>
              </a:rPr>
              <a:t>有同樣現象：當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較小的時候，因為事件較不容易發生，所以發生時間會拉長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58924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shape:</a:t>
            </a:r>
            <a:r>
              <a:rPr lang="zh-TW" altLang="en-US" sz="1200" dirty="0" smtClean="0"/>
              <a:t> 成功第幾次</a:t>
            </a:r>
            <a:endParaRPr lang="en-US" altLang="zh-TW" sz="1200" dirty="0" smtClean="0"/>
          </a:p>
          <a:p>
            <a:r>
              <a:rPr lang="en-US" altLang="zh-TW" sz="1200" dirty="0" smtClean="0"/>
              <a:t>scale: </a:t>
            </a:r>
            <a:r>
              <a:rPr lang="zh-TW" altLang="en-US" sz="1200" dirty="0" smtClean="0"/>
              <a:t>單位時間內成功次數</a:t>
            </a:r>
            <a:endParaRPr lang="en-US" altLang="zh-TW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Stochastic Process (</a:t>
            </a:r>
            <a:r>
              <a:rPr lang="zh-TW" altLang="en-US" dirty="0" smtClean="0"/>
              <a:t>隨機過程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7624" y="3841303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87624" y="6309320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87624" y="1212351"/>
            <a:ext cx="0" cy="262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592" y="9087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N(t)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3841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61653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2689175"/>
            <a:ext cx="11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Continuous time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589240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Discrete time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766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770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774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778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5637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633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3629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625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2072" y="6453336"/>
            <a:ext cx="65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 = </a:t>
            </a:r>
            <a:r>
              <a:rPr lang="en-US" sz="1200" dirty="0" err="1" smtClean="0"/>
              <a:t>nt</a:t>
            </a:r>
            <a:r>
              <a:rPr lang="en-US" sz="1200" dirty="0" smtClean="0"/>
              <a:t>/n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8216" y="652534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t/n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8429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2t/n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4808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3t/n</a:t>
            </a:r>
            <a:endParaRPr lang="en-US" sz="1200" dirty="0"/>
          </a:p>
        </p:txBody>
      </p:sp>
      <p:sp>
        <p:nvSpPr>
          <p:cNvPr id="31" name="5-Point Star 30"/>
          <p:cNvSpPr/>
          <p:nvPr/>
        </p:nvSpPr>
        <p:spPr>
          <a:xfrm>
            <a:off x="2096296" y="6273888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140394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881112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29416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2096296" y="3815015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140394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3881112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7029416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23728" y="3553271"/>
            <a:ext cx="1050987" cy="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73026" y="3265239"/>
            <a:ext cx="776080" cy="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35002" y="2977207"/>
            <a:ext cx="3157278" cy="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21408" y="3553271"/>
            <a:ext cx="2320" cy="2903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179170" y="3265239"/>
            <a:ext cx="2320" cy="5783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16544" y="2984047"/>
            <a:ext cx="11424" cy="9315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064848" y="2636575"/>
            <a:ext cx="12608" cy="12721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92280" y="2617167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143784" y="351669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89126" y="323780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47704" y="294177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87152" y="3525839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46058" y="3237807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89126" y="2940631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47704" y="2589735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852072" y="38413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264506" y="652534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(n-1)t/n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563888" y="384130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i-1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9460" y="38413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79912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452320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11960" y="4057327"/>
            <a:ext cx="280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Poisson: 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~t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zh-TW" altLang="en-US" sz="1400" dirty="0" smtClean="0">
                <a:solidFill>
                  <a:srgbClr val="00B050"/>
                </a:solidFill>
              </a:rPr>
              <a:t>之間事件發生多少次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43336" y="3237807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15758" y="2590865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924728" y="3265239"/>
            <a:ext cx="3527592" cy="381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>
            <a:off x="7524328" y="2617167"/>
            <a:ext cx="360040" cy="648072"/>
          </a:xfrm>
          <a:prstGeom prst="rightBrac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740352" y="2492896"/>
            <a:ext cx="1474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r>
              <a:rPr lang="en-US" altLang="zh-TW" sz="14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N(</a:t>
            </a:r>
            <a:r>
              <a:rPr lang="en-US" sz="1400" dirty="0" err="1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) - </a:t>
            </a:r>
            <a:r>
              <a:rPr lang="en-US" sz="1400" dirty="0" smtClean="0">
                <a:solidFill>
                  <a:srgbClr val="00B050"/>
                </a:solidFill>
              </a:rPr>
              <a:t>N(t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=Poisson(</a:t>
            </a:r>
            <a:r>
              <a:rPr lang="en-US" sz="1400" dirty="0" smtClean="0">
                <a:solidFill>
                  <a:srgbClr val="00B05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00B050"/>
                </a:solidFill>
              </a:rPr>
              <a:t>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-</a:t>
            </a:r>
            <a:r>
              <a:rPr lang="en-US" sz="1400" dirty="0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altLang="zh-TW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8762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020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6088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7973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4955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7991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8080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8938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4942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99809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813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1817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7821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9979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1122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7690" y="629015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binomial =</a:t>
            </a:r>
          </a:p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endParaRPr lang="en-US" altLang="zh-TW" sz="1400" dirty="0" smtClean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728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2422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6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23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370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41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97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437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014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5281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232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2" name="Right Brace 111"/>
          <p:cNvSpPr/>
          <p:nvPr/>
        </p:nvSpPr>
        <p:spPr>
          <a:xfrm rot="16200000">
            <a:off x="154766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e 112"/>
          <p:cNvSpPr/>
          <p:nvPr/>
        </p:nvSpPr>
        <p:spPr>
          <a:xfrm rot="16200000">
            <a:off x="262778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/>
          <p:cNvSpPr/>
          <p:nvPr/>
        </p:nvSpPr>
        <p:spPr>
          <a:xfrm rot="16200000">
            <a:off x="3527884" y="5337212"/>
            <a:ext cx="360040" cy="72008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Brace 114"/>
          <p:cNvSpPr/>
          <p:nvPr/>
        </p:nvSpPr>
        <p:spPr>
          <a:xfrm rot="16200000">
            <a:off x="5482374" y="4123351"/>
            <a:ext cx="360040" cy="314780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8762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80206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60884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4955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9979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11228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1920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1906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9304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3720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04117" y="5281463"/>
            <a:ext cx="366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geometric(p) =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個事件之間，間隔幾次</a:t>
            </a:r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ki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0707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0" name="Right Brace 129"/>
          <p:cNvSpPr/>
          <p:nvPr/>
        </p:nvSpPr>
        <p:spPr>
          <a:xfrm rot="16200000">
            <a:off x="4031940" y="2168860"/>
            <a:ext cx="360040" cy="60486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835696" y="4509120"/>
            <a:ext cx="505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negative binomial(r, 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次事件出現時，總共要做多少次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次事件發生時，要做</a:t>
            </a:r>
            <a:r>
              <a:rPr lang="en-US" altLang="zh-TW" sz="1400" dirty="0" smtClean="0">
                <a:solidFill>
                  <a:srgbClr val="FF0000"/>
                </a:solidFill>
              </a:rPr>
              <a:t>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 </a:t>
            </a:r>
            <a:r>
              <a:rPr lang="en-US" altLang="zh-TW" sz="1400" dirty="0" smtClean="0">
                <a:solidFill>
                  <a:srgbClr val="FF0000"/>
                </a:solidFill>
              </a:rPr>
              <a:t>(geometric</a:t>
            </a:r>
            <a:r>
              <a:rPr lang="zh-TW" altLang="en-US" sz="1400" dirty="0" smtClean="0">
                <a:solidFill>
                  <a:srgbClr val="FF0000"/>
                </a:solidFill>
              </a:rPr>
              <a:t>的值相加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187624" y="2617167"/>
            <a:ext cx="9391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103180" y="2617167"/>
            <a:ext cx="108180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162752" y="2626638"/>
            <a:ext cx="761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923928" y="2617167"/>
            <a:ext cx="31549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475656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99788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5070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02354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36303" y="2041103"/>
            <a:ext cx="421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相鄰兩個事件之間，間隔多少時間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~exponential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ight Brace 146"/>
          <p:cNvSpPr/>
          <p:nvPr/>
        </p:nvSpPr>
        <p:spPr>
          <a:xfrm rot="16200000">
            <a:off x="3959932" y="-1359532"/>
            <a:ext cx="360040" cy="59046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123728" y="908720"/>
            <a:ext cx="411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400" dirty="0" smtClean="0">
                <a:solidFill>
                  <a:srgbClr val="FF0000"/>
                </a:solidFill>
              </a:rPr>
              <a:t> ~ Gamma(k,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FF0000"/>
                </a:solidFill>
              </a:rPr>
              <a:t>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次事件出現時，總共要多久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</a:t>
            </a:r>
            <a:r>
              <a:rPr lang="en-US" altLang="zh-TW" sz="1400" dirty="0" smtClean="0">
                <a:solidFill>
                  <a:srgbClr val="FF0000"/>
                </a:solidFill>
              </a:rPr>
              <a:t>S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時間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187624" y="1720553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187624" y="1872953"/>
            <a:ext cx="59015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75656" y="148478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812618" y="157653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由數學式而來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shape1</a:t>
            </a:r>
          </a:p>
          <a:p>
            <a:pPr lvl="2"/>
            <a:r>
              <a:rPr lang="en-US" altLang="zh-TW" dirty="0" smtClean="0">
                <a:sym typeface="Symbol"/>
              </a:rPr>
              <a:t>: shape2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dbeta</a:t>
            </a:r>
            <a:r>
              <a:rPr lang="en-US" dirty="0" smtClean="0"/>
              <a:t>(x, shape1, shape2, </a:t>
            </a:r>
            <a:r>
              <a:rPr lang="en-US" dirty="0" err="1" smtClean="0"/>
              <a:t>ncp</a:t>
            </a:r>
            <a:r>
              <a:rPr lang="en-US" dirty="0" smtClean="0"/>
              <a:t> = 0, log = FALSE)</a:t>
            </a:r>
          </a:p>
          <a:p>
            <a:pPr lvl="1"/>
            <a:r>
              <a:rPr lang="en-US" dirty="0" err="1" smtClean="0"/>
              <a:t>pbeta</a:t>
            </a:r>
            <a:r>
              <a:rPr lang="en-US" dirty="0" smtClean="0"/>
              <a:t>(q,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qbeta</a:t>
            </a:r>
            <a:r>
              <a:rPr lang="en-US" dirty="0" smtClean="0"/>
              <a:t>(p,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rbeta</a:t>
            </a:r>
            <a:r>
              <a:rPr lang="en-US" dirty="0" smtClean="0"/>
              <a:t>(n, shape1, shape2, </a:t>
            </a:r>
            <a:r>
              <a:rPr lang="en-US" dirty="0" err="1" smtClean="0"/>
              <a:t>ncp</a:t>
            </a:r>
            <a:r>
              <a:rPr lang="en-US" dirty="0" smtClean="0"/>
              <a:t> = 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3136"/>
            <a:ext cx="5810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22608"/>
            <a:ext cx="26196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1294" y="5949280"/>
            <a:ext cx="5142706" cy="39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10</a:t>
            </a:r>
          </a:p>
          <a:p>
            <a:r>
              <a:rPr lang="en-US" sz="1200" dirty="0" smtClean="0"/>
              <a:t>shape2 = 10</a:t>
            </a:r>
          </a:p>
          <a:p>
            <a:r>
              <a:rPr lang="en-US" sz="1200" dirty="0" smtClean="0"/>
              <a:t>mean = 0.5</a:t>
            </a:r>
          </a:p>
          <a:p>
            <a:r>
              <a:rPr lang="en-US" sz="1200" dirty="0" smtClean="0"/>
              <a:t>variance = 0.011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6675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shape2 = 10/3/1</a:t>
            </a:r>
          </a:p>
          <a:p>
            <a:r>
              <a:rPr lang="en-US" sz="1200" dirty="0" smtClean="0"/>
              <a:t>mean = 0.5/0.5/0.5</a:t>
            </a:r>
          </a:p>
          <a:p>
            <a:r>
              <a:rPr lang="en-US" sz="1200" dirty="0" smtClean="0"/>
              <a:t>variance = 0.011/0.036/0.083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204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6/0.67</a:t>
            </a:r>
          </a:p>
          <a:p>
            <a:r>
              <a:rPr lang="en-US" sz="1200" dirty="0" smtClean="0"/>
              <a:t>shape2 = 114/12.67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</a:p>
          <a:p>
            <a:r>
              <a:rPr lang="en-US" sz="1200" dirty="0" smtClean="0"/>
              <a:t>variance = 0.00039/0.00331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一樣時，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會呈現</a:t>
            </a:r>
            <a:r>
              <a:rPr lang="en-US" altLang="zh-TW" sz="1200" dirty="0" smtClean="0">
                <a:solidFill>
                  <a:srgbClr val="00B0F0"/>
                </a:solidFill>
              </a:rPr>
              <a:t>symmetry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若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都為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，則會成為</a:t>
            </a:r>
            <a:r>
              <a:rPr lang="en-US" altLang="zh-TW" sz="1200" dirty="0" smtClean="0">
                <a:solidFill>
                  <a:srgbClr val="00B0F0"/>
                </a:solidFill>
              </a:rPr>
              <a:t>uniform(0,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6924" y="2276872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shape1/2=10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75" y="341419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shape1/2=3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8176" y="3342184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shape1/2=1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會左偏；傾向於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0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24375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3203848" y="2636912"/>
            <a:ext cx="648072" cy="2012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1680" y="216595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增加時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會往中央集中。因總面積為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</a:t>
            </a:r>
            <a:r>
              <a:rPr lang="en-US" altLang="zh-TW" sz="1200" dirty="0" smtClean="0">
                <a:solidFill>
                  <a:srgbClr val="00B0F0"/>
                </a:solidFill>
              </a:rPr>
              <a:t>variance</a:t>
            </a:r>
            <a:r>
              <a:rPr lang="zh-TW" altLang="en-US" sz="1200" dirty="0" smtClean="0">
                <a:solidFill>
                  <a:srgbClr val="00B0F0"/>
                </a:solidFill>
              </a:rPr>
              <a:t>會變小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5436096" y="22048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</a:t>
            </a:r>
          </a:p>
          <a:p>
            <a:r>
              <a:rPr lang="en-US" sz="900" dirty="0" smtClean="0"/>
              <a:t>shape2=6*19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35699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shape2=2/3*19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1423650" y="3351383"/>
            <a:ext cx="416775" cy="143610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92" y="418575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一定限制在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r>
              <a:rPr lang="zh-TW" altLang="en-US" sz="1200" dirty="0" smtClean="0">
                <a:solidFill>
                  <a:srgbClr val="00B0F0"/>
                </a:solidFill>
              </a:rPr>
              <a:t>之間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8025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4100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會右偏；傾向於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1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234888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shape1=6*19</a:t>
            </a:r>
          </a:p>
          <a:p>
            <a:r>
              <a:rPr lang="en-US" sz="900" dirty="0" smtClean="0"/>
              <a:t>shape2=6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8052059" y="341970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shape1=2/3*19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114/12.67</a:t>
            </a:r>
          </a:p>
          <a:p>
            <a:r>
              <a:rPr lang="en-US" sz="1200" dirty="0" smtClean="0"/>
              <a:t>shape2 = 6/0.67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</a:p>
          <a:p>
            <a:r>
              <a:rPr lang="en-US" sz="1200" dirty="0" smtClean="0"/>
              <a:t>variance = 0.00039/0.00331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(Gaussian)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mean</a:t>
            </a:r>
          </a:p>
          <a:p>
            <a:pPr lvl="2"/>
            <a:r>
              <a:rPr lang="en-US" altLang="zh-TW" dirty="0" smtClean="0">
                <a:sym typeface="Symbol"/>
              </a:rPr>
              <a:t></a:t>
            </a:r>
            <a:r>
              <a:rPr lang="en-US" altLang="zh-TW" baseline="3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: </a:t>
            </a:r>
            <a:r>
              <a:rPr lang="en-US" altLang="zh-TW" dirty="0" err="1" smtClean="0">
                <a:sym typeface="Symbol"/>
              </a:rPr>
              <a:t>sd</a:t>
            </a:r>
            <a:endParaRPr lang="en-US" altLang="zh-TW" dirty="0" smtClean="0">
              <a:sym typeface="Symbol"/>
            </a:endParaRPr>
          </a:p>
          <a:p>
            <a:r>
              <a:rPr lang="en-US" altLang="zh-TW" dirty="0" smtClean="0">
                <a:sym typeface="Symbol"/>
              </a:rPr>
              <a:t>Standard normal distribution’s </a:t>
            </a:r>
            <a:r>
              <a:rPr lang="en-US" altLang="zh-TW" dirty="0" err="1" smtClean="0">
                <a:sym typeface="Symbol"/>
              </a:rPr>
              <a:t>cdf</a:t>
            </a:r>
            <a:r>
              <a:rPr lang="en-US" altLang="zh-TW" dirty="0" smtClean="0">
                <a:sym typeface="Symbol"/>
              </a:rPr>
              <a:t> is denoted as </a:t>
            </a:r>
          </a:p>
          <a:p>
            <a:pPr lvl="1"/>
            <a:r>
              <a:rPr lang="en-US" altLang="zh-TW" dirty="0" smtClean="0">
                <a:sym typeface="Symbol"/>
              </a:rPr>
              <a:t>LNp.6-35 says table lookup to find the value</a:t>
            </a:r>
          </a:p>
          <a:p>
            <a:pPr lvl="1"/>
            <a:r>
              <a:rPr lang="en-US" altLang="zh-TW" dirty="0" smtClean="0">
                <a:sym typeface="Symbol"/>
              </a:rPr>
              <a:t>One can use </a:t>
            </a:r>
            <a:r>
              <a:rPr lang="en-US" altLang="zh-TW" dirty="0" err="1" smtClean="0">
                <a:sym typeface="Symbol"/>
              </a:rPr>
              <a:t>pnorm</a:t>
            </a:r>
            <a:r>
              <a:rPr lang="en-US" altLang="zh-TW" dirty="0" smtClean="0">
                <a:sym typeface="Symbol"/>
              </a:rPr>
              <a:t>(x, 0, 1) to get the value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dnorm</a:t>
            </a:r>
            <a:r>
              <a:rPr lang="en-US" dirty="0" smtClean="0"/>
              <a:t>(x, mean = 0, </a:t>
            </a:r>
            <a:r>
              <a:rPr lang="en-US" dirty="0" err="1" smtClean="0"/>
              <a:t>sd</a:t>
            </a:r>
            <a:r>
              <a:rPr lang="en-US" dirty="0" smtClean="0"/>
              <a:t> = 1, log = FALSE)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(q,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qnorm</a:t>
            </a:r>
            <a:r>
              <a:rPr lang="en-US" dirty="0" smtClean="0"/>
              <a:t>(p,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(n, mean = 0,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5743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6309320"/>
            <a:ext cx="420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2314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smtClean="0"/>
              <a:t>variance = 0.25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0.5/1/5</a:t>
            </a:r>
          </a:p>
          <a:p>
            <a:r>
              <a:rPr lang="en-US" sz="1200" dirty="0" smtClean="0"/>
              <a:t>mean = 0/0/0</a:t>
            </a:r>
          </a:p>
          <a:p>
            <a:r>
              <a:rPr lang="en-US" sz="1200" dirty="0" smtClean="0"/>
              <a:t>variance = 0.25/1/25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最大值一定在重心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是</a:t>
            </a:r>
            <a:r>
              <a:rPr lang="en-US" altLang="zh-TW" sz="1200" dirty="0" smtClean="0">
                <a:solidFill>
                  <a:srgbClr val="00B0F0"/>
                </a:solidFill>
              </a:rPr>
              <a:t>fall-off rate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值越小，掉下越快，分散越小 </a:t>
            </a:r>
            <a:r>
              <a:rPr lang="en-US" altLang="zh-TW" sz="1200" dirty="0" smtClean="0">
                <a:solidFill>
                  <a:srgbClr val="00B0F0"/>
                </a:solidFill>
              </a:rPr>
              <a:t>(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比較尖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987824" y="234888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3140968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064" y="342900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=5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31640" y="2636912"/>
            <a:ext cx="504056" cy="2880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03648" y="221589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Bell-shaped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一定對稱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27584" y="2324456"/>
            <a:ext cx="288032" cy="14356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33735" y="2907852"/>
          <a:ext cx="403681" cy="360040"/>
        </p:xfrm>
        <a:graphic>
          <a:graphicData uri="http://schemas.openxmlformats.org/presentationml/2006/ole">
            <p:oleObj spid="_x0000_s1026" name="Equation" r:id="rId7" imgW="469800" imgH="419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0032" y="23488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mean=5</a:t>
            </a:r>
          </a:p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3137193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Y=2X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2276872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Y=X+3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6059" y="3353217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B050"/>
                </a:solidFill>
              </a:rPr>
              <a:t>sd</a:t>
            </a:r>
            <a:r>
              <a:rPr lang="en-US" sz="900" dirty="0" smtClean="0">
                <a:solidFill>
                  <a:srgbClr val="00B05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Y=2X+3</a:t>
            </a:r>
            <a:endParaRPr lang="en-US" sz="900" dirty="0">
              <a:solidFill>
                <a:srgbClr val="00B05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94826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5}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1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smtClean="0"/>
              <a:t>variance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8264" y="42930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Standard normal distribution</a:t>
            </a:r>
          </a:p>
          <a:p>
            <a:r>
              <a:rPr lang="en-US" altLang="zh-TW" sz="1200" dirty="0" smtClean="0">
                <a:solidFill>
                  <a:srgbClr val="00B0F0"/>
                </a:solidFill>
              </a:rPr>
              <a:t>mean = 0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en-US" altLang="zh-TW" sz="1200" dirty="0" smtClean="0">
                <a:solidFill>
                  <a:srgbClr val="00B0F0"/>
                </a:solidFill>
              </a:rPr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Weibull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建構在</a:t>
            </a:r>
            <a:r>
              <a:rPr lang="en-US" altLang="zh-TW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dirty="0" smtClean="0">
                <a:solidFill>
                  <a:srgbClr val="FF0000"/>
                </a:solidFill>
              </a:rPr>
              <a:t>的基礎上，做平移、</a:t>
            </a:r>
            <a:r>
              <a:rPr lang="en-US" altLang="zh-TW" dirty="0" smtClean="0">
                <a:solidFill>
                  <a:srgbClr val="FF0000"/>
                </a:solidFill>
              </a:rPr>
              <a:t>scale</a:t>
            </a:r>
            <a:r>
              <a:rPr lang="zh-TW" altLang="en-US" dirty="0" smtClean="0">
                <a:solidFill>
                  <a:srgbClr val="FF0000"/>
                </a:solidFill>
              </a:rPr>
              <a:t>、指數的</a:t>
            </a:r>
            <a:r>
              <a:rPr lang="en-US" altLang="zh-TW" dirty="0" smtClean="0">
                <a:solidFill>
                  <a:srgbClr val="FF0000"/>
                </a:solidFill>
              </a:rPr>
              <a:t>transformation</a:t>
            </a:r>
          </a:p>
          <a:p>
            <a:pPr lvl="2"/>
            <a:r>
              <a:rPr lang="zh-TW" altLang="en-US" dirty="0" smtClean="0"/>
              <a:t>是對比於</a:t>
            </a:r>
            <a:r>
              <a:rPr lang="en-US" altLang="zh-TW" dirty="0" smtClean="0"/>
              <a:t>exponential</a:t>
            </a:r>
            <a:r>
              <a:rPr lang="zh-TW" altLang="en-US" dirty="0" smtClean="0"/>
              <a:t>，無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exponential: </a:t>
            </a:r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ym typeface="Symbol"/>
              </a:rPr>
              <a:t>0 &lt;  &lt; 1: </a:t>
            </a:r>
            <a:r>
              <a:rPr lang="zh-TW" altLang="en-US" dirty="0" smtClean="0">
                <a:sym typeface="Symbol"/>
              </a:rPr>
              <a:t>早期失效出現在產品壽命的初期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1: </a:t>
            </a:r>
            <a:r>
              <a:rPr lang="zh-TW" altLang="en-US" dirty="0" smtClean="0">
                <a:sym typeface="Symbol"/>
              </a:rPr>
              <a:t>失敗率保持不變，隨機失效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= 1.5: </a:t>
            </a:r>
            <a:r>
              <a:rPr lang="zh-TW" altLang="en-US" dirty="0" smtClean="0">
                <a:sym typeface="Symbol"/>
              </a:rPr>
              <a:t>早期磨損失效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2: </a:t>
            </a:r>
            <a:r>
              <a:rPr lang="zh-TW" altLang="en-US" dirty="0" smtClean="0">
                <a:sym typeface="Symbol"/>
              </a:rPr>
              <a:t>磨損失效的風險在產品壽命內穩步上升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3 &lt;  &lt; 4: </a:t>
            </a:r>
            <a:r>
              <a:rPr lang="zh-TW" altLang="en-US" dirty="0" smtClean="0">
                <a:sym typeface="Symbol"/>
              </a:rPr>
              <a:t>快速磨損失效。當大多數的失效都出現後，對產品壽命的最後時間段建模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&gt; 10: </a:t>
            </a:r>
            <a:r>
              <a:rPr lang="zh-TW" altLang="en-US" dirty="0" smtClean="0">
                <a:sym typeface="Symbol"/>
              </a:rPr>
              <a:t>非常快速的磨損失效。當大多數的失效都出現後，對產品壽命的最後時間段建模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scale:</a:t>
            </a:r>
            <a:r>
              <a:rPr lang="zh-TW" altLang="en-US" dirty="0" smtClean="0">
                <a:sym typeface="Symbol"/>
              </a:rPr>
              <a:t> 時間尺度不同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: shape</a:t>
            </a:r>
          </a:p>
          <a:p>
            <a:pPr lvl="2"/>
            <a:r>
              <a:rPr lang="en-US" altLang="zh-TW" dirty="0" smtClean="0">
                <a:sym typeface="Symbol"/>
              </a:rPr>
              <a:t>: location</a:t>
            </a:r>
            <a:r>
              <a:rPr lang="zh-TW" altLang="en-US" dirty="0" smtClean="0">
                <a:sym typeface="Symbol"/>
              </a:rPr>
              <a:t>，平移。</a:t>
            </a:r>
            <a:r>
              <a:rPr lang="en-US" altLang="zh-TW" dirty="0" smtClean="0">
                <a:sym typeface="Symbol"/>
              </a:rPr>
              <a:t>(</a:t>
            </a:r>
            <a:r>
              <a:rPr lang="zh-TW" altLang="en-US" dirty="0" smtClean="0">
                <a:sym typeface="Symbol"/>
              </a:rPr>
              <a:t>在</a:t>
            </a:r>
            <a:r>
              <a:rPr lang="en-US" altLang="zh-TW" dirty="0" smtClean="0">
                <a:sym typeface="Symbol"/>
              </a:rPr>
              <a:t>R function</a:t>
            </a:r>
            <a:r>
              <a:rPr lang="zh-TW" altLang="en-US" dirty="0" smtClean="0">
                <a:sym typeface="Symbol"/>
              </a:rPr>
              <a:t>中沒用到</a:t>
            </a:r>
            <a:r>
              <a:rPr lang="en-US" altLang="zh-TW" dirty="0" smtClean="0">
                <a:sym typeface="Symbol"/>
              </a:rPr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dweibull</a:t>
            </a:r>
            <a:r>
              <a:rPr lang="en-US" dirty="0" smtClean="0"/>
              <a:t>(x, shape, scale = 1, log = FALSE)</a:t>
            </a:r>
          </a:p>
          <a:p>
            <a:pPr lvl="1"/>
            <a:r>
              <a:rPr lang="en-US" dirty="0" err="1" smtClean="0"/>
              <a:t>pweibull</a:t>
            </a:r>
            <a:r>
              <a:rPr lang="en-US" dirty="0" smtClean="0"/>
              <a:t>(q,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qweibull</a:t>
            </a:r>
            <a:r>
              <a:rPr lang="en-US" dirty="0" smtClean="0"/>
              <a:t>(p,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rweibull</a:t>
            </a:r>
            <a:r>
              <a:rPr lang="en-US" dirty="0" smtClean="0"/>
              <a:t>(n, shape, scale = 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8246"/>
            <a:ext cx="4608512" cy="19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19672" y="60725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036" y="5995650"/>
            <a:ext cx="347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sym typeface="Symbol"/>
              </a:rPr>
              <a:t>因為</a:t>
            </a:r>
            <a:r>
              <a:rPr lang="en-US" sz="12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TW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，所以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Weibull</a:t>
            </a:r>
            <a:r>
              <a:rPr lang="zh-TW" altLang="en-US" sz="1200" dirty="0" smtClean="0">
                <a:solidFill>
                  <a:srgbClr val="FF0000"/>
                </a:solidFill>
              </a:rPr>
              <a:t>其實是對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做平移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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TW" sz="1200" dirty="0" smtClean="0">
                <a:solidFill>
                  <a:srgbClr val="FF0000"/>
                </a:solidFill>
              </a:rPr>
              <a:t>scale(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，和指數運算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923" y="4725144"/>
            <a:ext cx="3724077" cy="9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</a:t>
            </a:r>
          </a:p>
          <a:p>
            <a:r>
              <a:rPr lang="en-US" sz="1200" dirty="0" smtClean="0"/>
              <a:t>mean = 0.443</a:t>
            </a:r>
          </a:p>
          <a:p>
            <a:r>
              <a:rPr lang="en-US" sz="1200" dirty="0" smtClean="0"/>
              <a:t>variance = 0.054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shape=2/2/3/4</a:t>
            </a:r>
          </a:p>
          <a:p>
            <a:r>
              <a:rPr lang="en-US" sz="1200" dirty="0" smtClean="0"/>
              <a:t>scale=0.5/1.0/1.5/3.0</a:t>
            </a:r>
          </a:p>
          <a:p>
            <a:r>
              <a:rPr lang="en-US" sz="1200" dirty="0" smtClean="0"/>
              <a:t>mean = 0.443/0.886/1.339/2.719</a:t>
            </a:r>
          </a:p>
          <a:p>
            <a:r>
              <a:rPr lang="en-US" sz="1200" dirty="0" smtClean="0"/>
              <a:t>variance = 0.054/0.215/0.237/0.582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shape=2/3/4/5</a:t>
            </a:r>
          </a:p>
          <a:p>
            <a:r>
              <a:rPr lang="en-US" sz="1200" dirty="0" smtClean="0"/>
              <a:t>scale=3.0</a:t>
            </a:r>
          </a:p>
          <a:p>
            <a:r>
              <a:rPr lang="en-US" sz="1200" dirty="0" smtClean="0"/>
              <a:t>mean = 2.659/2.679/2.719/2.755</a:t>
            </a:r>
          </a:p>
          <a:p>
            <a:r>
              <a:rPr lang="en-US" sz="1200" dirty="0" smtClean="0"/>
              <a:t>variance = 1.931/0.948/0.581/0.398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059832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scale=3.5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716016" y="370774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scale=3.0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429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scale=3.0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4168" y="278092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scale=3.0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3080" y="248360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shape=5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scale=3.0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694826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scale=0.5/1.0/1.5/2.0</a:t>
            </a:r>
          </a:p>
          <a:p>
            <a:r>
              <a:rPr lang="en-US" sz="1200" dirty="0" smtClean="0"/>
              <a:t>mean = 0.443/0.886/1.329/1.772</a:t>
            </a:r>
          </a:p>
          <a:p>
            <a:r>
              <a:rPr lang="en-US" sz="1200" dirty="0" smtClean="0"/>
              <a:t>variance = 0.054/0.215/0.483/0.858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3320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5328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13360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7416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scale=2.0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64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83568" y="3789041"/>
            <a:ext cx="432048" cy="28803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39330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從</a:t>
            </a:r>
            <a:r>
              <a:rPr lang="en-US" altLang="zh-TW" sz="1200" dirty="0" smtClean="0">
                <a:solidFill>
                  <a:srgbClr val="00B0F0"/>
                </a:solidFill>
              </a:rPr>
              <a:t>0</a:t>
            </a:r>
            <a:r>
              <a:rPr lang="zh-TW" altLang="en-US" sz="1200" dirty="0" smtClean="0">
                <a:solidFill>
                  <a:srgbClr val="00B0F0"/>
                </a:solidFill>
              </a:rPr>
              <a:t>開始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Cauchy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與</a:t>
            </a:r>
            <a:r>
              <a:rPr lang="en-US" altLang="zh-TW" dirty="0" smtClean="0"/>
              <a:t>Normal distribution</a:t>
            </a:r>
            <a:r>
              <a:rPr lang="zh-TW" altLang="en-US" dirty="0" smtClean="0"/>
              <a:t>一樣有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，但是有長尾特性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財富分布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variance</a:t>
            </a:r>
            <a:r>
              <a:rPr lang="zh-TW" altLang="en-US" dirty="0" smtClean="0"/>
              <a:t>不存在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location: </a:t>
            </a:r>
            <a:r>
              <a:rPr lang="zh-TW" altLang="en-US" dirty="0" smtClean="0">
                <a:sym typeface="Symbol"/>
              </a:rPr>
              <a:t>中心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: scale:</a:t>
            </a:r>
            <a:r>
              <a:rPr lang="zh-TW" altLang="en-US" dirty="0" smtClean="0">
                <a:sym typeface="Symbol"/>
              </a:rPr>
              <a:t> 分散</a:t>
            </a:r>
            <a:endParaRPr lang="en-US" altLang="zh-TW" dirty="0" smtClean="0">
              <a:sym typeface="Symbol"/>
            </a:endParaRP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dcauchy</a:t>
            </a:r>
            <a:r>
              <a:rPr lang="en-US" dirty="0" smtClean="0"/>
              <a:t>(x, location = 0, scale = 1, log = FALSE)</a:t>
            </a:r>
          </a:p>
          <a:p>
            <a:pPr lvl="1"/>
            <a:r>
              <a:rPr lang="en-US" dirty="0" err="1" smtClean="0"/>
              <a:t>pcauchy</a:t>
            </a:r>
            <a:r>
              <a:rPr lang="en-US" dirty="0" smtClean="0"/>
              <a:t>(q,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qcauchy</a:t>
            </a:r>
            <a:r>
              <a:rPr lang="en-US" dirty="0" smtClean="0"/>
              <a:t>(p,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rcauchy</a:t>
            </a:r>
            <a:r>
              <a:rPr lang="en-US" dirty="0" smtClean="0"/>
              <a:t>(n, location = 0, scale =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4333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 = 5</a:t>
            </a:r>
          </a:p>
          <a:p>
            <a:r>
              <a:rPr lang="en-US" sz="1200" dirty="0" smtClean="0"/>
              <a:t>scale = 0.5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location=0</a:t>
            </a:r>
          </a:p>
          <a:p>
            <a:r>
              <a:rPr lang="en-US" sz="1200" dirty="0" smtClean="0"/>
              <a:t>scale = 1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6016" y="4293096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Cauchy</a:t>
            </a:r>
            <a:r>
              <a:rPr lang="zh-TW" altLang="en-US" sz="1200" dirty="0" smtClean="0">
                <a:solidFill>
                  <a:srgbClr val="00B0F0"/>
                </a:solidFill>
              </a:rPr>
              <a:t>相較於</a:t>
            </a:r>
            <a:r>
              <a:rPr lang="en-US" altLang="zh-TW" sz="1200" dirty="0" smtClean="0">
                <a:solidFill>
                  <a:srgbClr val="00B0F0"/>
                </a:solidFill>
              </a:rPr>
              <a:t>Normal</a:t>
            </a:r>
            <a:r>
              <a:rPr lang="zh-TW" altLang="en-US" sz="1200" dirty="0" smtClean="0">
                <a:solidFill>
                  <a:srgbClr val="00B0F0"/>
                </a:solidFill>
              </a:rPr>
              <a:t>，其有長尾特性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適用於</a:t>
            </a:r>
            <a:r>
              <a:rPr lang="en-US" altLang="zh-TW" sz="1200" dirty="0" smtClean="0">
                <a:solidFill>
                  <a:srgbClr val="00B0F0"/>
                </a:solidFill>
              </a:rPr>
              <a:t>model</a:t>
            </a:r>
            <a:r>
              <a:rPr lang="zh-TW" altLang="en-US" sz="1200" dirty="0" smtClean="0">
                <a:solidFill>
                  <a:srgbClr val="00B0F0"/>
                </a:solidFill>
              </a:rPr>
              <a:t>黑天鵝效應</a:t>
            </a:r>
            <a:r>
              <a:rPr lang="en-US" altLang="zh-TW" sz="1200" dirty="0" smtClean="0">
                <a:solidFill>
                  <a:srgbClr val="00B0F0"/>
                </a:solidFill>
              </a:rPr>
              <a:t>:</a:t>
            </a:r>
            <a:r>
              <a:rPr lang="zh-TW" altLang="en-US" sz="1200" dirty="0" smtClean="0">
                <a:solidFill>
                  <a:srgbClr val="00B0F0"/>
                </a:solidFill>
              </a:rPr>
              <a:t> 某一事件極少發生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有人超有錢的財富分配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假日車流量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r>
              <a:rPr lang="zh-TW" altLang="en-US" sz="1200" dirty="0" smtClean="0">
                <a:solidFill>
                  <a:srgbClr val="00B0F0"/>
                </a:solidFill>
              </a:rPr>
              <a:t>不適用於描述身高，因為不會有人身高超高</a:t>
            </a:r>
            <a:r>
              <a:rPr lang="en-US" altLang="zh-TW" sz="1200" dirty="0" smtClean="0">
                <a:solidFill>
                  <a:srgbClr val="00B0F0"/>
                </a:solidFill>
              </a:rPr>
              <a:t>(2000m)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40152" y="2276872"/>
            <a:ext cx="15568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Standard Normal distribution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mean=0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3137193"/>
            <a:ext cx="6783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Cauchy</a:t>
            </a:r>
          </a:p>
          <a:p>
            <a:r>
              <a:rPr lang="en-US" sz="900" dirty="0" smtClean="0"/>
              <a:t>location=0</a:t>
            </a:r>
          </a:p>
          <a:p>
            <a:r>
              <a:rPr lang="en-US" sz="900" dirty="0" smtClean="0"/>
              <a:t>scale=1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Binomial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Negative Binomial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779912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Exponential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Poisson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64088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Gamma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364088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Beta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236296" y="3356992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236296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Cauchy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236296" y="2348880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Uniform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Geometric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779912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Weibull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71600" y="2420888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Hypergeometric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4" idx="1"/>
            <a:endCxn id="14" idx="0"/>
          </p:cNvCxnSpPr>
          <p:nvPr/>
        </p:nvCxnSpPr>
        <p:spPr>
          <a:xfrm rot="10800000" flipV="1">
            <a:off x="8635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0"/>
          </p:cNvCxnSpPr>
          <p:nvPr/>
        </p:nvCxnSpPr>
        <p:spPr>
          <a:xfrm>
            <a:off x="23397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" idx="1"/>
          </p:cNvCxnSpPr>
          <p:nvPr/>
        </p:nvCxnSpPr>
        <p:spPr>
          <a:xfrm>
            <a:off x="15476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>
            <a:off x="51480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1"/>
            <a:endCxn id="6" idx="0"/>
          </p:cNvCxnSpPr>
          <p:nvPr/>
        </p:nvCxnSpPr>
        <p:spPr>
          <a:xfrm rot="10800000" flipV="1">
            <a:off x="44639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7" idx="3"/>
            <a:endCxn id="9" idx="0"/>
          </p:cNvCxnSpPr>
          <p:nvPr/>
        </p:nvCxnSpPr>
        <p:spPr>
          <a:xfrm>
            <a:off x="59401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4" idx="0"/>
          </p:cNvCxnSpPr>
          <p:nvPr/>
        </p:nvCxnSpPr>
        <p:spPr>
          <a:xfrm>
            <a:off x="1655676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>
            <a:off x="6048164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5" idx="0"/>
          </p:cNvCxnSpPr>
          <p:nvPr/>
        </p:nvCxnSpPr>
        <p:spPr>
          <a:xfrm>
            <a:off x="4463988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2" idx="0"/>
          </p:cNvCxnSpPr>
          <p:nvPr/>
        </p:nvCxnSpPr>
        <p:spPr>
          <a:xfrm>
            <a:off x="7920372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31858" y="2882214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抽球不放回，抽第幾球的機率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316660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抽球放回，抽第幾球的機率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442500" y="3140968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抽球放回，抽第幾球的時間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075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事件第一次發生，共需試幾次的機率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次發生，共需試幾次的機率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事件第一次發生，共需時間的機率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2920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次發生，共需時間的機率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9912" y="483497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9912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without </a:t>
            </a:r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364088" y="483497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Gamma function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4088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Beta function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092280" y="386104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自然界常出現，鐘型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092280" y="417471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與</a:t>
            </a:r>
            <a:r>
              <a:rPr lang="en-US" altLang="zh-TW" sz="900" dirty="0" smtClean="0"/>
              <a:t>Normal</a:t>
            </a:r>
            <a:r>
              <a:rPr lang="zh-TW" altLang="en-US" sz="900" dirty="0" smtClean="0"/>
              <a:t>對應，有長尾</a:t>
            </a:r>
            <a:endParaRPr lang="en-US" altLang="zh-TW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092280" y="285293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sym typeface="Symbol"/>
              </a:rPr>
              <a:t>和兩值間機率均勻分布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179512" y="9807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79512" y="134076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9552" y="946544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Discrete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9552" y="1294398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75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7079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275856" y="371703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隨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機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過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程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Jointly Distributed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r>
              <a:rPr lang="en-US" dirty="0" smtClean="0"/>
              <a:t>LNp.7-3 example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2486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484784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210050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6165304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pmf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005064"/>
            <a:ext cx="9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cdf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152128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140968"/>
            <a:ext cx="3594919" cy="332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564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CDF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429000"/>
            <a:ext cx="3096344" cy="308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836712"/>
            <a:ext cx="6153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6588224" y="4509120"/>
            <a:ext cx="1277888" cy="7311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2360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點高度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56792"/>
            <a:ext cx="7372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265" y="1597103"/>
            <a:ext cx="97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介於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endParaRPr lang="en-US" altLang="en-US" sz="1200" dirty="0" smtClean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04248" y="3573016"/>
            <a:ext cx="432048" cy="14401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288" y="3358733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所有維度</a:t>
            </a:r>
            <a:r>
              <a:rPr lang="zh-TW" altLang="en-US" sz="1200" dirty="0" smtClean="0">
                <a:solidFill>
                  <a:srgbClr val="00B0F0"/>
                </a:solidFill>
              </a:rPr>
              <a:t>都趨進於無限大時，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1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1)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092280" y="6019547"/>
            <a:ext cx="504056" cy="21776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5877272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任一個</a:t>
            </a:r>
            <a:r>
              <a:rPr lang="zh-TW" altLang="en-US" sz="1200" dirty="0" smtClean="0">
                <a:solidFill>
                  <a:srgbClr val="00B0F0"/>
                </a:solidFill>
              </a:rPr>
              <a:t>維度趨進於負無限大時，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0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 probability distribution of the </a:t>
            </a:r>
            <a:r>
              <a:rPr lang="en-US" dirty="0" smtClean="0">
                <a:solidFill>
                  <a:srgbClr val="00B0F0"/>
                </a:solidFill>
              </a:rPr>
              <a:t>sum</a:t>
            </a:r>
            <a:r>
              <a:rPr lang="en-US" dirty="0" smtClean="0"/>
              <a:t> of two or more 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 random variables is the convolution of their individual distributions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4464496" cy="195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708920"/>
            <a:ext cx="4644008" cy="266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Bernoulli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4686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6093296"/>
            <a:ext cx="4578449" cy="53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0.55</a:t>
            </a:r>
            <a:endParaRPr 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775" y="4369643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2.48</a:t>
            </a:r>
            <a:endParaRPr lang="en-US" sz="1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30019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0.9</a:t>
            </a:r>
          </a:p>
          <a:p>
            <a:r>
              <a:rPr lang="en-US" sz="1200" dirty="0" smtClean="0"/>
              <a:t>mean = 9</a:t>
            </a:r>
          </a:p>
          <a:p>
            <a:r>
              <a:rPr lang="en-US" sz="1200" dirty="0" smtClean="0"/>
              <a:t>variance = 0.9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965674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26369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機率集中</a:t>
            </a:r>
            <a:r>
              <a:rPr lang="zh-TW" altLang="en-US" sz="1200" dirty="0" smtClean="0">
                <a:solidFill>
                  <a:srgbClr val="00B0F0"/>
                </a:solidFill>
              </a:rPr>
              <a:t>在偏低的成功次數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>
                <a:solidFill>
                  <a:srgbClr val="00B0F0"/>
                </a:solidFill>
              </a:rPr>
              <a:t>成</a:t>
            </a:r>
            <a:r>
              <a:rPr lang="zh-TW" altLang="en-US" sz="1200" dirty="0" smtClean="0">
                <a:solidFill>
                  <a:srgbClr val="00B0F0"/>
                </a:solidFill>
              </a:rPr>
              <a:t>功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次的機率是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38.74%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6819" y="209751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</a:t>
            </a:r>
            <a:r>
              <a:rPr lang="zh-TW" altLang="en-US" sz="1200" dirty="0">
                <a:solidFill>
                  <a:srgbClr val="00B0F0"/>
                </a:solidFill>
              </a:rPr>
              <a:t>平</a:t>
            </a:r>
            <a:r>
              <a:rPr lang="zh-TW" altLang="en-US" sz="1200" dirty="0" smtClean="0">
                <a:solidFill>
                  <a:srgbClr val="00B0F0"/>
                </a:solidFill>
              </a:rPr>
              <a:t>均分配給成功和失敗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107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2267744" y="4221088"/>
            <a:ext cx="2592288" cy="504056"/>
          </a:xfrm>
          <a:prstGeom prst="borderCallout2">
            <a:avLst>
              <a:gd name="adj1" fmla="val -3290"/>
              <a:gd name="adj2" fmla="val 51006"/>
              <a:gd name="adj3" fmla="val -57543"/>
              <a:gd name="adj4" fmla="val 52233"/>
              <a:gd name="adj5" fmla="val -85863"/>
              <a:gd name="adj6" fmla="val 934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玩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次，每次成功機率是</a:t>
            </a:r>
            <a:r>
              <a:rPr lang="en-US" altLang="zh-TW" sz="1200" dirty="0" smtClean="0"/>
              <a:t>0.5</a:t>
            </a:r>
            <a:r>
              <a:rPr lang="zh-TW" altLang="en-US" sz="1200" dirty="0" smtClean="0"/>
              <a:t>，成功</a:t>
            </a:r>
            <a:r>
              <a:rPr lang="en-US" altLang="zh-TW" sz="1200" dirty="0" smtClean="0"/>
              <a:t>5</a:t>
            </a:r>
            <a:r>
              <a:rPr lang="zh-TW" altLang="en-US" sz="1200" dirty="0" smtClean="0"/>
              <a:t>次的機率是</a:t>
            </a:r>
            <a:r>
              <a:rPr lang="en-US" altLang="zh-TW" sz="1200" dirty="0" smtClean="0"/>
              <a:t>24.61%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，要成功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r</a:t>
            </a:r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x-r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Negative 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Geometric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dnbinom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mu,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pnbinom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qnbinom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rnbinom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mu)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021288"/>
            <a:ext cx="4932040" cy="73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2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2.00</a:t>
            </a:r>
          </a:p>
          <a:p>
            <a:r>
              <a:rPr lang="en-US" sz="1200" dirty="0" smtClean="0"/>
              <a:t>variance = 3.00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5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9.20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只需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次就成功的機率是最高的 </a:t>
            </a:r>
            <a:r>
              <a:rPr lang="en-US" altLang="zh-TW" sz="1200" dirty="0" smtClean="0">
                <a:solidFill>
                  <a:srgbClr val="00B0F0"/>
                </a:solidFill>
              </a:rPr>
              <a:t>(25%)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成功機率</a:t>
            </a:r>
            <a:r>
              <a:rPr lang="en-US" altLang="zh-TW" sz="1200" dirty="0" smtClean="0">
                <a:solidFill>
                  <a:srgbClr val="00B0F0"/>
                </a:solidFill>
              </a:rPr>
              <a:t>0.5</a:t>
            </a:r>
            <a:r>
              <a:rPr lang="zh-TW" altLang="en-US" sz="1200" dirty="0" smtClean="0">
                <a:solidFill>
                  <a:srgbClr val="00B0F0"/>
                </a:solidFill>
              </a:rPr>
              <a:t>，只要求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次成功。預期總共嘗試次數可以壓低</a:t>
            </a:r>
            <a:endParaRPr lang="en-US" sz="1200" dirty="0" smtClean="0">
              <a:solidFill>
                <a:srgbClr val="00B0F0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9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8.96</a:t>
            </a:r>
          </a:p>
          <a:p>
            <a:r>
              <a:rPr lang="en-US" sz="1200" dirty="0" smtClean="0"/>
              <a:t>variance = 17.32</a:t>
            </a:r>
            <a:endParaRPr lang="en-US" sz="1200" dirty="0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著要求成功的次數增加，所需要的總</a:t>
            </a:r>
            <a:r>
              <a:rPr lang="zh-TW" altLang="en-US" sz="1200" dirty="0">
                <a:solidFill>
                  <a:srgbClr val="00B0F0"/>
                </a:solidFill>
              </a:rPr>
              <a:t>嘗</a:t>
            </a:r>
            <a:r>
              <a:rPr lang="zh-TW" altLang="en-US" sz="1200" dirty="0" smtClean="0">
                <a:solidFill>
                  <a:srgbClr val="00B0F0"/>
                </a:solidFill>
              </a:rPr>
              <a:t>試次數也跟著增加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Negative Binomial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時的特例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x-1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dgeom</a:t>
            </a:r>
            <a:r>
              <a:rPr lang="en-US" dirty="0"/>
              <a:t>(x,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pgeom</a:t>
            </a:r>
            <a:r>
              <a:rPr lang="en-US" dirty="0" smtClean="0"/>
              <a:t>(q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qgeom</a:t>
            </a:r>
            <a:r>
              <a:rPr lang="en-US" dirty="0" smtClean="0"/>
              <a:t>(p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rgeom</a:t>
            </a:r>
            <a:r>
              <a:rPr lang="en-US" dirty="0" smtClean="0"/>
              <a:t>(n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52375" y="630932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0.2</a:t>
            </a:r>
          </a:p>
          <a:p>
            <a:r>
              <a:rPr lang="en-US" sz="1200" dirty="0" smtClean="0"/>
              <a:t>mean = 3.91</a:t>
            </a:r>
          </a:p>
          <a:p>
            <a:r>
              <a:rPr lang="en-US" sz="1200" dirty="0" smtClean="0"/>
              <a:t>variance = 14.83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1.00</a:t>
            </a:r>
          </a:p>
          <a:p>
            <a:r>
              <a:rPr lang="en-US" sz="1200" dirty="0" smtClean="0"/>
              <a:t>variance = 1.50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因為成功機率</a:t>
            </a:r>
            <a:r>
              <a:rPr lang="zh-TW" altLang="en-US" sz="1200" dirty="0">
                <a:solidFill>
                  <a:srgbClr val="00B0F0"/>
                </a:solidFill>
              </a:rPr>
              <a:t>偏</a:t>
            </a:r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r>
              <a:rPr lang="en-US" altLang="zh-TW" sz="1200" dirty="0" smtClean="0">
                <a:solidFill>
                  <a:srgbClr val="00B0F0"/>
                </a:solidFill>
              </a:rPr>
              <a:t>(0.2)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，所以第一次成功的次數偏多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0.7</a:t>
            </a:r>
          </a:p>
          <a:p>
            <a:r>
              <a:rPr lang="en-US" sz="1200" dirty="0" smtClean="0"/>
              <a:t>mean = 0.43</a:t>
            </a:r>
          </a:p>
          <a:p>
            <a:r>
              <a:rPr lang="en-US" sz="1200" dirty="0" smtClean="0"/>
              <a:t>variance = 0.48</a:t>
            </a:r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著成功機率提高，第一次成功所需的總次數會減少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</TotalTime>
  <Words>3790</Words>
  <Application>Microsoft Office PowerPoint</Application>
  <PresentationFormat>On-screen Show (4:3)</PresentationFormat>
  <Paragraphs>682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Random variable – Common distribution</vt:lpstr>
      <vt:lpstr>Common distribution in R</vt:lpstr>
      <vt:lpstr>Discrete Random Variable</vt:lpstr>
      <vt:lpstr>Binomial</vt:lpstr>
      <vt:lpstr>pmf/cdf</vt:lpstr>
      <vt:lpstr>Negative Binomial</vt:lpstr>
      <vt:lpstr>pmf/cdf</vt:lpstr>
      <vt:lpstr>Geometric</vt:lpstr>
      <vt:lpstr>pmf/cdf</vt:lpstr>
      <vt:lpstr>Poisson</vt:lpstr>
      <vt:lpstr>pmf/cdf</vt:lpstr>
      <vt:lpstr>Hypergeometric</vt:lpstr>
      <vt:lpstr>pmf/cdf</vt:lpstr>
      <vt:lpstr>CONTINUOUS Random Variable</vt:lpstr>
      <vt:lpstr>pdf and cdf</vt:lpstr>
      <vt:lpstr>Uniform</vt:lpstr>
      <vt:lpstr>pdf/cdf</vt:lpstr>
      <vt:lpstr>Exponential</vt:lpstr>
      <vt:lpstr>pdf/cdf</vt:lpstr>
      <vt:lpstr>Gamma</vt:lpstr>
      <vt:lpstr>pdf/cdf</vt:lpstr>
      <vt:lpstr>Stochastic Process (隨機過程)</vt:lpstr>
      <vt:lpstr>Beta</vt:lpstr>
      <vt:lpstr>pdf/cdf</vt:lpstr>
      <vt:lpstr>Normal (Gaussian)</vt:lpstr>
      <vt:lpstr>pdf/cdf</vt:lpstr>
      <vt:lpstr>Weibull</vt:lpstr>
      <vt:lpstr>pdf/cdf</vt:lpstr>
      <vt:lpstr>Cauchy</vt:lpstr>
      <vt:lpstr>pdf/cdf</vt:lpstr>
      <vt:lpstr>Overview</vt:lpstr>
      <vt:lpstr>Jointly Distributed Random Variable</vt:lpstr>
      <vt:lpstr>Joint distribution</vt:lpstr>
      <vt:lpstr>Joint PDF</vt:lpstr>
      <vt:lpstr>Joint CDF</vt:lpstr>
      <vt:lpstr>Convolution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– common distribution</dc:title>
  <dc:creator>Windows User</dc:creator>
  <cp:lastModifiedBy>Windows User</cp:lastModifiedBy>
  <cp:revision>280</cp:revision>
  <dcterms:created xsi:type="dcterms:W3CDTF">2016-07-11T01:57:35Z</dcterms:created>
  <dcterms:modified xsi:type="dcterms:W3CDTF">2016-08-16T07:37:15Z</dcterms:modified>
</cp:coreProperties>
</file>