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95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9" r:id="rId32"/>
    <p:sldId id="300" r:id="rId33"/>
    <p:sldId id="301" r:id="rId34"/>
    <p:sldId id="302" r:id="rId35"/>
    <p:sldId id="303" r:id="rId36"/>
    <p:sldId id="304" r:id="rId37"/>
    <p:sldId id="289" r:id="rId38"/>
    <p:sldId id="298" r:id="rId39"/>
    <p:sldId id="296" r:id="rId40"/>
    <p:sldId id="292" r:id="rId41"/>
    <p:sldId id="290" r:id="rId42"/>
    <p:sldId id="291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AD6-EF9A-49A4-9710-5F897D136B70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48A-101A-42EE-9ACF-820CCEC3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E448A-101A-42EE-9ACF-820CCEC3BEA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061" y="5877273"/>
            <a:ext cx="4774399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pPr lvl="2"/>
            <a:r>
              <a:rPr lang="zh-TW" altLang="en-US" dirty="0" smtClean="0"/>
              <a:t>運用在工業上，用來了解產品瑕疵率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m: </a:t>
            </a:r>
            <a:r>
              <a:rPr lang="zh-TW" altLang="en-US" dirty="0" smtClean="0"/>
              <a:t>壞掉的產品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n: </a:t>
            </a:r>
            <a:r>
              <a:rPr lang="zh-TW" altLang="en-US" dirty="0" smtClean="0"/>
              <a:t>好的產品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k: </a:t>
            </a:r>
            <a:r>
              <a:rPr lang="zh-TW" altLang="en-US" dirty="0" smtClean="0"/>
              <a:t>抽驗產品數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484785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337720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1484784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79" y="4337719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195302" y="2880320"/>
            <a:ext cx="0" cy="72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5736" y="3600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664" y="484352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90750" y="1836762"/>
            <a:ext cx="1004888" cy="1764506"/>
          </a:xfrm>
          <a:custGeom>
            <a:avLst/>
            <a:gdLst>
              <a:gd name="connsiteX0" fmla="*/ 0 w 1004888"/>
              <a:gd name="connsiteY0" fmla="*/ 1764506 h 1764506"/>
              <a:gd name="connsiteX1" fmla="*/ 107156 w 1004888"/>
              <a:gd name="connsiteY1" fmla="*/ 1750219 h 1764506"/>
              <a:gd name="connsiteX2" fmla="*/ 178594 w 1004888"/>
              <a:gd name="connsiteY2" fmla="*/ 1709738 h 1764506"/>
              <a:gd name="connsiteX3" fmla="*/ 226219 w 1004888"/>
              <a:gd name="connsiteY3" fmla="*/ 1666875 h 1764506"/>
              <a:gd name="connsiteX4" fmla="*/ 261938 w 1004888"/>
              <a:gd name="connsiteY4" fmla="*/ 1614488 h 1764506"/>
              <a:gd name="connsiteX5" fmla="*/ 302419 w 1004888"/>
              <a:gd name="connsiteY5" fmla="*/ 1531144 h 1764506"/>
              <a:gd name="connsiteX6" fmla="*/ 352425 w 1004888"/>
              <a:gd name="connsiteY6" fmla="*/ 1412081 h 1764506"/>
              <a:gd name="connsiteX7" fmla="*/ 392906 w 1004888"/>
              <a:gd name="connsiteY7" fmla="*/ 1238250 h 1764506"/>
              <a:gd name="connsiteX8" fmla="*/ 452438 w 1004888"/>
              <a:gd name="connsiteY8" fmla="*/ 1007269 h 1764506"/>
              <a:gd name="connsiteX9" fmla="*/ 500063 w 1004888"/>
              <a:gd name="connsiteY9" fmla="*/ 776288 h 1764506"/>
              <a:gd name="connsiteX10" fmla="*/ 554831 w 1004888"/>
              <a:gd name="connsiteY10" fmla="*/ 502444 h 1764506"/>
              <a:gd name="connsiteX11" fmla="*/ 607219 w 1004888"/>
              <a:gd name="connsiteY11" fmla="*/ 280988 h 1764506"/>
              <a:gd name="connsiteX12" fmla="*/ 642938 w 1004888"/>
              <a:gd name="connsiteY12" fmla="*/ 138113 h 1764506"/>
              <a:gd name="connsiteX13" fmla="*/ 671513 w 1004888"/>
              <a:gd name="connsiteY13" fmla="*/ 42863 h 1764506"/>
              <a:gd name="connsiteX14" fmla="*/ 707231 w 1004888"/>
              <a:gd name="connsiteY14" fmla="*/ 0 h 1764506"/>
              <a:gd name="connsiteX15" fmla="*/ 742950 w 1004888"/>
              <a:gd name="connsiteY15" fmla="*/ 0 h 1764506"/>
              <a:gd name="connsiteX16" fmla="*/ 790575 w 1004888"/>
              <a:gd name="connsiteY16" fmla="*/ 59531 h 1764506"/>
              <a:gd name="connsiteX17" fmla="*/ 821531 w 1004888"/>
              <a:gd name="connsiteY17" fmla="*/ 150019 h 1764506"/>
              <a:gd name="connsiteX18" fmla="*/ 873919 w 1004888"/>
              <a:gd name="connsiteY18" fmla="*/ 338138 h 1764506"/>
              <a:gd name="connsiteX19" fmla="*/ 921544 w 1004888"/>
              <a:gd name="connsiteY19" fmla="*/ 571500 h 1764506"/>
              <a:gd name="connsiteX20" fmla="*/ 952500 w 1004888"/>
              <a:gd name="connsiteY20" fmla="*/ 766763 h 1764506"/>
              <a:gd name="connsiteX21" fmla="*/ 992981 w 1004888"/>
              <a:gd name="connsiteY21" fmla="*/ 952500 h 1764506"/>
              <a:gd name="connsiteX22" fmla="*/ 1004888 w 1004888"/>
              <a:gd name="connsiteY22" fmla="*/ 1000125 h 1764506"/>
              <a:gd name="connsiteX23" fmla="*/ 1004888 w 1004888"/>
              <a:gd name="connsiteY23" fmla="*/ 1762125 h 1764506"/>
              <a:gd name="connsiteX24" fmla="*/ 0 w 1004888"/>
              <a:gd name="connsiteY24" fmla="*/ 1764506 h 17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888" h="1764506">
                <a:moveTo>
                  <a:pt x="0" y="1764506"/>
                </a:moveTo>
                <a:lnTo>
                  <a:pt x="107156" y="1750219"/>
                </a:lnTo>
                <a:lnTo>
                  <a:pt x="178594" y="1709738"/>
                </a:lnTo>
                <a:lnTo>
                  <a:pt x="226219" y="1666875"/>
                </a:lnTo>
                <a:lnTo>
                  <a:pt x="261938" y="1614488"/>
                </a:lnTo>
                <a:lnTo>
                  <a:pt x="302419" y="1531144"/>
                </a:lnTo>
                <a:lnTo>
                  <a:pt x="352425" y="1412081"/>
                </a:lnTo>
                <a:lnTo>
                  <a:pt x="392906" y="1238250"/>
                </a:lnTo>
                <a:lnTo>
                  <a:pt x="452438" y="1007269"/>
                </a:lnTo>
                <a:lnTo>
                  <a:pt x="500063" y="776288"/>
                </a:lnTo>
                <a:lnTo>
                  <a:pt x="554831" y="502444"/>
                </a:lnTo>
                <a:lnTo>
                  <a:pt x="607219" y="280988"/>
                </a:lnTo>
                <a:lnTo>
                  <a:pt x="642938" y="138113"/>
                </a:lnTo>
                <a:lnTo>
                  <a:pt x="671513" y="42863"/>
                </a:lnTo>
                <a:lnTo>
                  <a:pt x="707231" y="0"/>
                </a:lnTo>
                <a:lnTo>
                  <a:pt x="742950" y="0"/>
                </a:lnTo>
                <a:lnTo>
                  <a:pt x="790575" y="59531"/>
                </a:lnTo>
                <a:lnTo>
                  <a:pt x="821531" y="150019"/>
                </a:lnTo>
                <a:lnTo>
                  <a:pt x="873919" y="338138"/>
                </a:lnTo>
                <a:lnTo>
                  <a:pt x="921544" y="571500"/>
                </a:lnTo>
                <a:lnTo>
                  <a:pt x="952500" y="766763"/>
                </a:lnTo>
                <a:lnTo>
                  <a:pt x="992981" y="952500"/>
                </a:lnTo>
                <a:lnTo>
                  <a:pt x="1004888" y="1000125"/>
                </a:lnTo>
                <a:lnTo>
                  <a:pt x="1004888" y="1762125"/>
                </a:lnTo>
                <a:lnTo>
                  <a:pt x="0" y="1764506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7974" y="28803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7974" y="46177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08304" y="3494208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312" y="33123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0.0175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772234" y="4881346"/>
            <a:ext cx="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35028" y="3519846"/>
            <a:ext cx="1698914" cy="85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66424" y="4615312"/>
            <a:ext cx="10544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602146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2700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積分</a:t>
            </a:r>
            <a:endParaRPr lang="en-US" sz="1200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490578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71132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微分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min</a:t>
            </a:r>
          </a:p>
          <a:p>
            <a:pPr lvl="2"/>
            <a:r>
              <a:rPr lang="en-US" altLang="zh-TW" dirty="0" smtClean="0">
                <a:sym typeface="Symbol"/>
              </a:rPr>
              <a:t>: max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18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1.33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6</a:t>
            </a:r>
          </a:p>
          <a:p>
            <a:r>
              <a:rPr lang="en-US" sz="1200" dirty="0" smtClean="0"/>
              <a:t>variance = 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3.25</a:t>
            </a:r>
          </a:p>
          <a:p>
            <a:r>
              <a:rPr lang="en-US" sz="1200" dirty="0" smtClean="0"/>
              <a:t>variance = 0.02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7884368" y="1124744"/>
            <a:ext cx="1152128" cy="432048"/>
          </a:xfrm>
          <a:prstGeom prst="wedgeRectCallout">
            <a:avLst>
              <a:gd name="adj1" fmla="val -86601"/>
              <a:gd name="adj2" fmla="val 549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</a:t>
            </a:r>
            <a:r>
              <a:rPr lang="zh-TW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TW" sz="800" dirty="0" smtClean="0">
                <a:solidFill>
                  <a:srgbClr val="FF0000"/>
                </a:solidFill>
              </a:rPr>
              <a:t>integrate</a:t>
            </a:r>
            <a:r>
              <a:rPr lang="zh-TW" altLang="en-US" sz="800" dirty="0" smtClean="0">
                <a:solidFill>
                  <a:srgbClr val="FF0000"/>
                </a:solidFill>
              </a:rPr>
              <a:t>算這個有困難。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{TBD}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: rate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589240"/>
            <a:ext cx="4819278" cy="113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2</a:t>
            </a:r>
          </a:p>
          <a:p>
            <a:r>
              <a:rPr lang="en-US" sz="1200" dirty="0" smtClean="0"/>
              <a:t>variance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=n/2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 =1/2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Gamma</a:t>
            </a:r>
            <a:r>
              <a:rPr lang="zh-TW" altLang="en-US" dirty="0" smtClean="0">
                <a:sym typeface="Symbol"/>
              </a:rPr>
              <a:t>稱為</a:t>
            </a:r>
            <a:r>
              <a:rPr lang="en-US" altLang="zh-TW" dirty="0" smtClean="0">
                <a:sym typeface="Symbol"/>
              </a:rPr>
              <a:t>Chi-squared distribution with n 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是正整數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00600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949280"/>
            <a:ext cx="4324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1/2/4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0.5/2/8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隨機過程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計算等待</a:t>
            </a:r>
            <a:r>
              <a:rPr lang="en-US" altLang="zh-TW" dirty="0" smtClean="0">
                <a:sym typeface="Symbol"/>
              </a:rPr>
              <a:t></a:t>
            </a:r>
            <a:r>
              <a:rPr lang="zh-TW" altLang="en-US" dirty="0" smtClean="0">
                <a:sym typeface="Symbol"/>
              </a:rPr>
              <a:t>次的時間和等待</a:t>
            </a:r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次的時間，之間的比例關係機率值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zh-TW" altLang="en-US" dirty="0" smtClean="0">
                <a:sym typeface="Symbol"/>
              </a:rPr>
              <a:t>一定介於</a:t>
            </a:r>
            <a:r>
              <a:rPr lang="en-US" altLang="zh-TW" dirty="0" smtClean="0">
                <a:sym typeface="Symbol"/>
              </a:rPr>
              <a:t>0~1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smtClean="0"/>
              <a:t>Beta</a:t>
            </a:r>
            <a:r>
              <a:rPr lang="zh-TW" altLang="en-US" dirty="0" smtClean="0"/>
              <a:t>數學式而來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294" y="5949280"/>
            <a:ext cx="5142706" cy="3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700808"/>
            <a:ext cx="4587230" cy="6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0.011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0.5/0.5/0.5</a:t>
            </a:r>
          </a:p>
          <a:p>
            <a:r>
              <a:rPr lang="en-US" sz="1200" dirty="0" smtClean="0"/>
              <a:t>variance = 0.011/0.036/0.083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6309320"/>
            <a:ext cx="420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0/0/0</a:t>
            </a:r>
          </a:p>
          <a:p>
            <a:r>
              <a:rPr lang="en-US" sz="1200" dirty="0" smtClean="0"/>
              <a:t>variance = 0.25/1/25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923" y="4725144"/>
            <a:ext cx="3724077" cy="9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0.443</a:t>
            </a:r>
          </a:p>
          <a:p>
            <a:r>
              <a:rPr lang="en-US" sz="1200" dirty="0" smtClean="0"/>
              <a:t>variance = 0.054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0.443/0.886/1.339/2.719</a:t>
            </a:r>
          </a:p>
          <a:p>
            <a:r>
              <a:rPr lang="en-US" sz="1200" dirty="0" smtClean="0"/>
              <a:t>variance = 0.054/0.215/0.237/0.582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2.659/2.679/2.719/2.755</a:t>
            </a:r>
          </a:p>
          <a:p>
            <a:r>
              <a:rPr lang="en-US" sz="1200" dirty="0" smtClean="0"/>
              <a:t>variance = 1.931/0.948/0.581/0.398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70774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429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7809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0.443/0.886/1.329/1.772</a:t>
            </a:r>
          </a:p>
          <a:p>
            <a:r>
              <a:rPr lang="en-US" sz="1200" dirty="0" smtClean="0"/>
              <a:t>variance = 0.054/0.215/0.483/0.858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i.i.d</a:t>
            </a:r>
            <a:r>
              <a:rPr lang="en-US" altLang="zh-TW" dirty="0" smtClean="0"/>
              <a:t>. standard normal distribution(N(0,1))</a:t>
            </a:r>
            <a:r>
              <a:rPr lang="zh-TW" altLang="en-US" dirty="0" smtClean="0"/>
              <a:t>做平方的相加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N(0, 1)</a:t>
            </a:r>
            <a:r>
              <a:rPr lang="zh-TW" altLang="en-US" dirty="0" smtClean="0"/>
              <a:t>視為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，而因為</a:t>
            </a:r>
            <a:r>
              <a:rPr lang="en-US" altLang="zh-TW" dirty="0" smtClean="0"/>
              <a:t>N(0,1)</a:t>
            </a:r>
            <a:r>
              <a:rPr lang="zh-TW" altLang="en-US" dirty="0" smtClean="0"/>
              <a:t>的可能值是</a:t>
            </a:r>
            <a:r>
              <a:rPr lang="en-US" altLang="zh-TW" dirty="0" smtClean="0"/>
              <a:t>-</a:t>
            </a:r>
            <a:r>
              <a:rPr lang="zh-TW" altLang="en-US" dirty="0" smtClean="0">
                <a:sym typeface="Symbol"/>
              </a:rPr>
              <a:t></a:t>
            </a:r>
            <a:r>
              <a:rPr lang="en-US" altLang="zh-TW" dirty="0" smtClean="0">
                <a:sym typeface="Symbol"/>
              </a:rPr>
              <a:t>~+</a:t>
            </a:r>
            <a:r>
              <a:rPr lang="zh-TW" altLang="en-US" dirty="0" smtClean="0">
                <a:sym typeface="Symbol"/>
              </a:rPr>
              <a:t> ，所以</a:t>
            </a:r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其實是在描述點可以在</a:t>
            </a:r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維空間移動的自由度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Gamma(n/2, 1/2)</a:t>
            </a:r>
            <a:r>
              <a:rPr lang="zh-TW" altLang="en-US" dirty="0" smtClean="0"/>
              <a:t>特例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=n/2: </a:t>
            </a:r>
            <a:r>
              <a:rPr lang="zh-TW" altLang="en-US" dirty="0" smtClean="0">
                <a:sym typeface="Symbol"/>
              </a:rPr>
              <a:t>第</a:t>
            </a:r>
            <a:r>
              <a:rPr lang="en-US" altLang="zh-TW" dirty="0" smtClean="0">
                <a:sym typeface="Symbol"/>
              </a:rPr>
              <a:t>n/2</a:t>
            </a:r>
            <a:r>
              <a:rPr lang="zh-TW" altLang="en-US" dirty="0" smtClean="0">
                <a:sym typeface="Symbol"/>
              </a:rPr>
              <a:t>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=1/2: </a:t>
            </a:r>
            <a:r>
              <a:rPr lang="zh-TW" altLang="en-US" dirty="0" smtClean="0">
                <a:sym typeface="Symbol"/>
              </a:rPr>
              <a:t>單位時間發生</a:t>
            </a:r>
            <a:r>
              <a:rPr lang="en-US" altLang="zh-TW" dirty="0" smtClean="0">
                <a:sym typeface="Symbol"/>
              </a:rPr>
              <a:t>1/2</a:t>
            </a:r>
            <a:r>
              <a:rPr lang="zh-TW" altLang="en-US" dirty="0" smtClean="0">
                <a:sym typeface="Symbol"/>
              </a:rPr>
              <a:t>次數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n: </a:t>
            </a:r>
            <a:r>
              <a:rPr lang="en-US" altLang="zh-TW" dirty="0" err="1" smtClean="0">
                <a:sym typeface="Symbol"/>
              </a:rPr>
              <a:t>df</a:t>
            </a:r>
            <a:r>
              <a:rPr lang="en-US" altLang="zh-TW" dirty="0" smtClean="0">
                <a:sym typeface="Symbol"/>
              </a:rPr>
              <a:t>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dchisq</a:t>
            </a:r>
            <a:r>
              <a:rPr lang="en-US" dirty="0" smtClean="0"/>
              <a:t>(x,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pchisq</a:t>
            </a:r>
            <a:r>
              <a:rPr lang="en-US" dirty="0" smtClean="0"/>
              <a:t>(q,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qchisq</a:t>
            </a:r>
            <a:r>
              <a:rPr lang="en-US" dirty="0" smtClean="0"/>
              <a:t>(p,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rchisq</a:t>
            </a:r>
            <a:r>
              <a:rPr lang="en-US" dirty="0" smtClean="0"/>
              <a:t>(n,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010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= 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10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=1/2/5/10</a:t>
            </a:r>
          </a:p>
          <a:p>
            <a:r>
              <a:rPr lang="en-US" sz="1200" dirty="0" smtClean="0"/>
              <a:t>mean = 1/2/5/10</a:t>
            </a:r>
          </a:p>
          <a:p>
            <a:r>
              <a:rPr lang="en-US" sz="1200" dirty="0" smtClean="0"/>
              <a:t>variance = 2/4/10/20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7984" y="429309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n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越大，</a:t>
            </a:r>
            <a:r>
              <a:rPr lang="en-US" altLang="zh-TW" sz="1200" dirty="0" smtClean="0">
                <a:solidFill>
                  <a:srgbClr val="00B0F0"/>
                </a:solidFill>
              </a:rPr>
              <a:t>distribution</a:t>
            </a:r>
            <a:r>
              <a:rPr lang="zh-TW" altLang="en-US" sz="1200" dirty="0" smtClean="0">
                <a:solidFill>
                  <a:srgbClr val="00B0F0"/>
                </a:solidFill>
              </a:rPr>
              <a:t>越往大的延伸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等待時間越久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16832"/>
            <a:ext cx="2752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435140" y="323861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226206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n=1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05415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rgbClr val="0070C0"/>
                </a:solidFill>
              </a:rPr>
              <a:t>n=2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5180" y="334218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n=10</a:t>
            </a:r>
            <a:endParaRPr lang="en-US" sz="900" dirty="0">
              <a:solidFill>
                <a:srgbClr val="00CC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2124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365104"/>
            <a:ext cx="2124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ym typeface="Symbol"/>
              </a:rPr>
              <a:t>是</a:t>
            </a:r>
            <a:r>
              <a:rPr lang="en-US" altLang="zh-TW" dirty="0" smtClean="0">
                <a:sym typeface="Symbol"/>
              </a:rPr>
              <a:t>N(0,1)</a:t>
            </a:r>
            <a:r>
              <a:rPr lang="zh-TW" altLang="en-US" dirty="0" smtClean="0">
                <a:sym typeface="Symbol"/>
              </a:rPr>
              <a:t>除以</a:t>
            </a:r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平均的開根號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跟</a:t>
            </a:r>
            <a:r>
              <a:rPr lang="en-US" altLang="zh-TW" dirty="0" smtClean="0">
                <a:sym typeface="Symbol"/>
              </a:rPr>
              <a:t>N(0,1)</a:t>
            </a:r>
            <a:r>
              <a:rPr lang="zh-TW" altLang="en-US" dirty="0" smtClean="0">
                <a:sym typeface="Symbol"/>
              </a:rPr>
              <a:t>很像，但有</a:t>
            </a:r>
            <a:r>
              <a:rPr lang="en-US" altLang="zh-TW" dirty="0" smtClean="0">
                <a:sym typeface="Symbol"/>
              </a:rPr>
              <a:t>heavier tail</a:t>
            </a:r>
            <a:r>
              <a:rPr lang="zh-TW" altLang="en-US" dirty="0" smtClean="0">
                <a:sym typeface="Symbol"/>
              </a:rPr>
              <a:t>，較</a:t>
            </a:r>
            <a:r>
              <a:rPr lang="en-US" altLang="zh-TW" dirty="0" smtClean="0">
                <a:sym typeface="Symbol"/>
              </a:rPr>
              <a:t>N(0, 1)</a:t>
            </a:r>
            <a:r>
              <a:rPr lang="zh-TW" altLang="en-US" dirty="0" smtClean="0">
                <a:sym typeface="Symbol"/>
              </a:rPr>
              <a:t>比較有極值可能性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Cauchy(0, 1)</a:t>
            </a:r>
            <a:r>
              <a:rPr lang="zh-TW" altLang="en-US" dirty="0" smtClean="0"/>
              <a:t>特例，就是</a:t>
            </a:r>
            <a:r>
              <a:rPr lang="en-US" altLang="zh-TW" dirty="0" smtClean="0"/>
              <a:t>T1</a:t>
            </a:r>
          </a:p>
          <a:p>
            <a:pPr lvl="2"/>
            <a:r>
              <a:rPr lang="en-US" altLang="zh-TW" dirty="0" smtClean="0">
                <a:sym typeface="Symbol"/>
              </a:rPr>
              <a:t>location: 0</a:t>
            </a:r>
          </a:p>
          <a:p>
            <a:pPr lvl="2"/>
            <a:r>
              <a:rPr lang="en-US" altLang="zh-TW" dirty="0" smtClean="0">
                <a:sym typeface="Symbol"/>
              </a:rPr>
              <a:t>scale: </a:t>
            </a:r>
            <a:r>
              <a:rPr lang="en-US" altLang="zh-TW" dirty="0" smtClean="0">
                <a:sym typeface="Symbol"/>
              </a:rPr>
              <a:t>1</a:t>
            </a:r>
          </a:p>
          <a:p>
            <a:pPr lvl="1"/>
            <a:r>
              <a:rPr lang="en-US" altLang="zh-TW" dirty="0" err="1" smtClean="0">
                <a:sym typeface="Symbol"/>
              </a:rPr>
              <a:t>Tn</a:t>
            </a:r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很大時，會變成</a:t>
            </a:r>
            <a:r>
              <a:rPr lang="en-US" altLang="zh-TW" smtClean="0">
                <a:sym typeface="Symbol"/>
              </a:rPr>
              <a:t>N(0, 1)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n: </a:t>
            </a:r>
            <a:r>
              <a:rPr lang="en-US" altLang="zh-TW" dirty="0" err="1" smtClean="0">
                <a:sym typeface="Symbol"/>
              </a:rPr>
              <a:t>df</a:t>
            </a:r>
            <a:r>
              <a:rPr lang="en-US" altLang="zh-TW" dirty="0" smtClean="0">
                <a:sym typeface="Symbol"/>
              </a:rPr>
              <a:t>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(x,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log = FALSE)</a:t>
            </a:r>
          </a:p>
          <a:p>
            <a:pPr lvl="1"/>
            <a:r>
              <a:rPr lang="en-US" dirty="0" smtClean="0"/>
              <a:t>pt(q,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smtClean="0"/>
              <a:t>qt(p,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rt</a:t>
            </a:r>
            <a:r>
              <a:rPr lang="en-US" dirty="0" smtClean="0"/>
              <a:t>(n,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09120"/>
            <a:ext cx="3744416" cy="22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24744"/>
            <a:ext cx="980504" cy="44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= 5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1.67</a:t>
            </a:r>
            <a:endParaRPr lang="en-US" sz="1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980728"/>
            <a:ext cx="6048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19872" y="155679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=5/10/30</a:t>
            </a:r>
          </a:p>
          <a:p>
            <a:r>
              <a:rPr lang="en-US" sz="1200" dirty="0" smtClean="0"/>
              <a:t>mean = 0/0/0</a:t>
            </a:r>
          </a:p>
          <a:p>
            <a:r>
              <a:rPr lang="en-US" sz="1200" dirty="0" smtClean="0"/>
              <a:t>variance = 1.67/1.25/1.07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7984" y="658100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degree of freedom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越大，越往</a:t>
            </a:r>
            <a:r>
              <a:rPr lang="en-US" altLang="zh-TW" sz="1200" dirty="0" smtClean="0">
                <a:solidFill>
                  <a:srgbClr val="00B0F0"/>
                </a:solidFill>
              </a:rPr>
              <a:t>N(0, 1)</a:t>
            </a:r>
            <a:r>
              <a:rPr lang="zh-TW" altLang="en-US" sz="1200" dirty="0" smtClean="0">
                <a:solidFill>
                  <a:srgbClr val="00B0F0"/>
                </a:solidFill>
              </a:rPr>
              <a:t>靠近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5373216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n=30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508518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n=5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5229200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n=10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145060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N(0, 1)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51723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N(0, 1)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1628800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n=30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184482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n=10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n=5</a:t>
            </a:r>
            <a:endParaRPr lang="en-US" sz="9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21431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65104"/>
            <a:ext cx="21431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19872" y="4293096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degree of freedom</a:t>
            </a:r>
            <a:r>
              <a:rPr lang="zh-TW" altLang="en-US" sz="1200" dirty="0" smtClean="0">
                <a:solidFill>
                  <a:srgbClr val="00B0F0"/>
                </a:solidFill>
              </a:rPr>
              <a:t>小時，在尾巴的機率比較大。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比起</a:t>
            </a:r>
            <a:r>
              <a:rPr lang="en-US" altLang="zh-TW" sz="1200" dirty="0" smtClean="0">
                <a:solidFill>
                  <a:srgbClr val="00B0F0"/>
                </a:solidFill>
              </a:rPr>
              <a:t>N(0, 1)</a:t>
            </a:r>
            <a:r>
              <a:rPr lang="zh-TW" altLang="en-US" sz="1200" dirty="0" smtClean="0">
                <a:solidFill>
                  <a:srgbClr val="00B0F0"/>
                </a:solidFill>
              </a:rPr>
              <a:t>，較容易吐出極端值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0498" y="253562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是對稱的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3843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的平均相除的感覺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F(1, n)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Tn</a:t>
            </a:r>
            <a:r>
              <a:rPr lang="zh-TW" altLang="en-US" dirty="0" smtClean="0"/>
              <a:t>平方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m: df1: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n: df2: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(x, df1, df2, </a:t>
            </a:r>
            <a:r>
              <a:rPr lang="en-US" dirty="0" err="1" smtClean="0"/>
              <a:t>ncp</a:t>
            </a:r>
            <a:r>
              <a:rPr lang="en-US" dirty="0" smtClean="0"/>
              <a:t>, log = FALSE)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smtClean="0"/>
              <a:t>(q, df1, df2,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qf</a:t>
            </a:r>
            <a:r>
              <a:rPr lang="en-US" dirty="0" smtClean="0"/>
              <a:t>(p, df1, df2,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rf</a:t>
            </a:r>
            <a:r>
              <a:rPr lang="en-US" dirty="0" smtClean="0"/>
              <a:t>(n, df1, df2, </a:t>
            </a:r>
            <a:r>
              <a:rPr lang="en-US" dirty="0" err="1" smtClean="0"/>
              <a:t>ncp</a:t>
            </a:r>
            <a:r>
              <a:rPr lang="en-US" dirty="0" smtClean="0"/>
              <a:t>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09716"/>
            <a:ext cx="6552728" cy="254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56758"/>
            <a:ext cx="1440160" cy="48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92896"/>
            <a:ext cx="3103561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 = 5</a:t>
            </a:r>
          </a:p>
          <a:p>
            <a:r>
              <a:rPr lang="en-US" sz="1200" dirty="0" smtClean="0"/>
              <a:t>df2 = 5</a:t>
            </a:r>
          </a:p>
          <a:p>
            <a:r>
              <a:rPr lang="en-US" sz="1200" dirty="0" smtClean="0"/>
              <a:t>mean = 1.67</a:t>
            </a:r>
          </a:p>
          <a:p>
            <a:r>
              <a:rPr lang="en-US" sz="1200" dirty="0" smtClean="0"/>
              <a:t>variance = 8.89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278092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df1=10</a:t>
            </a:r>
          </a:p>
          <a:p>
            <a:r>
              <a:rPr lang="en-US" sz="1200" dirty="0" smtClean="0"/>
              <a:t>df2=1/2/3/4/…/10</a:t>
            </a:r>
          </a:p>
          <a:p>
            <a:r>
              <a:rPr lang="en-US" sz="1200" dirty="0" smtClean="0"/>
              <a:t>mean = {TBD}</a:t>
            </a:r>
          </a:p>
          <a:p>
            <a:r>
              <a:rPr lang="en-US" sz="1200" dirty="0" smtClean="0"/>
              <a:t>variance = {TBD}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4581127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df2=1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14096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df2=10</a:t>
            </a:r>
            <a:endParaRPr lang="en-US" sz="9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438" y="2492896"/>
            <a:ext cx="310356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552606" y="273630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df1=1/2/3/4/…/10</a:t>
            </a:r>
          </a:p>
          <a:p>
            <a:r>
              <a:rPr lang="en-US" sz="1200" dirty="0" smtClean="0"/>
              <a:t>df2=10</a:t>
            </a:r>
          </a:p>
          <a:p>
            <a:r>
              <a:rPr lang="en-US" sz="1200" dirty="0" smtClean="0"/>
              <a:t>mean = {TBD}</a:t>
            </a:r>
          </a:p>
          <a:p>
            <a:r>
              <a:rPr lang="en-US" sz="1200" dirty="0" smtClean="0"/>
              <a:t>variance = {TBD}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2572" y="482453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df1=1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616502" y="345638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df1=10</a:t>
            </a:r>
            <a:endParaRPr lang="en-US" sz="900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2207228" cy="23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365104"/>
            <a:ext cx="2207228" cy="23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62948" cy="648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Jointly Distributed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578449" cy="53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 probability distribution of the </a:t>
            </a:r>
            <a:r>
              <a:rPr lang="en-US" dirty="0" smtClean="0">
                <a:solidFill>
                  <a:srgbClr val="00B0F0"/>
                </a:solidFill>
              </a:rPr>
              <a:t>sum</a:t>
            </a:r>
            <a:r>
              <a:rPr lang="en-US" dirty="0" smtClean="0"/>
              <a:t> of two or more 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 random variables is the convolution of their individual distributions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464496" cy="19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08920"/>
            <a:ext cx="4644008" cy="266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021288"/>
            <a:ext cx="4932040" cy="73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4497</Words>
  <Application>Microsoft Office PowerPoint</Application>
  <PresentationFormat>On-screen Show (4:3)</PresentationFormat>
  <Paragraphs>779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pdf and cdf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Chi-square</vt:lpstr>
      <vt:lpstr>pdf/cdf</vt:lpstr>
      <vt:lpstr>t</vt:lpstr>
      <vt:lpstr>pdf/cdf</vt:lpstr>
      <vt:lpstr>f</vt:lpstr>
      <vt:lpstr>pdf/cdf</vt:lpstr>
      <vt:lpstr>Overview</vt:lpstr>
      <vt:lpstr>Slide 38</vt:lpstr>
      <vt:lpstr>Jointly Distributed Random Variable</vt:lpstr>
      <vt:lpstr>Joint distribution</vt:lpstr>
      <vt:lpstr>Joint PDF</vt:lpstr>
      <vt:lpstr>Joint CDF</vt:lpstr>
      <vt:lpstr>Convolution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329</cp:revision>
  <dcterms:created xsi:type="dcterms:W3CDTF">2016-07-11T01:57:35Z</dcterms:created>
  <dcterms:modified xsi:type="dcterms:W3CDTF">2016-08-25T05:42:55Z</dcterms:modified>
</cp:coreProperties>
</file>