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25"/>
  </p:notesMasterIdLst>
  <p:handoutMasterIdLst>
    <p:handoutMasterId r:id="rId26"/>
  </p:handoutMasterIdLst>
  <p:sldIdLst>
    <p:sldId id="256" r:id="rId3"/>
    <p:sldId id="267" r:id="rId4"/>
    <p:sldId id="268" r:id="rId5"/>
    <p:sldId id="290" r:id="rId6"/>
    <p:sldId id="269" r:id="rId7"/>
    <p:sldId id="279" r:id="rId8"/>
    <p:sldId id="275" r:id="rId9"/>
    <p:sldId id="276" r:id="rId10"/>
    <p:sldId id="287" r:id="rId11"/>
    <p:sldId id="277" r:id="rId12"/>
    <p:sldId id="280" r:id="rId13"/>
    <p:sldId id="270" r:id="rId14"/>
    <p:sldId id="271" r:id="rId15"/>
    <p:sldId id="285" r:id="rId16"/>
    <p:sldId id="288" r:id="rId17"/>
    <p:sldId id="273" r:id="rId18"/>
    <p:sldId id="281" r:id="rId19"/>
    <p:sldId id="278" r:id="rId20"/>
    <p:sldId id="283" r:id="rId21"/>
    <p:sldId id="284" r:id="rId22"/>
    <p:sldId id="286" r:id="rId23"/>
    <p:sldId id="289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ECBC00"/>
    <a:srgbClr val="BF002A"/>
    <a:srgbClr val="EC62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78495" autoAdjust="0"/>
  </p:normalViewPr>
  <p:slideViewPr>
    <p:cSldViewPr>
      <p:cViewPr varScale="1">
        <p:scale>
          <a:sx n="108" d="100"/>
          <a:sy n="108" d="100"/>
        </p:scale>
        <p:origin x="9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359073359073357E-2"/>
          <c:y val="0.12643678160919541"/>
          <c:w val="0.93328185328185331"/>
          <c:h val="0.3439840709566476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Touring Phase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1966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DC-4A5F-A6EF-ED83663A737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Übergangsphase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DC-4A5F-A6EF-ED83663A737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Kreative Hochphase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DC-4A5F-A6EF-ED83663A7370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Ausklangphase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DC-4A5F-A6EF-ED83663A73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46064592"/>
        <c:axId val="1955257264"/>
      </c:barChart>
      <c:catAx>
        <c:axId val="1946064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5257264"/>
        <c:crosses val="autoZero"/>
        <c:auto val="1"/>
        <c:lblAlgn val="ctr"/>
        <c:lblOffset val="100"/>
        <c:noMultiLvlLbl val="0"/>
      </c:catAx>
      <c:valAx>
        <c:axId val="1955257264"/>
        <c:scaling>
          <c:orientation val="minMax"/>
          <c:max val="1970"/>
          <c:min val="196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de-DE"/>
          </a:p>
        </c:txPr>
        <c:crossAx val="194606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046403004153072E-2"/>
          <c:y val="0.74718924179421398"/>
          <c:w val="0.85907173845817564"/>
          <c:h val="0.252810758205786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359073359073357E-2"/>
          <c:y val="0.12643678160919541"/>
          <c:w val="0.93328185328185331"/>
          <c:h val="0.3439840709566476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Touring Phase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1966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72-45BB-B4EE-3C28EDDC3BE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Übergangsphase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72-45BB-B4EE-3C28EDDC3BE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Kreative Hochphase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72-45BB-B4EE-3C28EDDC3BE9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Ausklangphase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472-45BB-B4EE-3C28EDDC3B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46064592"/>
        <c:axId val="1955257264"/>
      </c:barChart>
      <c:catAx>
        <c:axId val="1946064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5257264"/>
        <c:crosses val="autoZero"/>
        <c:auto val="1"/>
        <c:lblAlgn val="ctr"/>
        <c:lblOffset val="100"/>
        <c:noMultiLvlLbl val="0"/>
      </c:catAx>
      <c:valAx>
        <c:axId val="1955257264"/>
        <c:scaling>
          <c:orientation val="minMax"/>
          <c:max val="1970"/>
          <c:min val="196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de-DE"/>
          </a:p>
        </c:txPr>
        <c:crossAx val="194606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046403004153072E-2"/>
          <c:y val="0.74718924179421398"/>
          <c:w val="0.85907173845817564"/>
          <c:h val="0.252810758205786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14.12.2017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779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14.12.2017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09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14.12.2017</a:t>
            </a:fld>
            <a:endParaRPr lang="de-DE" dirty="0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42" y="2132856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800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071802" y="2632922"/>
            <a:ext cx="5892686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398838"/>
            <a:ext cx="6072187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dirty="0">
                <a:latin typeface="+mn-lt"/>
              </a:rPr>
              <a:t>Florian Fuchs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Lehrstuhl</a:t>
            </a:r>
            <a:r>
              <a:rPr lang="de-DE" baseline="0" dirty="0">
                <a:latin typeface="+mn-lt"/>
              </a:rPr>
              <a:t> für Medieninformatik</a:t>
            </a:r>
            <a:endParaRPr lang="de-DE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+mn-lt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+mn-lt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14.12.2017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14.12.2017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Pr>
        <a:solidFill>
          <a:srgbClr val="9C0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0" hasCustomPrompt="1"/>
          </p:nvPr>
        </p:nvSpPr>
        <p:spPr>
          <a:xfrm>
            <a:off x="1835150" y="2420938"/>
            <a:ext cx="6192838" cy="863600"/>
          </a:xfrm>
        </p:spPr>
        <p:txBody>
          <a:bodyPr>
            <a:normAutofit/>
          </a:bodyPr>
          <a:lstStyle>
            <a:lvl1pPr>
              <a:buNone/>
              <a:defRPr sz="4000">
                <a:solidFill>
                  <a:schemeClr val="bg1"/>
                </a:solidFill>
                <a:latin typeface="Vollkorn Regular" pitchFamily="2" charset="0"/>
              </a:defRPr>
            </a:lvl1pPr>
          </a:lstStyle>
          <a:p>
            <a:pPr lvl="0"/>
            <a:r>
              <a:rPr lang="de-DE" dirty="0"/>
              <a:t>Zwischenüberschrift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14.12.2017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14.12.2017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14.12.2017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14.12.2017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836712"/>
            <a:ext cx="7188200" cy="43204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331640" y="1556792"/>
            <a:ext cx="7200800" cy="4752528"/>
          </a:xfrm>
          <a:prstGeom prst="rect">
            <a:avLst/>
          </a:prstGeom>
        </p:spPr>
        <p:txBody>
          <a:bodyPr>
            <a:normAutofit/>
          </a:bodyPr>
          <a:lstStyle>
            <a:lvl1pPr marL="324000" marR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Textmasterformate durch Klicken </a:t>
            </a:r>
            <a:r>
              <a:rPr lang="de-DE" dirty="0" err="1"/>
              <a:t>bearbeitenlallalllllllll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762311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1628800"/>
            <a:ext cx="3600400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1628800"/>
            <a:ext cx="3610744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14.12.2017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576064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10"/>
          <p:cNvSpPr>
            <a:spLocks noChangeAspect="1" noChangeArrowheads="1"/>
          </p:cNvSpPr>
          <p:nvPr userDrawn="1"/>
        </p:nvSpPr>
        <p:spPr bwMode="auto">
          <a:xfrm>
            <a:off x="1331640" y="-27384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8" name="Rectangle 11"/>
          <p:cNvSpPr>
            <a:spLocks noChangeAspect="1" noChangeArrowheads="1"/>
          </p:cNvSpPr>
          <p:nvPr userDrawn="1"/>
        </p:nvSpPr>
        <p:spPr bwMode="auto">
          <a:xfrm>
            <a:off x="5237684" y="-27384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600" y="17240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6237288"/>
            <a:ext cx="4895850" cy="431800"/>
          </a:xfrm>
        </p:spPr>
        <p:txBody>
          <a:bodyPr>
            <a:noAutofit/>
          </a:bodyPr>
          <a:lstStyle>
            <a:lvl1pPr>
              <a:buNone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fld id="{2D817EE5-07C4-40B8-ABC2-B36E473ABF26}" type="slidenum">
              <a:rPr lang="de-DE" smtClean="0"/>
              <a:pPr lvl="0"/>
              <a:t>‹Nr.›</a:t>
            </a:fld>
            <a:r>
              <a:rPr lang="de-DE" dirty="0"/>
              <a:t> von X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14.12.2017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14.12.2017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spect="1" noChangeArrowheads="1"/>
          </p:cNvSpPr>
          <p:nvPr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0" name="Rectangle 11"/>
          <p:cNvSpPr>
            <a:spLocks noChangeAspect="1" noChangeArrowheads="1"/>
          </p:cNvSpPr>
          <p:nvPr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259632" y="6453336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Verdana" pitchFamily="34" charset="0"/>
              </a:rPr>
              <a:t>Folie</a:t>
            </a:r>
            <a:r>
              <a:rPr lang="de-DE" sz="1200" baseline="0" dirty="0">
                <a:latin typeface="Verdana" pitchFamily="34" charset="0"/>
              </a:rPr>
              <a:t> </a:t>
            </a:r>
            <a:fld id="{12F2BCD1-5772-4C53-8446-AC629820F22E}" type="slidenum">
              <a:rPr lang="de-DE" sz="1200" baseline="0" smtClean="0">
                <a:latin typeface="Verdana" pitchFamily="34" charset="0"/>
              </a:rPr>
              <a:pPr/>
              <a:t>‹Nr.›</a:t>
            </a:fld>
            <a:r>
              <a:rPr lang="de-DE" sz="1200" baseline="0" dirty="0">
                <a:latin typeface="Verdana" pitchFamily="34" charset="0"/>
              </a:rPr>
              <a:t> von X</a:t>
            </a:r>
            <a:endParaRPr lang="de-DE" sz="1200" dirty="0">
              <a:latin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6600" y="44624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79B7C-F96D-4F65-BAF5-F4DDF61123ED}" type="datetimeFigureOut">
              <a:rPr lang="de-DE" smtClean="0"/>
              <a:pPr/>
              <a:t>14.12.2017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763739" y="1268760"/>
            <a:ext cx="7560789" cy="500066"/>
          </a:xfrm>
        </p:spPr>
        <p:txBody>
          <a:bodyPr/>
          <a:lstStyle/>
          <a:p>
            <a:r>
              <a:rPr lang="de-DE" sz="3200" b="0" dirty="0">
                <a:latin typeface="+mj-lt"/>
              </a:rPr>
              <a:t>Computergestützte Musikanalyse der Beatles von 1962 bis 1970 auf Basis eines </a:t>
            </a:r>
            <a:r>
              <a:rPr lang="de-DE" sz="3200" b="0" dirty="0" err="1">
                <a:latin typeface="+mj-lt"/>
              </a:rPr>
              <a:t>MusicXML</a:t>
            </a:r>
            <a:r>
              <a:rPr lang="de-DE" sz="3200" b="0" dirty="0">
                <a:latin typeface="+mj-lt"/>
              </a:rPr>
              <a:t>-Korpus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1763688" y="2776938"/>
            <a:ext cx="7560840" cy="1876198"/>
          </a:xfrm>
        </p:spPr>
        <p:txBody>
          <a:bodyPr/>
          <a:lstStyle/>
          <a:p>
            <a:r>
              <a:rPr lang="de-DE" sz="3200" dirty="0">
                <a:solidFill>
                  <a:schemeClr val="tx1"/>
                </a:solidFill>
                <a:latin typeface="+mj-lt"/>
              </a:rPr>
              <a:t>Oberseminar Medieninformatik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A0802-E0DE-4535-880D-8C76AF65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Subjektive Komplexität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023AF-A799-440D-AA5B-7E5716C772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u="sng" dirty="0"/>
              <a:t>Tonmaterial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Hierarchie der Töne nach </a:t>
            </a:r>
            <a:r>
              <a:rPr lang="de-DE" sz="1800" dirty="0" err="1"/>
              <a:t>Krumhansl</a:t>
            </a:r>
            <a:r>
              <a:rPr lang="de-DE" sz="1800" dirty="0"/>
              <a:t> &amp; Shepard (1979).</a:t>
            </a:r>
          </a:p>
          <a:p>
            <a:pPr marL="0" indent="0">
              <a:buNone/>
            </a:pPr>
            <a:endParaRPr lang="de-DE" sz="18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BA0B282-AB32-46BB-9168-574D8B745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34515"/>
              </p:ext>
            </p:extLst>
          </p:nvPr>
        </p:nvGraphicFramePr>
        <p:xfrm>
          <a:off x="1329298" y="2708920"/>
          <a:ext cx="7188560" cy="140415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22422">
                  <a:extLst>
                    <a:ext uri="{9D8B030D-6E8A-4147-A177-3AD203B41FA5}">
                      <a16:colId xmlns:a16="http://schemas.microsoft.com/office/drawing/2014/main" val="3308551322"/>
                    </a:ext>
                  </a:extLst>
                </a:gridCol>
                <a:gridCol w="478051">
                  <a:extLst>
                    <a:ext uri="{9D8B030D-6E8A-4147-A177-3AD203B41FA5}">
                      <a16:colId xmlns:a16="http://schemas.microsoft.com/office/drawing/2014/main" val="3134008554"/>
                    </a:ext>
                  </a:extLst>
                </a:gridCol>
                <a:gridCol w="544732">
                  <a:extLst>
                    <a:ext uri="{9D8B030D-6E8A-4147-A177-3AD203B41FA5}">
                      <a16:colId xmlns:a16="http://schemas.microsoft.com/office/drawing/2014/main" val="1827086998"/>
                    </a:ext>
                  </a:extLst>
                </a:gridCol>
                <a:gridCol w="540767">
                  <a:extLst>
                    <a:ext uri="{9D8B030D-6E8A-4147-A177-3AD203B41FA5}">
                      <a16:colId xmlns:a16="http://schemas.microsoft.com/office/drawing/2014/main" val="241205195"/>
                    </a:ext>
                  </a:extLst>
                </a:gridCol>
                <a:gridCol w="545525">
                  <a:extLst>
                    <a:ext uri="{9D8B030D-6E8A-4147-A177-3AD203B41FA5}">
                      <a16:colId xmlns:a16="http://schemas.microsoft.com/office/drawing/2014/main" val="774871698"/>
                    </a:ext>
                  </a:extLst>
                </a:gridCol>
                <a:gridCol w="543146">
                  <a:extLst>
                    <a:ext uri="{9D8B030D-6E8A-4147-A177-3AD203B41FA5}">
                      <a16:colId xmlns:a16="http://schemas.microsoft.com/office/drawing/2014/main" val="1726962244"/>
                    </a:ext>
                  </a:extLst>
                </a:gridCol>
                <a:gridCol w="543146">
                  <a:extLst>
                    <a:ext uri="{9D8B030D-6E8A-4147-A177-3AD203B41FA5}">
                      <a16:colId xmlns:a16="http://schemas.microsoft.com/office/drawing/2014/main" val="3853698681"/>
                    </a:ext>
                  </a:extLst>
                </a:gridCol>
                <a:gridCol w="547111">
                  <a:extLst>
                    <a:ext uri="{9D8B030D-6E8A-4147-A177-3AD203B41FA5}">
                      <a16:colId xmlns:a16="http://schemas.microsoft.com/office/drawing/2014/main" val="3649978295"/>
                    </a:ext>
                  </a:extLst>
                </a:gridCol>
                <a:gridCol w="541560">
                  <a:extLst>
                    <a:ext uri="{9D8B030D-6E8A-4147-A177-3AD203B41FA5}">
                      <a16:colId xmlns:a16="http://schemas.microsoft.com/office/drawing/2014/main" val="1630170836"/>
                    </a:ext>
                  </a:extLst>
                </a:gridCol>
                <a:gridCol w="546318">
                  <a:extLst>
                    <a:ext uri="{9D8B030D-6E8A-4147-A177-3AD203B41FA5}">
                      <a16:colId xmlns:a16="http://schemas.microsoft.com/office/drawing/2014/main" val="1720180841"/>
                    </a:ext>
                  </a:extLst>
                </a:gridCol>
                <a:gridCol w="543146">
                  <a:extLst>
                    <a:ext uri="{9D8B030D-6E8A-4147-A177-3AD203B41FA5}">
                      <a16:colId xmlns:a16="http://schemas.microsoft.com/office/drawing/2014/main" val="684798917"/>
                    </a:ext>
                  </a:extLst>
                </a:gridCol>
                <a:gridCol w="547111">
                  <a:extLst>
                    <a:ext uri="{9D8B030D-6E8A-4147-A177-3AD203B41FA5}">
                      <a16:colId xmlns:a16="http://schemas.microsoft.com/office/drawing/2014/main" val="4270760959"/>
                    </a:ext>
                  </a:extLst>
                </a:gridCol>
                <a:gridCol w="545525">
                  <a:extLst>
                    <a:ext uri="{9D8B030D-6E8A-4147-A177-3AD203B41FA5}">
                      <a16:colId xmlns:a16="http://schemas.microsoft.com/office/drawing/2014/main" val="3980920081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II#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III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IV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IV#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VI#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VII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24393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C/Am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c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 err="1">
                          <a:effectLst/>
                        </a:rPr>
                        <a:t>cis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d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 err="1">
                          <a:effectLst/>
                        </a:rPr>
                        <a:t>dis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e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f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 err="1">
                          <a:effectLst/>
                        </a:rPr>
                        <a:t>fis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g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 err="1">
                          <a:effectLst/>
                        </a:rPr>
                        <a:t>gis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a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b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h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642108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D/Hm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 err="1"/>
                        <a:t>dis</a:t>
                      </a:r>
                      <a:endParaRPr lang="de-DE" sz="18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 err="1"/>
                        <a:t>fis</a:t>
                      </a:r>
                      <a:endParaRPr lang="de-DE" sz="18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 err="1"/>
                        <a:t>gis</a:t>
                      </a:r>
                      <a:endParaRPr lang="de-DE" sz="18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 err="1"/>
                        <a:t>cis</a:t>
                      </a:r>
                      <a:endParaRPr lang="de-DE" sz="18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947302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EAA2DF6-F564-4EAF-8F87-2BEEDE5C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27010"/>
              </p:ext>
            </p:extLst>
          </p:nvPr>
        </p:nvGraphicFramePr>
        <p:xfrm>
          <a:off x="1329298" y="4359434"/>
          <a:ext cx="718856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478">
                  <a:extLst>
                    <a:ext uri="{9D8B030D-6E8A-4147-A177-3AD203B41FA5}">
                      <a16:colId xmlns:a16="http://schemas.microsoft.com/office/drawing/2014/main" val="3141790160"/>
                    </a:ext>
                  </a:extLst>
                </a:gridCol>
                <a:gridCol w="5962082">
                  <a:extLst>
                    <a:ext uri="{9D8B030D-6E8A-4147-A177-3AD203B41FA5}">
                      <a16:colId xmlns:a16="http://schemas.microsoft.com/office/drawing/2014/main" val="2531897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Ebene 1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Grundtöne Dur- und parallele Moll-Tonart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09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Ebene 2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restliche Tonika-eigenen Töne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03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Ebene 3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restliche Tonart-eigenen Töne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20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Ebene 4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Tonart-fremde Töne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54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70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A0802-E0DE-4535-880D-8C76AF65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Subjektive Komplexität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023AF-A799-440D-AA5B-7E5716C772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u="sng" dirty="0"/>
              <a:t>Akkordmaterial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Zusammenhänge von Tonarten und Akkorden nach </a:t>
            </a:r>
            <a:r>
              <a:rPr lang="de-DE" sz="1800" dirty="0" err="1"/>
              <a:t>Bharucha</a:t>
            </a:r>
            <a:r>
              <a:rPr lang="de-DE" sz="1800" dirty="0"/>
              <a:t> (1994).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1AE6942-0B28-4634-B6A2-2333420CD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022731"/>
              </p:ext>
            </p:extLst>
          </p:nvPr>
        </p:nvGraphicFramePr>
        <p:xfrm>
          <a:off x="1331640" y="2852936"/>
          <a:ext cx="7188560" cy="140415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22422">
                  <a:extLst>
                    <a:ext uri="{9D8B030D-6E8A-4147-A177-3AD203B41FA5}">
                      <a16:colId xmlns:a16="http://schemas.microsoft.com/office/drawing/2014/main" val="3308551322"/>
                    </a:ext>
                  </a:extLst>
                </a:gridCol>
                <a:gridCol w="478051">
                  <a:extLst>
                    <a:ext uri="{9D8B030D-6E8A-4147-A177-3AD203B41FA5}">
                      <a16:colId xmlns:a16="http://schemas.microsoft.com/office/drawing/2014/main" val="3134008554"/>
                    </a:ext>
                  </a:extLst>
                </a:gridCol>
                <a:gridCol w="544732">
                  <a:extLst>
                    <a:ext uri="{9D8B030D-6E8A-4147-A177-3AD203B41FA5}">
                      <a16:colId xmlns:a16="http://schemas.microsoft.com/office/drawing/2014/main" val="1827086998"/>
                    </a:ext>
                  </a:extLst>
                </a:gridCol>
                <a:gridCol w="540767">
                  <a:extLst>
                    <a:ext uri="{9D8B030D-6E8A-4147-A177-3AD203B41FA5}">
                      <a16:colId xmlns:a16="http://schemas.microsoft.com/office/drawing/2014/main" val="241205195"/>
                    </a:ext>
                  </a:extLst>
                </a:gridCol>
                <a:gridCol w="545525">
                  <a:extLst>
                    <a:ext uri="{9D8B030D-6E8A-4147-A177-3AD203B41FA5}">
                      <a16:colId xmlns:a16="http://schemas.microsoft.com/office/drawing/2014/main" val="774871698"/>
                    </a:ext>
                  </a:extLst>
                </a:gridCol>
                <a:gridCol w="543146">
                  <a:extLst>
                    <a:ext uri="{9D8B030D-6E8A-4147-A177-3AD203B41FA5}">
                      <a16:colId xmlns:a16="http://schemas.microsoft.com/office/drawing/2014/main" val="1726962244"/>
                    </a:ext>
                  </a:extLst>
                </a:gridCol>
                <a:gridCol w="543146">
                  <a:extLst>
                    <a:ext uri="{9D8B030D-6E8A-4147-A177-3AD203B41FA5}">
                      <a16:colId xmlns:a16="http://schemas.microsoft.com/office/drawing/2014/main" val="3853698681"/>
                    </a:ext>
                  </a:extLst>
                </a:gridCol>
                <a:gridCol w="547111">
                  <a:extLst>
                    <a:ext uri="{9D8B030D-6E8A-4147-A177-3AD203B41FA5}">
                      <a16:colId xmlns:a16="http://schemas.microsoft.com/office/drawing/2014/main" val="3649978295"/>
                    </a:ext>
                  </a:extLst>
                </a:gridCol>
                <a:gridCol w="541560">
                  <a:extLst>
                    <a:ext uri="{9D8B030D-6E8A-4147-A177-3AD203B41FA5}">
                      <a16:colId xmlns:a16="http://schemas.microsoft.com/office/drawing/2014/main" val="1630170836"/>
                    </a:ext>
                  </a:extLst>
                </a:gridCol>
                <a:gridCol w="546318">
                  <a:extLst>
                    <a:ext uri="{9D8B030D-6E8A-4147-A177-3AD203B41FA5}">
                      <a16:colId xmlns:a16="http://schemas.microsoft.com/office/drawing/2014/main" val="1720180841"/>
                    </a:ext>
                  </a:extLst>
                </a:gridCol>
                <a:gridCol w="543146">
                  <a:extLst>
                    <a:ext uri="{9D8B030D-6E8A-4147-A177-3AD203B41FA5}">
                      <a16:colId xmlns:a16="http://schemas.microsoft.com/office/drawing/2014/main" val="684798917"/>
                    </a:ext>
                  </a:extLst>
                </a:gridCol>
                <a:gridCol w="547111">
                  <a:extLst>
                    <a:ext uri="{9D8B030D-6E8A-4147-A177-3AD203B41FA5}">
                      <a16:colId xmlns:a16="http://schemas.microsoft.com/office/drawing/2014/main" val="4270760959"/>
                    </a:ext>
                  </a:extLst>
                </a:gridCol>
                <a:gridCol w="545525">
                  <a:extLst>
                    <a:ext uri="{9D8B030D-6E8A-4147-A177-3AD203B41FA5}">
                      <a16:colId xmlns:a16="http://schemas.microsoft.com/office/drawing/2014/main" val="3980920081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II#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III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IV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IV#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VI#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VII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24393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C/Am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Cis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Dis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Fis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Gis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642108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D/Hm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Dis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Fis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Gis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Cis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947302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BC79B0A5-6D3A-4A0F-B91E-3E820C238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77324"/>
              </p:ext>
            </p:extLst>
          </p:nvPr>
        </p:nvGraphicFramePr>
        <p:xfrm>
          <a:off x="1331640" y="4503450"/>
          <a:ext cx="718856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478">
                  <a:extLst>
                    <a:ext uri="{9D8B030D-6E8A-4147-A177-3AD203B41FA5}">
                      <a16:colId xmlns:a16="http://schemas.microsoft.com/office/drawing/2014/main" val="3141790160"/>
                    </a:ext>
                  </a:extLst>
                </a:gridCol>
                <a:gridCol w="5962082">
                  <a:extLst>
                    <a:ext uri="{9D8B030D-6E8A-4147-A177-3AD203B41FA5}">
                      <a16:colId xmlns:a16="http://schemas.microsoft.com/office/drawing/2014/main" val="2531897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Ebene 1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Tonika von Dur- und paralleler Moll-Tonart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09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Ebene 2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Dominante und Subdominante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03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Ebene 3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restliche Tonart-eigene Akkorde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20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Ebene 4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Tonart-fremde Akkorde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54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70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5AD9F-A367-419F-983F-7960ED17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Korpus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5F6963B-8657-447C-A399-D4655294615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0381523"/>
              </p:ext>
            </p:extLst>
          </p:nvPr>
        </p:nvGraphicFramePr>
        <p:xfrm>
          <a:off x="1332000" y="1484784"/>
          <a:ext cx="7188200" cy="4125303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4680160">
                  <a:extLst>
                    <a:ext uri="{9D8B030D-6E8A-4147-A177-3AD203B41FA5}">
                      <a16:colId xmlns:a16="http://schemas.microsoft.com/office/drawing/2014/main" val="1609276514"/>
                    </a:ext>
                  </a:extLst>
                </a:gridCol>
                <a:gridCol w="2508040">
                  <a:extLst>
                    <a:ext uri="{9D8B030D-6E8A-4147-A177-3AD203B41FA5}">
                      <a16:colId xmlns:a16="http://schemas.microsoft.com/office/drawing/2014/main" val="3660339752"/>
                    </a:ext>
                  </a:extLst>
                </a:gridCol>
              </a:tblGrid>
              <a:tr h="5893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Anzahl Alben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838936"/>
                  </a:ext>
                </a:extLst>
              </a:tr>
              <a:tr h="5893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Anzahl Lieder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532128"/>
                  </a:ext>
                </a:extLst>
              </a:tr>
              <a:tr h="5893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Anzahl bewertete Lieder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183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042178"/>
                  </a:ext>
                </a:extLst>
              </a:tr>
              <a:tr h="5893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ᴓ Anzahl von Bewertungen pro Lied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12,59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7595577"/>
                  </a:ext>
                </a:extLst>
              </a:tr>
              <a:tr h="5893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ᴓ Bewertung (0-5)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4,6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5490746"/>
                  </a:ext>
                </a:extLst>
              </a:tr>
              <a:tr h="5893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musicXML</a:t>
                      </a:r>
                      <a:endParaRPr lang="de-DE" sz="16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6713482"/>
                  </a:ext>
                </a:extLst>
              </a:tr>
              <a:tr h="5893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Herkunft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ultimate-guitar.com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6801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91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62605-BE33-4D46-84B6-3BA775B5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Informations-Extraktion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31A1312-CCF9-405F-9234-BAD06CE35DD8}"/>
              </a:ext>
            </a:extLst>
          </p:cNvPr>
          <p:cNvSpPr/>
          <p:nvPr/>
        </p:nvSpPr>
        <p:spPr>
          <a:xfrm>
            <a:off x="5724127" y="1641813"/>
            <a:ext cx="1944217" cy="629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6F498B-4D53-4B8C-8F91-02532ECE61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Tonartbestimmung</a:t>
            </a:r>
          </a:p>
          <a:p>
            <a:endParaRPr lang="de-DE" sz="1800" dirty="0"/>
          </a:p>
          <a:p>
            <a:r>
              <a:rPr lang="de-DE" sz="1800" dirty="0"/>
              <a:t>Tonextraktion</a:t>
            </a:r>
          </a:p>
          <a:p>
            <a:endParaRPr lang="de-DE" sz="1800" dirty="0"/>
          </a:p>
          <a:p>
            <a:r>
              <a:rPr lang="de-DE" sz="1800" dirty="0"/>
              <a:t>Akkordextraktion</a:t>
            </a:r>
          </a:p>
          <a:p>
            <a:endParaRPr lang="de-DE" sz="1800" dirty="0"/>
          </a:p>
          <a:p>
            <a:r>
              <a:rPr lang="de-DE" sz="1800" dirty="0"/>
              <a:t>Normalisierung</a:t>
            </a:r>
          </a:p>
          <a:p>
            <a:endParaRPr lang="de-DE" sz="1800" dirty="0"/>
          </a:p>
          <a:p>
            <a:r>
              <a:rPr lang="de-DE" sz="1800" dirty="0"/>
              <a:t>Metrik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9CFA07-F781-4621-8B97-E6132F338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700808"/>
            <a:ext cx="2016224" cy="57010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14766EB-F48C-4619-8E0E-524113472D7C}"/>
              </a:ext>
            </a:extLst>
          </p:cNvPr>
          <p:cNvSpPr txBox="1"/>
          <p:nvPr/>
        </p:nvSpPr>
        <p:spPr>
          <a:xfrm>
            <a:off x="5626473" y="2262036"/>
            <a:ext cx="194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https://www.python.org/</a:t>
            </a:r>
          </a:p>
        </p:txBody>
      </p:sp>
    </p:spTree>
    <p:extLst>
      <p:ext uri="{BB962C8B-B14F-4D97-AF65-F5344CB8AC3E}">
        <p14:creationId xmlns:p14="http://schemas.microsoft.com/office/powerpoint/2010/main" val="325081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E6BCE-9611-44B2-9356-D30D8C17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5698623-036F-4675-9B69-C20A8D27BE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037" y="1557338"/>
            <a:ext cx="3366651" cy="475138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9339D46-0D9C-4100-8C85-B4989A17B91F}"/>
              </a:ext>
            </a:extLst>
          </p:cNvPr>
          <p:cNvSpPr txBox="1"/>
          <p:nvPr/>
        </p:nvSpPr>
        <p:spPr>
          <a:xfrm>
            <a:off x="1332000" y="1476808"/>
            <a:ext cx="158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Autorauswahl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F7A37B5-4CC7-4587-8FFD-6FA7FF325982}"/>
              </a:ext>
            </a:extLst>
          </p:cNvPr>
          <p:cNvSpPr txBox="1"/>
          <p:nvPr/>
        </p:nvSpPr>
        <p:spPr>
          <a:xfrm>
            <a:off x="1332000" y="2323896"/>
            <a:ext cx="158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Tonarten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C344671-0C83-486D-9CF2-E608F1302026}"/>
              </a:ext>
            </a:extLst>
          </p:cNvPr>
          <p:cNvSpPr txBox="1"/>
          <p:nvPr/>
        </p:nvSpPr>
        <p:spPr>
          <a:xfrm>
            <a:off x="1332000" y="3563699"/>
            <a:ext cx="158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Tonmaterial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7CE9624-B347-468D-A057-61A56F770F13}"/>
              </a:ext>
            </a:extLst>
          </p:cNvPr>
          <p:cNvSpPr txBox="1"/>
          <p:nvPr/>
        </p:nvSpPr>
        <p:spPr>
          <a:xfrm>
            <a:off x="1332000" y="5085184"/>
            <a:ext cx="165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Akkordmaterial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B0BB070-BE64-4C56-8A35-51B715E1B001}"/>
              </a:ext>
            </a:extLst>
          </p:cNvPr>
          <p:cNvSpPr txBox="1"/>
          <p:nvPr/>
        </p:nvSpPr>
        <p:spPr>
          <a:xfrm>
            <a:off x="6936384" y="1479923"/>
            <a:ext cx="158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Albumauswahl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98A3CD3-8660-44CF-8223-6BBEC90E0173}"/>
              </a:ext>
            </a:extLst>
          </p:cNvPr>
          <p:cNvSpPr txBox="1"/>
          <p:nvPr/>
        </p:nvSpPr>
        <p:spPr>
          <a:xfrm>
            <a:off x="6936384" y="2423520"/>
            <a:ext cx="158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Taktarten</a:t>
            </a:r>
          </a:p>
        </p:txBody>
      </p:sp>
    </p:spTree>
    <p:extLst>
      <p:ext uri="{BB962C8B-B14F-4D97-AF65-F5344CB8AC3E}">
        <p14:creationId xmlns:p14="http://schemas.microsoft.com/office/powerpoint/2010/main" val="705794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19E31-CDAB-435D-836E-64CD0926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5DCFEF-1603-474E-927D-2082B91C28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Vorführung der </a:t>
            </a:r>
            <a:r>
              <a:rPr lang="de-DE" dirty="0" err="1"/>
              <a:t>Webapp</a:t>
            </a:r>
            <a:r>
              <a:rPr lang="de-DE" dirty="0"/>
              <a:t>:</a:t>
            </a:r>
          </a:p>
          <a:p>
            <a:endParaRPr lang="de-DE" dirty="0"/>
          </a:p>
          <a:p>
            <a:pPr lvl="1"/>
            <a:r>
              <a:rPr lang="de-DE" dirty="0"/>
              <a:t>Taktarten (auch Lennon </a:t>
            </a:r>
            <a:r>
              <a:rPr lang="de-DE" dirty="0" err="1"/>
              <a:t>vs</a:t>
            </a:r>
            <a:r>
              <a:rPr lang="de-DE" dirty="0"/>
              <a:t> McCartney)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Tonarten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Allgemeine Ebenen-Verschiebungen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Ausreißer beim Album „A Hard </a:t>
            </a:r>
            <a:r>
              <a:rPr lang="de-DE" dirty="0" err="1"/>
              <a:t>Day‘s</a:t>
            </a:r>
            <a:r>
              <a:rPr lang="de-DE" dirty="0"/>
              <a:t> Night“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0706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5EDB8-5E45-4075-8244-C943EB91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FB856B1-3503-4842-A1A2-9652F5D5F4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23316768"/>
              </p:ext>
            </p:extLst>
          </p:nvPr>
        </p:nvGraphicFramePr>
        <p:xfrm>
          <a:off x="1332000" y="1808820"/>
          <a:ext cx="7188200" cy="151216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581686">
                  <a:extLst>
                    <a:ext uri="{9D8B030D-6E8A-4147-A177-3AD203B41FA5}">
                      <a16:colId xmlns:a16="http://schemas.microsoft.com/office/drawing/2014/main" val="654713860"/>
                    </a:ext>
                  </a:extLst>
                </a:gridCol>
                <a:gridCol w="3606514">
                  <a:extLst>
                    <a:ext uri="{9D8B030D-6E8A-4147-A177-3AD203B41FA5}">
                      <a16:colId xmlns:a16="http://schemas.microsoft.com/office/drawing/2014/main" val="2207475437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Korrelationskoeffizient (r)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Aussage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85547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|r| = .10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schwache Korrelation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29273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|r| = .30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mittlere Korrelation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88398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|r| = .50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starke Korrelation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45624933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E8AD0092-A96A-4AE2-9288-7C634AA9CB57}"/>
              </a:ext>
            </a:extLst>
          </p:cNvPr>
          <p:cNvSpPr/>
          <p:nvPr/>
        </p:nvSpPr>
        <p:spPr>
          <a:xfrm>
            <a:off x="1332000" y="3645024"/>
            <a:ext cx="718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Die Interpretation des Korrelationskoeffizienten findet anhand der dargestellten Werte nach Cohen (1988) statt.</a:t>
            </a:r>
          </a:p>
        </p:txBody>
      </p:sp>
    </p:spTree>
    <p:extLst>
      <p:ext uri="{BB962C8B-B14F-4D97-AF65-F5344CB8AC3E}">
        <p14:creationId xmlns:p14="http://schemas.microsoft.com/office/powerpoint/2010/main" val="3475777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6D036-828B-4C54-A1CD-B34A03F2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8052A96E-5310-465E-AE34-A73802BD93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2066230"/>
            <a:ext cx="3657600" cy="3648075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7A4B7E8-E286-4559-B5CE-34E93D32AEF5}"/>
              </a:ext>
            </a:extLst>
          </p:cNvPr>
          <p:cNvSpPr/>
          <p:nvPr/>
        </p:nvSpPr>
        <p:spPr>
          <a:xfrm>
            <a:off x="1332000" y="1482829"/>
            <a:ext cx="718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Gesamte Schaffenszeit (1963-1969)</a:t>
            </a:r>
          </a:p>
        </p:txBody>
      </p:sp>
    </p:spTree>
    <p:extLst>
      <p:ext uri="{BB962C8B-B14F-4D97-AF65-F5344CB8AC3E}">
        <p14:creationId xmlns:p14="http://schemas.microsoft.com/office/powerpoint/2010/main" val="3967589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5EDB8-5E45-4075-8244-C943EB91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Phasen-Einteilung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51F9E2A-A9AA-464D-A193-97B925912CA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91571755"/>
              </p:ext>
            </p:extLst>
          </p:nvPr>
        </p:nvGraphicFramePr>
        <p:xfrm>
          <a:off x="1332000" y="4365104"/>
          <a:ext cx="7188200" cy="142343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699737">
                  <a:extLst>
                    <a:ext uri="{9D8B030D-6E8A-4147-A177-3AD203B41FA5}">
                      <a16:colId xmlns:a16="http://schemas.microsoft.com/office/drawing/2014/main" val="82345829"/>
                    </a:ext>
                  </a:extLst>
                </a:gridCol>
                <a:gridCol w="2180223">
                  <a:extLst>
                    <a:ext uri="{9D8B030D-6E8A-4147-A177-3AD203B41FA5}">
                      <a16:colId xmlns:a16="http://schemas.microsoft.com/office/drawing/2014/main" val="3184349946"/>
                    </a:ext>
                  </a:extLst>
                </a:gridCol>
                <a:gridCol w="2217330">
                  <a:extLst>
                    <a:ext uri="{9D8B030D-6E8A-4147-A177-3AD203B41FA5}">
                      <a16:colId xmlns:a16="http://schemas.microsoft.com/office/drawing/2014/main" val="3044922174"/>
                    </a:ext>
                  </a:extLst>
                </a:gridCol>
                <a:gridCol w="1306358">
                  <a:extLst>
                    <a:ext uri="{9D8B030D-6E8A-4147-A177-3AD203B41FA5}">
                      <a16:colId xmlns:a16="http://schemas.microsoft.com/office/drawing/2014/main" val="798083126"/>
                    </a:ext>
                  </a:extLst>
                </a:gridCol>
                <a:gridCol w="784552">
                  <a:extLst>
                    <a:ext uri="{9D8B030D-6E8A-4147-A177-3AD203B41FA5}">
                      <a16:colId xmlns:a16="http://schemas.microsoft.com/office/drawing/2014/main" val="2317258795"/>
                    </a:ext>
                  </a:extLst>
                </a:gridCol>
              </a:tblGrid>
              <a:tr h="2915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Phase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Anfang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Ende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Zeitraum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Alben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0273406"/>
                  </a:ext>
                </a:extLst>
              </a:tr>
              <a:tr h="4933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Please</a:t>
                      </a: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de-DE" sz="12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Please</a:t>
                      </a: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Sgt. Pepper’s Lonely Hearts Club Band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1963-1967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3834533"/>
                  </a:ext>
                </a:extLst>
              </a:tr>
              <a:tr h="5831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Sgt. Pepper’s Lonely Hearts Club Band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Let It Be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1967-1969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3437509"/>
                  </a:ext>
                </a:extLst>
              </a:tr>
            </a:tbl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880F33ED-3115-4C36-BAEC-4E1CD3AB2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626744"/>
              </p:ext>
            </p:extLst>
          </p:nvPr>
        </p:nvGraphicFramePr>
        <p:xfrm>
          <a:off x="1332000" y="2780927"/>
          <a:ext cx="7188200" cy="1117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feld 2">
            <a:extLst>
              <a:ext uri="{FF2B5EF4-FFF2-40B4-BE49-F238E27FC236}">
                <a16:creationId xmlns:a16="http://schemas.microsoft.com/office/drawing/2014/main" id="{1B6F6303-3308-4E80-9117-F85A85BC6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348" y="1628800"/>
            <a:ext cx="1368152" cy="10725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Please </a:t>
            </a:r>
            <a:r>
              <a:rPr lang="en-US" sz="9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Please</a:t>
            </a: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the Beatles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Hard Day’s Night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Beatles for Sale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Help!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7D3BE802-9092-48AB-BB84-22BDFFDE4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378" y="1807552"/>
            <a:ext cx="915444" cy="7150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Rubber Soul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Revolver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feld 2">
            <a:extLst>
              <a:ext uri="{FF2B5EF4-FFF2-40B4-BE49-F238E27FC236}">
                <a16:creationId xmlns:a16="http://schemas.microsoft.com/office/drawing/2014/main" id="{20756351-D54F-4872-843F-72BE93A91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799" y="1628800"/>
            <a:ext cx="1440160" cy="10725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Sgt. Pepper’s Lonely Heart’s Club Band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Magical Mystery Tour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BEATLES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Yellow Submarine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feld 2">
            <a:extLst>
              <a:ext uri="{FF2B5EF4-FFF2-40B4-BE49-F238E27FC236}">
                <a16:creationId xmlns:a16="http://schemas.microsoft.com/office/drawing/2014/main" id="{1EA9DD60-832B-4BDB-9664-A768B960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304" y="1807552"/>
            <a:ext cx="904966" cy="8743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Abbey Road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 It Be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1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6D036-828B-4C54-A1CD-B34A03F2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404817E-8758-44D9-B377-FC0E1F6802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2129160"/>
            <a:ext cx="3526383" cy="3517200"/>
          </a:xfrm>
        </p:spPr>
      </p:pic>
      <p:pic>
        <p:nvPicPr>
          <p:cNvPr id="8" name="Inhaltsplatzhalter 6">
            <a:extLst>
              <a:ext uri="{FF2B5EF4-FFF2-40B4-BE49-F238E27FC236}">
                <a16:creationId xmlns:a16="http://schemas.microsoft.com/office/drawing/2014/main" id="{5A60C4AF-0F58-4DFC-B8DF-880571A5C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376" y="2129718"/>
            <a:ext cx="3525824" cy="351664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757CF13F-2A39-4B4A-A161-2AF66B9B7729}"/>
              </a:ext>
            </a:extLst>
          </p:cNvPr>
          <p:cNvSpPr/>
          <p:nvPr/>
        </p:nvSpPr>
        <p:spPr>
          <a:xfrm>
            <a:off x="1332000" y="1482829"/>
            <a:ext cx="718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Phase 1 (1963-1967)</a:t>
            </a:r>
          </a:p>
        </p:txBody>
      </p:sp>
    </p:spTree>
    <p:extLst>
      <p:ext uri="{BB962C8B-B14F-4D97-AF65-F5344CB8AC3E}">
        <p14:creationId xmlns:p14="http://schemas.microsoft.com/office/powerpoint/2010/main" val="53525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BFAD8-9D47-4166-9A0A-98F4C370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F9AE46-2F00-4A6E-9E99-DDA0D036C5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1800" dirty="0"/>
              <a:t>Hintergrund</a:t>
            </a:r>
          </a:p>
          <a:p>
            <a:endParaRPr lang="de-DE" sz="1800" dirty="0"/>
          </a:p>
          <a:p>
            <a:r>
              <a:rPr lang="de-DE" sz="1800" dirty="0"/>
              <a:t>Motivation</a:t>
            </a:r>
          </a:p>
          <a:p>
            <a:endParaRPr lang="de-DE" sz="1800" dirty="0"/>
          </a:p>
          <a:p>
            <a:r>
              <a:rPr lang="de-DE" sz="1800" dirty="0"/>
              <a:t>Vorgehen</a:t>
            </a:r>
          </a:p>
          <a:p>
            <a:pPr lvl="1"/>
            <a:r>
              <a:rPr lang="de-DE" dirty="0"/>
              <a:t>Experten-Gespräch</a:t>
            </a:r>
          </a:p>
          <a:p>
            <a:pPr lvl="1"/>
            <a:r>
              <a:rPr lang="de-DE" dirty="0"/>
              <a:t>Definition von Metriken</a:t>
            </a:r>
          </a:p>
          <a:p>
            <a:pPr lvl="1"/>
            <a:r>
              <a:rPr lang="de-DE" dirty="0"/>
              <a:t>Korpus</a:t>
            </a:r>
          </a:p>
          <a:p>
            <a:pPr lvl="1"/>
            <a:r>
              <a:rPr lang="de-DE" dirty="0"/>
              <a:t>Informations-Extraktion</a:t>
            </a:r>
          </a:p>
          <a:p>
            <a:pPr lvl="1"/>
            <a:r>
              <a:rPr lang="de-DE" dirty="0"/>
              <a:t>Visualisierung</a:t>
            </a:r>
          </a:p>
          <a:p>
            <a:pPr lvl="1"/>
            <a:endParaRPr lang="de-DE" dirty="0"/>
          </a:p>
          <a:p>
            <a:r>
              <a:rPr lang="de-DE" sz="1800" dirty="0"/>
              <a:t>Ergebnisse</a:t>
            </a:r>
          </a:p>
          <a:p>
            <a:pPr lvl="1"/>
            <a:r>
              <a:rPr lang="de-DE" dirty="0"/>
              <a:t>Ausprägung</a:t>
            </a:r>
          </a:p>
          <a:p>
            <a:pPr lvl="1"/>
            <a:r>
              <a:rPr lang="de-DE" dirty="0"/>
              <a:t>Korrelation</a:t>
            </a:r>
          </a:p>
          <a:p>
            <a:pPr marL="0" indent="0">
              <a:buNone/>
            </a:pPr>
            <a:endParaRPr lang="de-DE" sz="1800" dirty="0"/>
          </a:p>
          <a:p>
            <a:r>
              <a:rPr lang="de-DE" sz="1800" dirty="0"/>
              <a:t>Zusammenfassung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300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6D036-828B-4C54-A1CD-B34A03F2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57CF13F-2A39-4B4A-A161-2AF66B9B7729}"/>
              </a:ext>
            </a:extLst>
          </p:cNvPr>
          <p:cNvSpPr/>
          <p:nvPr/>
        </p:nvSpPr>
        <p:spPr>
          <a:xfrm>
            <a:off x="1332000" y="1482829"/>
            <a:ext cx="718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Korrelationskoeffizienten berechnet für die Ebenen-Anteile gegenüber dem Erscheinungsjahr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985E6325-0D42-4425-BD41-C32CAD1ADBB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61083853"/>
              </p:ext>
            </p:extLst>
          </p:nvPr>
        </p:nvGraphicFramePr>
        <p:xfrm>
          <a:off x="1332001" y="2268791"/>
          <a:ext cx="7188197" cy="151216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95143">
                  <a:extLst>
                    <a:ext uri="{9D8B030D-6E8A-4147-A177-3AD203B41FA5}">
                      <a16:colId xmlns:a16="http://schemas.microsoft.com/office/drawing/2014/main" val="2542956451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2157402119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1737510598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653924937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4105919217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1972664222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2927638354"/>
                    </a:ext>
                  </a:extLst>
                </a:gridCol>
              </a:tblGrid>
              <a:tr h="2750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Ebene1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Ebene2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Ebene3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Ebene4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E1+E2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E3+E4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:a16="http://schemas.microsoft.com/office/drawing/2014/main" val="4131745762"/>
                  </a:ext>
                </a:extLst>
              </a:tr>
              <a:tr h="412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Gesamt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-0.182453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-0.116873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0.076703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0.1933093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-0.20799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0.20799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:a16="http://schemas.microsoft.com/office/drawing/2014/main" val="104479730"/>
                  </a:ext>
                </a:extLst>
              </a:tr>
              <a:tr h="412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Phase1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-0.215689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-0.225184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0.143410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0.254816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-0.30399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0.30399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:a16="http://schemas.microsoft.com/office/drawing/2014/main" val="3690069656"/>
                  </a:ext>
                </a:extLst>
              </a:tr>
              <a:tr h="412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Phase2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0.101686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-0.051975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-0.006065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-0.040354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0.037153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-0.037153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:a16="http://schemas.microsoft.com/office/drawing/2014/main" val="3496813964"/>
                  </a:ext>
                </a:extLst>
              </a:tr>
            </a:tbl>
          </a:graphicData>
        </a:graphic>
      </p:graphicFrame>
      <p:graphicFrame>
        <p:nvGraphicFramePr>
          <p:cNvPr id="10" name="Inhaltsplatzhalter 4">
            <a:extLst>
              <a:ext uri="{FF2B5EF4-FFF2-40B4-BE49-F238E27FC236}">
                <a16:creationId xmlns:a16="http://schemas.microsoft.com/office/drawing/2014/main" id="{DA2F85E2-5058-40C7-A553-E4E7E3C11E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494288"/>
              </p:ext>
            </p:extLst>
          </p:nvPr>
        </p:nvGraphicFramePr>
        <p:xfrm>
          <a:off x="1332000" y="4197590"/>
          <a:ext cx="7188198" cy="151216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95144">
                  <a:extLst>
                    <a:ext uri="{9D8B030D-6E8A-4147-A177-3AD203B41FA5}">
                      <a16:colId xmlns:a16="http://schemas.microsoft.com/office/drawing/2014/main" val="2542956451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2157402119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1737510598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653924937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4105919217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1972664222"/>
                    </a:ext>
                  </a:extLst>
                </a:gridCol>
                <a:gridCol w="1065509">
                  <a:extLst>
                    <a:ext uri="{9D8B030D-6E8A-4147-A177-3AD203B41FA5}">
                      <a16:colId xmlns:a16="http://schemas.microsoft.com/office/drawing/2014/main" val="2927638354"/>
                    </a:ext>
                  </a:extLst>
                </a:gridCol>
              </a:tblGrid>
              <a:tr h="2750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c_Ebene1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c_Ebene2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c_Ebene3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c_Ebene4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cE1+cE2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cE3+cE4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:a16="http://schemas.microsoft.com/office/drawing/2014/main" val="4131745762"/>
                  </a:ext>
                </a:extLst>
              </a:tr>
              <a:tr h="412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gesamt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-0.131681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-0.074344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0.0824789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0.149587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-0.16658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0.16658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:a16="http://schemas.microsoft.com/office/drawing/2014/main" val="104479730"/>
                  </a:ext>
                </a:extLst>
              </a:tr>
              <a:tr h="412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phase1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-0.22086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-0.117973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0.179204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0.202894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-0.27879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0.27879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:a16="http://schemas.microsoft.com/office/drawing/2014/main" val="3690069656"/>
                  </a:ext>
                </a:extLst>
              </a:tr>
              <a:tr h="412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phase2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0.056815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-0.033323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-0.028537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-0.0040508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0.025109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-0.025109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:a16="http://schemas.microsoft.com/office/drawing/2014/main" val="3496813964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8905B1B2-460E-4FEC-BA38-79740F2F1379}"/>
              </a:ext>
            </a:extLst>
          </p:cNvPr>
          <p:cNvSpPr/>
          <p:nvPr/>
        </p:nvSpPr>
        <p:spPr>
          <a:xfrm>
            <a:off x="1332000" y="5722823"/>
            <a:ext cx="7188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Gesamt = 1963-1970, Phase1 = 1963-1967, Phase2 = 1967-1969 </a:t>
            </a:r>
          </a:p>
        </p:txBody>
      </p:sp>
    </p:spTree>
    <p:extLst>
      <p:ext uri="{BB962C8B-B14F-4D97-AF65-F5344CB8AC3E}">
        <p14:creationId xmlns:p14="http://schemas.microsoft.com/office/powerpoint/2010/main" val="2739566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D686D-F6F4-4D1F-8496-2ED32555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460B41-8069-4859-8FBE-B734CD9258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sz="1800" dirty="0"/>
              <a:t>Die definierten Metriken weisen auf einen Komplexitäts-Anstieg in der Musik der Beatles hin</a:t>
            </a:r>
          </a:p>
          <a:p>
            <a:endParaRPr lang="de-DE" sz="1800" dirty="0"/>
          </a:p>
          <a:p>
            <a:r>
              <a:rPr lang="de-DE" sz="1800" dirty="0"/>
              <a:t>Besonderer Anstieg von der Frühphase bis zur „kreativen Hochphase“</a:t>
            </a:r>
          </a:p>
          <a:p>
            <a:endParaRPr lang="de-DE" sz="1800" dirty="0"/>
          </a:p>
          <a:p>
            <a:r>
              <a:rPr lang="de-DE" sz="1800" dirty="0"/>
              <a:t>Ein Komplexitäts-Abfall nach der „kreativen Hochphase“ ist statistisch nicht belegbar</a:t>
            </a:r>
          </a:p>
          <a:p>
            <a:endParaRPr lang="de-DE" sz="1800" dirty="0"/>
          </a:p>
          <a:p>
            <a:r>
              <a:rPr lang="de-DE" sz="1800" dirty="0"/>
              <a:t>Kein genereller Komplexitäts-Anstieg bei allen Liedern, sondern mehr „komplexe Ausreißer“ ab 1967</a:t>
            </a:r>
          </a:p>
          <a:p>
            <a:endParaRPr lang="de-DE" sz="1800" dirty="0"/>
          </a:p>
          <a:p>
            <a:r>
              <a:rPr lang="de-DE" sz="1800" dirty="0"/>
              <a:t>Das </a:t>
            </a:r>
            <a:r>
              <a:rPr lang="de-DE" sz="1800" dirty="0" err="1"/>
              <a:t>musicXML</a:t>
            </a:r>
            <a:r>
              <a:rPr lang="de-DE" sz="1800" dirty="0"/>
              <a:t>-Format eignet sich gut für eine quantitative Analyse</a:t>
            </a:r>
          </a:p>
          <a:p>
            <a:endParaRPr lang="de-DE" sz="1800" dirty="0"/>
          </a:p>
          <a:p>
            <a:r>
              <a:rPr lang="de-DE" sz="1800" dirty="0"/>
              <a:t>Die Qualität der Ergebnisse ist abhängig von der Annotation</a:t>
            </a:r>
          </a:p>
        </p:txBody>
      </p:sp>
    </p:spTree>
    <p:extLst>
      <p:ext uri="{BB962C8B-B14F-4D97-AF65-F5344CB8AC3E}">
        <p14:creationId xmlns:p14="http://schemas.microsoft.com/office/powerpoint/2010/main" val="2486162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50DF1-D07A-41E7-AE2C-733B688A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1945FC-110D-40E7-84DD-8E2B3758EA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355600" indent="-355600">
              <a:buNone/>
            </a:pPr>
            <a:r>
              <a:rPr lang="en-US" sz="1500" dirty="0" err="1"/>
              <a:t>Bharucha</a:t>
            </a:r>
            <a:r>
              <a:rPr lang="en-US" sz="1500" dirty="0"/>
              <a:t>, J. J. (1994). Tonality and expectation. Musical Perceptions.</a:t>
            </a:r>
          </a:p>
          <a:p>
            <a:pPr marL="355600" indent="-355600">
              <a:buNone/>
            </a:pPr>
            <a:endParaRPr lang="en-US" sz="1500" dirty="0"/>
          </a:p>
          <a:p>
            <a:pPr marL="355600" indent="-355600">
              <a:buNone/>
            </a:pPr>
            <a:r>
              <a:rPr lang="en-US" sz="1500" dirty="0"/>
              <a:t>Everett, W. (1999). The Beatles as Musicians: Revolver through the Anthology. New York: Oxford University Press.</a:t>
            </a:r>
          </a:p>
          <a:p>
            <a:pPr marL="355600" indent="-355600">
              <a:buNone/>
            </a:pPr>
            <a:endParaRPr lang="en-US" sz="1500" dirty="0"/>
          </a:p>
          <a:p>
            <a:pPr marL="355600" indent="-355600">
              <a:buNone/>
            </a:pPr>
            <a:r>
              <a:rPr lang="en-US" sz="1500" dirty="0"/>
              <a:t>Everett, W. (2001). The Beatles as Musicians: The Quarry Men through Rubber Soul. New York: Oxford University Press.</a:t>
            </a:r>
          </a:p>
          <a:p>
            <a:pPr marL="0" indent="0">
              <a:buNone/>
            </a:pPr>
            <a:endParaRPr lang="en-US" sz="1500" dirty="0"/>
          </a:p>
          <a:p>
            <a:pPr marL="355600" indent="-355600">
              <a:buNone/>
            </a:pPr>
            <a:r>
              <a:rPr lang="en-US" sz="1500" dirty="0"/>
              <a:t>Hargreaves, D. J. (1984). The effects of repetition on liking for music. Journal of Research in Music Education, 32(1), 35–47.</a:t>
            </a:r>
          </a:p>
          <a:p>
            <a:pPr marL="0" indent="0">
              <a:buNone/>
            </a:pPr>
            <a:endParaRPr lang="en-US" sz="1500" dirty="0"/>
          </a:p>
          <a:p>
            <a:pPr marL="355600" indent="-355600">
              <a:buNone/>
            </a:pPr>
            <a:r>
              <a:rPr lang="en-US" sz="1500" dirty="0" err="1"/>
              <a:t>Krumhansl</a:t>
            </a:r>
            <a:r>
              <a:rPr lang="en-US" sz="1500" dirty="0"/>
              <a:t>, C. L., &amp; Shepard, R. N. (1979). Quantification of the hierarchy of tonal functions within a diatonic context. Journal of Experimental Psychology. Human Perception and Performance, 5(4), 579–594.</a:t>
            </a:r>
          </a:p>
          <a:p>
            <a:pPr marL="0" indent="0">
              <a:buNone/>
            </a:pPr>
            <a:endParaRPr lang="en-US" sz="1500" dirty="0"/>
          </a:p>
          <a:p>
            <a:pPr marL="355600" indent="-355600">
              <a:buNone/>
            </a:pPr>
            <a:r>
              <a:rPr lang="en-US" sz="1500" dirty="0" err="1"/>
              <a:t>Rohner</a:t>
            </a:r>
            <a:r>
              <a:rPr lang="en-US" sz="1500" dirty="0"/>
              <a:t>, S. J. (1985). Cognitive-emotional response to music as a function of music and cognitive complexity. </a:t>
            </a:r>
            <a:r>
              <a:rPr lang="en-US" sz="1500" dirty="0" err="1"/>
              <a:t>Psychomusicology</a:t>
            </a:r>
            <a:r>
              <a:rPr lang="en-US" sz="1500" dirty="0"/>
              <a:t>: A Journal of Research in Music Cognition, 5(1–2), 25–38.</a:t>
            </a:r>
          </a:p>
          <a:p>
            <a:pPr marL="355600" indent="-355600">
              <a:buNone/>
            </a:pPr>
            <a:endParaRPr lang="en-US" sz="1500" dirty="0"/>
          </a:p>
          <a:p>
            <a:pPr marL="355600" indent="-355600">
              <a:buNone/>
            </a:pPr>
            <a:r>
              <a:rPr lang="en-US" sz="1500" dirty="0"/>
              <a:t>Rolling Stone Magazine. (2017). The Beatles: </a:t>
            </a:r>
            <a:r>
              <a:rPr lang="en-US" sz="1500" dirty="0" err="1"/>
              <a:t>Erstmals</a:t>
            </a:r>
            <a:r>
              <a:rPr lang="en-US" sz="1500" dirty="0"/>
              <a:t> </a:t>
            </a:r>
            <a:r>
              <a:rPr lang="en-US" sz="1500" dirty="0" err="1"/>
              <a:t>eine</a:t>
            </a:r>
            <a:r>
              <a:rPr lang="en-US" sz="1500" dirty="0"/>
              <a:t> Super Deluxe Edition – von „Sgt. Pepper’s Lonely Hearts Club Band“. </a:t>
            </a:r>
            <a:r>
              <a:rPr lang="en-US" sz="1500" dirty="0" err="1"/>
              <a:t>Abgerufen</a:t>
            </a:r>
            <a:r>
              <a:rPr lang="en-US" sz="1500" dirty="0"/>
              <a:t> am 13. </a:t>
            </a:r>
            <a:r>
              <a:rPr lang="en-US" sz="1500" dirty="0" err="1"/>
              <a:t>Dezember</a:t>
            </a:r>
            <a:r>
              <a:rPr lang="en-US" sz="1500" dirty="0"/>
              <a:t>, 2017, von https://www.rollingstone.de/the-beatles-erstmals-eine-super-deluxe-edition-von-sgt-peppers-lonely-hearts-club-band-1226401/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912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0504E-429A-47F3-8487-3F00A15B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Die Beatles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925642-3965-4909-AAC3-4F94B05E2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1556792"/>
            <a:ext cx="3808221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„Es ist das wichtigste Rock’n’Roll-Album, das je eingespielt wurde, ein einmaliges Experiment in puncto Konzept, Sound, Songwriting, Cover-Art und Studio-Technologie – aufgenommen von der größten Rock’n’Roll-Band aller Zeiten. Vom Titelsong mit seinen majestätischen Bläsern und </a:t>
            </a:r>
            <a:r>
              <a:rPr lang="de-DE" sz="1400" dirty="0" err="1"/>
              <a:t>Fuzz</a:t>
            </a:r>
            <a:r>
              <a:rPr lang="de-DE" sz="1400" dirty="0"/>
              <a:t>-Gitarren bis zum orchestralen Inferno und dem endlos verklingenden Klavier-Akkord auf „A Day In The Life“: Die 13 Tracks sind der Höhepunkt der acht- jährigen Studiotätigkeit der Beatles.“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200" dirty="0"/>
              <a:t>- Rolling Stone Magazine (2017)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86565B-D5AA-4796-A5B8-574FEE2CE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62" y="1556792"/>
            <a:ext cx="3233738" cy="323850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3D06C5F-A332-478A-B02D-775B69FCA4F0}"/>
              </a:ext>
            </a:extLst>
          </p:cNvPr>
          <p:cNvSpPr txBox="1"/>
          <p:nvPr/>
        </p:nvSpPr>
        <p:spPr>
          <a:xfrm>
            <a:off x="5220072" y="4744771"/>
            <a:ext cx="3233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http://www.thebeatles.com/album/sgt-peppers-lonely-hearts-club-band</a:t>
            </a:r>
          </a:p>
        </p:txBody>
      </p:sp>
    </p:spTree>
    <p:extLst>
      <p:ext uri="{BB962C8B-B14F-4D97-AF65-F5344CB8AC3E}">
        <p14:creationId xmlns:p14="http://schemas.microsoft.com/office/powerpoint/2010/main" val="194989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4EF58-F3AC-4710-A060-3B5D8082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4BF7C3-19BA-43B3-8A3F-5BEAF58D2E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1800" dirty="0"/>
              <a:t>Kann eine Entwicklung im Schaffen der Beatles mit Hilfe einer quantitativen Analyse nachgewiesen werden?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/>
              <a:t>Aufbau eines Korpus (</a:t>
            </a:r>
            <a:r>
              <a:rPr lang="de-DE" sz="1800" dirty="0" err="1"/>
              <a:t>musicXML</a:t>
            </a:r>
            <a:r>
              <a:rPr lang="de-DE" sz="18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/>
              <a:t>Definition von Metriken für musikalische Komplexität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/>
              <a:t>Analyse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/>
              <a:t>Einordnung der Ergebnisse mit Hilfe qualitativer Studien wie Everett (1999, 2001)</a:t>
            </a:r>
          </a:p>
        </p:txBody>
      </p:sp>
    </p:spTree>
    <p:extLst>
      <p:ext uri="{BB962C8B-B14F-4D97-AF65-F5344CB8AC3E}">
        <p14:creationId xmlns:p14="http://schemas.microsoft.com/office/powerpoint/2010/main" val="17306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90-9F57-4480-A4AA-B7E194BC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Experten Gespräch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6242D0E-6A2E-4784-B4EC-68DFAF6A07CA}"/>
              </a:ext>
            </a:extLst>
          </p:cNvPr>
          <p:cNvSpPr/>
          <p:nvPr/>
        </p:nvSpPr>
        <p:spPr>
          <a:xfrm>
            <a:off x="1332000" y="1556792"/>
            <a:ext cx="718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Dr. Hendrik Buhl</a:t>
            </a:r>
          </a:p>
          <a:p>
            <a:pPr marL="285750" indent="-285750">
              <a:buFontTx/>
              <a:buChar char="-"/>
            </a:pP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Wissenschaftlicher Mitarbeiter am Lehrstuhl für Medienwissenschaft an der Universität Regensburg</a:t>
            </a:r>
          </a:p>
          <a:p>
            <a:pPr marL="285750" indent="-285750">
              <a:buFontTx/>
              <a:buChar char="-"/>
            </a:pP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 Jahre Mitglied in einer semi-professionellen Beatles-Tribute-Band</a:t>
            </a:r>
          </a:p>
          <a:p>
            <a:pPr marL="285750" indent="-285750">
              <a:buFontTx/>
              <a:buChar char="-"/>
            </a:pP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Entwicklung der Band erkennbar, vor allem an objektiven Gesichtspunkten wie Instrumentation und Rhythmik</a:t>
            </a:r>
          </a:p>
          <a:p>
            <a:pPr marL="285750" indent="-285750">
              <a:buFontTx/>
              <a:buChar char="-"/>
            </a:pP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9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90-9F57-4480-A4AA-B7E194BC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Experten Gespräch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63A25E0-2494-4EBE-B633-91BC432924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722822"/>
              </p:ext>
            </p:extLst>
          </p:nvPr>
        </p:nvGraphicFramePr>
        <p:xfrm>
          <a:off x="1332000" y="3573016"/>
          <a:ext cx="7188200" cy="1117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2">
            <a:extLst>
              <a:ext uri="{FF2B5EF4-FFF2-40B4-BE49-F238E27FC236}">
                <a16:creationId xmlns:a16="http://schemas.microsoft.com/office/drawing/2014/main" id="{DD435C70-3886-4C1F-89B3-65359904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348" y="2420889"/>
            <a:ext cx="1368152" cy="10725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Please </a:t>
            </a:r>
            <a:r>
              <a:rPr lang="en-US" sz="9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Please</a:t>
            </a: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the Beatles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Hard Day’s Night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Beatles for Sale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Help!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feld 2">
            <a:extLst>
              <a:ext uri="{FF2B5EF4-FFF2-40B4-BE49-F238E27FC236}">
                <a16:creationId xmlns:a16="http://schemas.microsoft.com/office/drawing/2014/main" id="{E00F6BB9-FF60-45BB-858B-58503BFAF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378" y="2599641"/>
            <a:ext cx="915444" cy="7150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Rubber Soul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Revolver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783C982D-9F9E-42CA-93E3-25E524545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0982" y="2420889"/>
            <a:ext cx="1440160" cy="10725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Sgt. Pepper’s Lonely Hearts Club Band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Magical Mystery Tour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BEATLES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Yellow Submarine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feld 2">
            <a:extLst>
              <a:ext uri="{FF2B5EF4-FFF2-40B4-BE49-F238E27FC236}">
                <a16:creationId xmlns:a16="http://schemas.microsoft.com/office/drawing/2014/main" id="{F3F6A1F3-CAE7-4518-A6C5-6FE57F214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304" y="2599641"/>
            <a:ext cx="904966" cy="8743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Abbey Road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 It Be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6242D0E-6A2E-4784-B4EC-68DFAF6A07CA}"/>
              </a:ext>
            </a:extLst>
          </p:cNvPr>
          <p:cNvSpPr/>
          <p:nvPr/>
        </p:nvSpPr>
        <p:spPr>
          <a:xfrm>
            <a:off x="1332000" y="1559918"/>
            <a:ext cx="718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Einschätzung verschiedener Schaffensphasen der Beatles nach der Meinung von Dr. Hendrik Buhl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7953A53-F73A-4E57-9B0B-6362319F4FD0}"/>
              </a:ext>
            </a:extLst>
          </p:cNvPr>
          <p:cNvSpPr/>
          <p:nvPr/>
        </p:nvSpPr>
        <p:spPr>
          <a:xfrm>
            <a:off x="1334954" y="5013176"/>
            <a:ext cx="718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ABER: „Komplexität“ resultiert nicht zwangsweise aus „Kreativität“. </a:t>
            </a:r>
          </a:p>
        </p:txBody>
      </p:sp>
    </p:spTree>
    <p:extLst>
      <p:ext uri="{BB962C8B-B14F-4D97-AF65-F5344CB8AC3E}">
        <p14:creationId xmlns:p14="http://schemas.microsoft.com/office/powerpoint/2010/main" val="42115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627C8-0AC7-40CF-9A79-55BDD0AF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von Metriken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AC6017-7C47-4406-9FBB-3466FFB4B7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u="sng" dirty="0"/>
              <a:t>Objektive Komplexität :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Nach </a:t>
            </a:r>
            <a:r>
              <a:rPr lang="de-DE" sz="1800" dirty="0" err="1"/>
              <a:t>Rohner</a:t>
            </a:r>
            <a:r>
              <a:rPr lang="de-DE" sz="1800" dirty="0"/>
              <a:t> (1985) die Vielfalt hinsichtlich:</a:t>
            </a:r>
          </a:p>
          <a:p>
            <a:pPr marL="0" indent="0">
              <a:buNone/>
            </a:pPr>
            <a:r>
              <a:rPr lang="de-DE" sz="1800" dirty="0"/>
              <a:t>	</a:t>
            </a:r>
          </a:p>
          <a:p>
            <a:pPr lvl="2"/>
            <a:r>
              <a:rPr lang="de-DE" sz="1800" dirty="0"/>
              <a:t>	Instrumentation</a:t>
            </a:r>
          </a:p>
          <a:p>
            <a:pPr lvl="1"/>
            <a:endParaRPr lang="de-DE" sz="1800" dirty="0"/>
          </a:p>
          <a:p>
            <a:pPr lvl="2"/>
            <a:r>
              <a:rPr lang="de-DE" sz="1800" dirty="0"/>
              <a:t>	Metrik</a:t>
            </a:r>
          </a:p>
          <a:p>
            <a:pPr lvl="1"/>
            <a:endParaRPr lang="de-DE" sz="1800" dirty="0"/>
          </a:p>
          <a:p>
            <a:pPr lvl="2"/>
            <a:r>
              <a:rPr lang="de-DE" sz="1800" dirty="0"/>
              <a:t>	Tonart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u="sng" dirty="0"/>
              <a:t>Subjektive Komplexität: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Abhängig von der persönlichen Erfahrung und musikalischen Bildung des Hörers (Hargreaves, 1984).</a:t>
            </a:r>
          </a:p>
        </p:txBody>
      </p:sp>
    </p:spTree>
    <p:extLst>
      <p:ext uri="{BB962C8B-B14F-4D97-AF65-F5344CB8AC3E}">
        <p14:creationId xmlns:p14="http://schemas.microsoft.com/office/powerpoint/2010/main" val="23133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7A467-0072-49D9-A076-35BE5FA3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Objektive Komplexität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8046BC9-A071-44C1-96A6-ACAA7AFB51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95" y="1557338"/>
            <a:ext cx="7164335" cy="4751387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EBA2555F-8F78-48EF-8CC1-5D42FA4AD1DC}"/>
              </a:ext>
            </a:extLst>
          </p:cNvPr>
          <p:cNvSpPr/>
          <p:nvPr/>
        </p:nvSpPr>
        <p:spPr>
          <a:xfrm>
            <a:off x="3563888" y="3933031"/>
            <a:ext cx="1296144" cy="12397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53DD45-1E5A-4EFB-BFF1-441EB93FA38F}"/>
              </a:ext>
            </a:extLst>
          </p:cNvPr>
          <p:cNvSpPr/>
          <p:nvPr/>
        </p:nvSpPr>
        <p:spPr>
          <a:xfrm>
            <a:off x="4355976" y="1470670"/>
            <a:ext cx="1296144" cy="12397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C42C448-856B-40DC-BBCF-6C51CF995A43}"/>
              </a:ext>
            </a:extLst>
          </p:cNvPr>
          <p:cNvSpPr/>
          <p:nvPr/>
        </p:nvSpPr>
        <p:spPr>
          <a:xfrm>
            <a:off x="1160898" y="5213546"/>
            <a:ext cx="1296144" cy="12397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05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54CD8-D6DD-4B01-B4D4-DD2EE43A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Subjektive Komplexität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A24126F-26E5-44D2-A858-A5F06743121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7059223"/>
              </p:ext>
            </p:extLst>
          </p:nvPr>
        </p:nvGraphicFramePr>
        <p:xfrm>
          <a:off x="1332001" y="1916832"/>
          <a:ext cx="7188200" cy="4358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95780">
                  <a:extLst>
                    <a:ext uri="{9D8B030D-6E8A-4147-A177-3AD203B41FA5}">
                      <a16:colId xmlns:a16="http://schemas.microsoft.com/office/drawing/2014/main" val="390828943"/>
                    </a:ext>
                  </a:extLst>
                </a:gridCol>
                <a:gridCol w="2396210">
                  <a:extLst>
                    <a:ext uri="{9D8B030D-6E8A-4147-A177-3AD203B41FA5}">
                      <a16:colId xmlns:a16="http://schemas.microsoft.com/office/drawing/2014/main" val="741344599"/>
                    </a:ext>
                  </a:extLst>
                </a:gridCol>
                <a:gridCol w="2396210">
                  <a:extLst>
                    <a:ext uri="{9D8B030D-6E8A-4147-A177-3AD203B41FA5}">
                      <a16:colId xmlns:a16="http://schemas.microsoft.com/office/drawing/2014/main" val="3029776852"/>
                    </a:ext>
                  </a:extLst>
                </a:gridCol>
              </a:tblGrid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Stufe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C/Am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D/Hm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225609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138462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I#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cis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dis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841275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509431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II#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dis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190621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III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fis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652198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934456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IV#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fis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gis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65524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240794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V#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gis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857846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VI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86684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VI#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109779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VII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cis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2545188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277FDB32-78A2-4845-8CFB-39E226A3C000}"/>
              </a:ext>
            </a:extLst>
          </p:cNvPr>
          <p:cNvSpPr/>
          <p:nvPr/>
        </p:nvSpPr>
        <p:spPr>
          <a:xfrm>
            <a:off x="1332000" y="1444134"/>
            <a:ext cx="718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Normalisierung für eine Stufenanalyse</a:t>
            </a:r>
          </a:p>
        </p:txBody>
      </p:sp>
    </p:spTree>
    <p:extLst>
      <p:ext uri="{BB962C8B-B14F-4D97-AF65-F5344CB8AC3E}">
        <p14:creationId xmlns:p14="http://schemas.microsoft.com/office/powerpoint/2010/main" val="38597451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Microsoft Office PowerPoint</Application>
  <PresentationFormat>Bildschirmpräsentation (4:3)</PresentationFormat>
  <Paragraphs>368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Arial</vt:lpstr>
      <vt:lpstr>Calibri</vt:lpstr>
      <vt:lpstr>Times New Roman</vt:lpstr>
      <vt:lpstr>Verdana</vt:lpstr>
      <vt:lpstr>Vollkorn Regular</vt:lpstr>
      <vt:lpstr>Wingdings</vt:lpstr>
      <vt:lpstr>Larissa-Design</vt:lpstr>
      <vt:lpstr>Benutzerdefiniertes Design</vt:lpstr>
      <vt:lpstr>PowerPoint-Präsentation</vt:lpstr>
      <vt:lpstr>Gliederung</vt:lpstr>
      <vt:lpstr>Hintergrund – Die Beatles</vt:lpstr>
      <vt:lpstr>Motivation</vt:lpstr>
      <vt:lpstr>Experten Gespräch</vt:lpstr>
      <vt:lpstr>Experten Gespräch</vt:lpstr>
      <vt:lpstr>Definition von Metriken</vt:lpstr>
      <vt:lpstr>Objektive Komplexität</vt:lpstr>
      <vt:lpstr>Subjektive Komplexität</vt:lpstr>
      <vt:lpstr>Subjektive Komplexität</vt:lpstr>
      <vt:lpstr>Subjektive Komplexität</vt:lpstr>
      <vt:lpstr>Korpus</vt:lpstr>
      <vt:lpstr>Informations-Extraktion</vt:lpstr>
      <vt:lpstr>Visualisierung</vt:lpstr>
      <vt:lpstr>Ergebnisse</vt:lpstr>
      <vt:lpstr>Korrelation</vt:lpstr>
      <vt:lpstr>Korrelation</vt:lpstr>
      <vt:lpstr>Phasen-Einteilung</vt:lpstr>
      <vt:lpstr>Korrelation</vt:lpstr>
      <vt:lpstr>Korrelation</vt:lpstr>
      <vt:lpstr>Zusammenfassung</vt:lpstr>
      <vt:lpstr>Literatur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LocalAdmin</dc:creator>
  <cp:lastModifiedBy>Florian Fuchs</cp:lastModifiedBy>
  <cp:revision>246</cp:revision>
  <dcterms:modified xsi:type="dcterms:W3CDTF">2017-12-14T16:17:34Z</dcterms:modified>
</cp:coreProperties>
</file>