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22"/>
  </p:notesMasterIdLst>
  <p:handoutMasterIdLst>
    <p:handoutMasterId r:id="rId23"/>
  </p:handoutMasterIdLst>
  <p:sldIdLst>
    <p:sldId id="256" r:id="rId3"/>
    <p:sldId id="267" r:id="rId4"/>
    <p:sldId id="268" r:id="rId5"/>
    <p:sldId id="269" r:id="rId6"/>
    <p:sldId id="279" r:id="rId7"/>
    <p:sldId id="275" r:id="rId8"/>
    <p:sldId id="276" r:id="rId9"/>
    <p:sldId id="277" r:id="rId10"/>
    <p:sldId id="280" r:id="rId11"/>
    <p:sldId id="270" r:id="rId12"/>
    <p:sldId id="271" r:id="rId13"/>
    <p:sldId id="285" r:id="rId14"/>
    <p:sldId id="272" r:id="rId15"/>
    <p:sldId id="273" r:id="rId16"/>
    <p:sldId id="281" r:id="rId17"/>
    <p:sldId id="278" r:id="rId18"/>
    <p:sldId id="283" r:id="rId19"/>
    <p:sldId id="284" r:id="rId20"/>
    <p:sldId id="286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004B"/>
    <a:srgbClr val="ECBC00"/>
    <a:srgbClr val="BF002A"/>
    <a:srgbClr val="EC6200"/>
    <a:srgbClr val="AEA700"/>
    <a:srgbClr val="CDD30F"/>
    <a:srgbClr val="0087B2"/>
    <a:srgbClr val="3D4100"/>
    <a:srgbClr val="1D3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68" autoAdjust="0"/>
    <p:restoredTop sz="78495" autoAdjust="0"/>
  </p:normalViewPr>
  <p:slideViewPr>
    <p:cSldViewPr>
      <p:cViewPr varScale="1">
        <p:scale>
          <a:sx n="108" d="100"/>
          <a:sy n="108" d="100"/>
        </p:scale>
        <p:origin x="90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359073359073357E-2"/>
          <c:y val="0.12643678160919541"/>
          <c:w val="0.93328185328185331"/>
          <c:h val="0.3439840709566476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Touring Phase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1966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DC-4A5F-A6EF-ED83663A7370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Übergangsphase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DC-4A5F-A6EF-ED83663A7370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Kreative Hochphase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DC-4A5F-A6EF-ED83663A7370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Ausklangphase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BDC-4A5F-A6EF-ED83663A73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46064592"/>
        <c:axId val="1955257264"/>
      </c:barChart>
      <c:catAx>
        <c:axId val="19460645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55257264"/>
        <c:crosses val="autoZero"/>
        <c:auto val="1"/>
        <c:lblAlgn val="ctr"/>
        <c:lblOffset val="100"/>
        <c:noMultiLvlLbl val="0"/>
      </c:catAx>
      <c:valAx>
        <c:axId val="1955257264"/>
        <c:scaling>
          <c:orientation val="minMax"/>
          <c:max val="1970"/>
          <c:min val="196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pPr>
            <a:endParaRPr lang="de-DE"/>
          </a:p>
        </c:txPr>
        <c:crossAx val="1946064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046403004153072E-2"/>
          <c:y val="0.74718924179421398"/>
          <c:w val="0.85907173845817564"/>
          <c:h val="0.252810758205786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defRPr>
          </a:pPr>
          <a:endParaRPr lang="de-DE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359073359073357E-2"/>
          <c:y val="0.12643678160919541"/>
          <c:w val="0.93328185328185331"/>
          <c:h val="0.3439840709566476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Touring Phase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1966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72-45BB-B4EE-3C28EDDC3BE9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Übergangsphase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72-45BB-B4EE-3C28EDDC3BE9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Kreative Hochphase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472-45BB-B4EE-3C28EDDC3BE9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Ausklangphase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472-45BB-B4EE-3C28EDDC3B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46064592"/>
        <c:axId val="1955257264"/>
      </c:barChart>
      <c:catAx>
        <c:axId val="19460645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55257264"/>
        <c:crosses val="autoZero"/>
        <c:auto val="1"/>
        <c:lblAlgn val="ctr"/>
        <c:lblOffset val="100"/>
        <c:noMultiLvlLbl val="0"/>
      </c:catAx>
      <c:valAx>
        <c:axId val="1955257264"/>
        <c:scaling>
          <c:orientation val="minMax"/>
          <c:max val="1970"/>
          <c:min val="196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pPr>
            <a:endParaRPr lang="de-DE"/>
          </a:p>
        </c:txPr>
        <c:crossAx val="1946064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046403004153072E-2"/>
          <c:y val="0.74718924179421398"/>
          <c:w val="0.85907173845817564"/>
          <c:h val="0.252810758205786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defRPr>
          </a:pPr>
          <a:endParaRPr lang="de-DE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12.12.2017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5779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12.12.2017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2093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12.12.2017</a:t>
            </a:fld>
            <a:endParaRPr lang="de-DE" dirty="0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42" y="2132856"/>
            <a:ext cx="5892646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2800" baseline="0"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3071802" y="2632922"/>
            <a:ext cx="5892686" cy="500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aseline="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71813" y="3398838"/>
            <a:ext cx="6072187" cy="1508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dirty="0">
                <a:latin typeface="+mn-lt"/>
              </a:rPr>
              <a:t>Patricia Böhm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Lehrstuhl</a:t>
            </a:r>
            <a:r>
              <a:rPr lang="de-DE" baseline="0" dirty="0">
                <a:latin typeface="+mn-lt"/>
              </a:rPr>
              <a:t> für Medieninformatik</a:t>
            </a:r>
            <a:endParaRPr lang="de-DE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+mn-lt"/>
              </a:rPr>
              <a:t>FAKULTÄT FÜR 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+mn-lt"/>
              </a:rPr>
              <a:t>KULTURWISSENSCHAFTEN</a:t>
            </a: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12.12.2017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12.12.2017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bg>
      <p:bgPr>
        <a:solidFill>
          <a:srgbClr val="9C00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0" hasCustomPrompt="1"/>
          </p:nvPr>
        </p:nvSpPr>
        <p:spPr>
          <a:xfrm>
            <a:off x="1835150" y="2420938"/>
            <a:ext cx="6192838" cy="863600"/>
          </a:xfrm>
        </p:spPr>
        <p:txBody>
          <a:bodyPr>
            <a:normAutofit/>
          </a:bodyPr>
          <a:lstStyle>
            <a:lvl1pPr>
              <a:buNone/>
              <a:defRPr sz="4000">
                <a:solidFill>
                  <a:schemeClr val="bg1"/>
                </a:solidFill>
                <a:latin typeface="Vollkorn Regular" pitchFamily="2" charset="0"/>
              </a:defRPr>
            </a:lvl1pPr>
          </a:lstStyle>
          <a:p>
            <a:pPr lvl="0"/>
            <a:r>
              <a:rPr lang="de-DE" dirty="0"/>
              <a:t>Zwischenüberschrift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12.12.2017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12.12.2017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12.12.2017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12.12.2017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836712"/>
            <a:ext cx="7188200" cy="432048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331640" y="1556792"/>
            <a:ext cx="7200800" cy="4752528"/>
          </a:xfrm>
          <a:prstGeom prst="rect">
            <a:avLst/>
          </a:prstGeom>
        </p:spPr>
        <p:txBody>
          <a:bodyPr>
            <a:normAutofit/>
          </a:bodyPr>
          <a:lstStyle>
            <a:lvl1pPr marL="324000" marR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Textmasterformate durch Klicken </a:t>
            </a:r>
            <a:r>
              <a:rPr lang="de-DE" dirty="0" err="1"/>
              <a:t>bearbeitenlallalllllllll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762311"/>
            <a:ext cx="7355160" cy="50644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1628800"/>
            <a:ext cx="3600400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1628800"/>
            <a:ext cx="3610744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Verdana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12.12.2017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576064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10"/>
          <p:cNvSpPr>
            <a:spLocks noChangeAspect="1" noChangeArrowheads="1"/>
          </p:cNvSpPr>
          <p:nvPr userDrawn="1"/>
        </p:nvSpPr>
        <p:spPr bwMode="auto">
          <a:xfrm>
            <a:off x="1331640" y="-27384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8" name="Rectangle 11"/>
          <p:cNvSpPr>
            <a:spLocks noChangeAspect="1" noChangeArrowheads="1"/>
          </p:cNvSpPr>
          <p:nvPr userDrawn="1"/>
        </p:nvSpPr>
        <p:spPr bwMode="auto">
          <a:xfrm>
            <a:off x="5237684" y="-27384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600" y="17240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6237288"/>
            <a:ext cx="4895850" cy="431800"/>
          </a:xfrm>
        </p:spPr>
        <p:txBody>
          <a:bodyPr>
            <a:noAutofit/>
          </a:bodyPr>
          <a:lstStyle>
            <a:lvl1pPr>
              <a:buNone/>
              <a:defRPr sz="1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fld id="{2D817EE5-07C4-40B8-ABC2-B36E473ABF26}" type="slidenum">
              <a:rPr lang="de-DE" smtClean="0"/>
              <a:pPr lvl="0"/>
              <a:t>‹Nr.›</a:t>
            </a:fld>
            <a:r>
              <a:rPr lang="de-DE" dirty="0"/>
              <a:t> von X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12.12.2017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12.12.2017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>
            <a:spLocks noChangeAspect="1" noChangeArrowheads="1"/>
          </p:cNvSpPr>
          <p:nvPr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0" name="Rectangle 11"/>
          <p:cNvSpPr>
            <a:spLocks noChangeAspect="1" noChangeArrowheads="1"/>
          </p:cNvSpPr>
          <p:nvPr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259632" y="6453336"/>
            <a:ext cx="7632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Verdana" pitchFamily="34" charset="0"/>
              </a:rPr>
              <a:t>Folie</a:t>
            </a:r>
            <a:r>
              <a:rPr lang="de-DE" sz="1200" baseline="0" dirty="0">
                <a:latin typeface="Verdana" pitchFamily="34" charset="0"/>
              </a:rPr>
              <a:t> </a:t>
            </a:r>
            <a:fld id="{12F2BCD1-5772-4C53-8446-AC629820F22E}" type="slidenum">
              <a:rPr lang="de-DE" sz="1200" baseline="0" smtClean="0">
                <a:latin typeface="Verdana" pitchFamily="34" charset="0"/>
              </a:rPr>
              <a:pPr/>
              <a:t>‹Nr.›</a:t>
            </a:fld>
            <a:r>
              <a:rPr lang="de-DE" sz="1200" baseline="0" dirty="0">
                <a:latin typeface="Verdana" pitchFamily="34" charset="0"/>
              </a:rPr>
              <a:t> von X</a:t>
            </a:r>
            <a:endParaRPr lang="de-DE" sz="1200" dirty="0">
              <a:latin typeface="Verdan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6600" y="44624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79B7C-F96D-4F65-BAF5-F4DDF61123ED}" type="datetimeFigureOut">
              <a:rPr lang="de-DE" smtClean="0"/>
              <a:pPr/>
              <a:t>12.12.2017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1763739" y="1268760"/>
            <a:ext cx="7560789" cy="500066"/>
          </a:xfrm>
        </p:spPr>
        <p:txBody>
          <a:bodyPr/>
          <a:lstStyle/>
          <a:p>
            <a:r>
              <a:rPr lang="de-DE" sz="3200" b="0" dirty="0">
                <a:latin typeface="+mj-lt"/>
              </a:rPr>
              <a:t>Computergestützte Musikanalyse der Beatles von 1962 bis 1970 auf Basis eines </a:t>
            </a:r>
            <a:r>
              <a:rPr lang="de-DE" sz="3200" b="0" dirty="0" err="1">
                <a:latin typeface="+mj-lt"/>
              </a:rPr>
              <a:t>MusicXML</a:t>
            </a:r>
            <a:r>
              <a:rPr lang="de-DE" sz="3200" b="0" dirty="0">
                <a:latin typeface="+mj-lt"/>
              </a:rPr>
              <a:t>-Korpus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1763688" y="2776938"/>
            <a:ext cx="7560840" cy="1876198"/>
          </a:xfrm>
        </p:spPr>
        <p:txBody>
          <a:bodyPr/>
          <a:lstStyle/>
          <a:p>
            <a:r>
              <a:rPr lang="de-DE" sz="3200" dirty="0">
                <a:solidFill>
                  <a:schemeClr val="tx1"/>
                </a:solidFill>
                <a:latin typeface="+mj-lt"/>
              </a:rPr>
              <a:t>Oberseminar Medieninformatik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45AD9F-A367-419F-983F-7960ED172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Korpus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2A4698-EF77-40F9-AF64-E23A1A9C07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4917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62605-BE33-4D46-84B6-3BA775B5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Informations-Extraktion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6F498B-4D53-4B8C-8F91-02532ECE61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0819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E6BCE-9611-44B2-9356-D30D8C17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352EA9-83F1-4BF3-A4E6-8E12822D72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794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6BCD0-D254-4FDC-9EF7-662B2B2FC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B704D8-BB2D-49D0-A2C6-97F671AB3B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6822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5EDB8-5E45-4075-8244-C943EB91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Korrelation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FB856B1-3503-4842-A1A2-9652F5D5F4F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57090604"/>
              </p:ext>
            </p:extLst>
          </p:nvPr>
        </p:nvGraphicFramePr>
        <p:xfrm>
          <a:off x="1332000" y="2204864"/>
          <a:ext cx="7188200" cy="1249264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3581686">
                  <a:extLst>
                    <a:ext uri="{9D8B030D-6E8A-4147-A177-3AD203B41FA5}">
                      <a16:colId xmlns:a16="http://schemas.microsoft.com/office/drawing/2014/main" val="654713860"/>
                    </a:ext>
                  </a:extLst>
                </a:gridCol>
                <a:gridCol w="3606514">
                  <a:extLst>
                    <a:ext uri="{9D8B030D-6E8A-4147-A177-3AD203B41FA5}">
                      <a16:colId xmlns:a16="http://schemas.microsoft.com/office/drawing/2014/main" val="2207475437"/>
                    </a:ext>
                  </a:extLst>
                </a:gridCol>
              </a:tblGrid>
              <a:tr h="31231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Korrelationskoeffizient (r)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Aussage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3855472"/>
                  </a:ext>
                </a:extLst>
              </a:tr>
              <a:tr h="31231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|r| = .10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schwache Korrelation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5292731"/>
                  </a:ext>
                </a:extLst>
              </a:tr>
              <a:tr h="31231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|r| = .30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mittlere Korrelation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3883980"/>
                  </a:ext>
                </a:extLst>
              </a:tr>
              <a:tr h="31231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|r| = .50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starke Korrelation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5624933"/>
                  </a:ext>
                </a:extLst>
              </a:tr>
            </a:tbl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E8AD0092-A96A-4AE2-9288-7C634AA9CB57}"/>
              </a:ext>
            </a:extLst>
          </p:cNvPr>
          <p:cNvSpPr/>
          <p:nvPr/>
        </p:nvSpPr>
        <p:spPr>
          <a:xfrm>
            <a:off x="1332000" y="3861048"/>
            <a:ext cx="718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Die Interpretation des Korrelationskoeffizienten findet anhand der dargestellten Werte nach Cohen (1988) statt.</a:t>
            </a:r>
          </a:p>
        </p:txBody>
      </p:sp>
    </p:spTree>
    <p:extLst>
      <p:ext uri="{BB962C8B-B14F-4D97-AF65-F5344CB8AC3E}">
        <p14:creationId xmlns:p14="http://schemas.microsoft.com/office/powerpoint/2010/main" val="3475777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96D036-828B-4C54-A1CD-B34A03F2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Korrelation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8052A96E-5310-465E-AE34-A73802BD93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00" y="2066230"/>
            <a:ext cx="3657600" cy="3648075"/>
          </a:xfr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F7A4B7E8-E286-4559-B5CE-34E93D32AEF5}"/>
              </a:ext>
            </a:extLst>
          </p:cNvPr>
          <p:cNvSpPr/>
          <p:nvPr/>
        </p:nvSpPr>
        <p:spPr>
          <a:xfrm>
            <a:off x="1332000" y="1482829"/>
            <a:ext cx="718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Gesamte Schaffenszeit (1963-1969)</a:t>
            </a:r>
          </a:p>
        </p:txBody>
      </p:sp>
    </p:spTree>
    <p:extLst>
      <p:ext uri="{BB962C8B-B14F-4D97-AF65-F5344CB8AC3E}">
        <p14:creationId xmlns:p14="http://schemas.microsoft.com/office/powerpoint/2010/main" val="3967589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5EDB8-5E45-4075-8244-C943EB91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Phasen-Einteilung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951F9E2A-A9AA-464D-A193-97B925912CA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91571755"/>
              </p:ext>
            </p:extLst>
          </p:nvPr>
        </p:nvGraphicFramePr>
        <p:xfrm>
          <a:off x="1332000" y="4365104"/>
          <a:ext cx="7188200" cy="142343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699737">
                  <a:extLst>
                    <a:ext uri="{9D8B030D-6E8A-4147-A177-3AD203B41FA5}">
                      <a16:colId xmlns:a16="http://schemas.microsoft.com/office/drawing/2014/main" val="82345829"/>
                    </a:ext>
                  </a:extLst>
                </a:gridCol>
                <a:gridCol w="2180223">
                  <a:extLst>
                    <a:ext uri="{9D8B030D-6E8A-4147-A177-3AD203B41FA5}">
                      <a16:colId xmlns:a16="http://schemas.microsoft.com/office/drawing/2014/main" val="3184349946"/>
                    </a:ext>
                  </a:extLst>
                </a:gridCol>
                <a:gridCol w="2217330">
                  <a:extLst>
                    <a:ext uri="{9D8B030D-6E8A-4147-A177-3AD203B41FA5}">
                      <a16:colId xmlns:a16="http://schemas.microsoft.com/office/drawing/2014/main" val="3044922174"/>
                    </a:ext>
                  </a:extLst>
                </a:gridCol>
                <a:gridCol w="1306358">
                  <a:extLst>
                    <a:ext uri="{9D8B030D-6E8A-4147-A177-3AD203B41FA5}">
                      <a16:colId xmlns:a16="http://schemas.microsoft.com/office/drawing/2014/main" val="798083126"/>
                    </a:ext>
                  </a:extLst>
                </a:gridCol>
                <a:gridCol w="784552">
                  <a:extLst>
                    <a:ext uri="{9D8B030D-6E8A-4147-A177-3AD203B41FA5}">
                      <a16:colId xmlns:a16="http://schemas.microsoft.com/office/drawing/2014/main" val="2317258795"/>
                    </a:ext>
                  </a:extLst>
                </a:gridCol>
              </a:tblGrid>
              <a:tr h="2915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Phase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Anfang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Ende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Zeitraum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Alben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00273406"/>
                  </a:ext>
                </a:extLst>
              </a:tr>
              <a:tr h="4933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Please</a:t>
                      </a:r>
                      <a:r>
                        <a:rPr lang="de-DE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de-DE" sz="12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Please</a:t>
                      </a:r>
                      <a:r>
                        <a:rPr lang="de-DE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Sgt. Pepper’s Lonely Hearts Club Band</a:t>
                      </a:r>
                      <a:endParaRPr lang="de-DE" sz="12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1963-1967</a:t>
                      </a:r>
                      <a:endParaRPr lang="de-DE" sz="12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</a:t>
                      </a:r>
                      <a:endParaRPr lang="de-DE" sz="12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3834533"/>
                  </a:ext>
                </a:extLst>
              </a:tr>
              <a:tr h="5831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Sgt. Pepper’s Lonely Hearts Club Band</a:t>
                      </a:r>
                      <a:endParaRPr lang="de-DE" sz="12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Let It Be</a:t>
                      </a:r>
                      <a:endParaRPr lang="de-DE" sz="12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1967-1969</a:t>
                      </a:r>
                      <a:endParaRPr lang="de-DE" sz="12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  <a:endParaRPr lang="de-DE" sz="12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3437509"/>
                  </a:ext>
                </a:extLst>
              </a:tr>
            </a:tbl>
          </a:graphicData>
        </a:graphic>
      </p:graphicFrame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880F33ED-3115-4C36-BAEC-4E1CD3AB2C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626744"/>
              </p:ext>
            </p:extLst>
          </p:nvPr>
        </p:nvGraphicFramePr>
        <p:xfrm>
          <a:off x="1332000" y="2780927"/>
          <a:ext cx="7188200" cy="1117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feld 2">
            <a:extLst>
              <a:ext uri="{FF2B5EF4-FFF2-40B4-BE49-F238E27FC236}">
                <a16:creationId xmlns:a16="http://schemas.microsoft.com/office/drawing/2014/main" id="{1B6F6303-3308-4E80-9117-F85A85BC6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348" y="1628800"/>
            <a:ext cx="1368152" cy="107251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Please </a:t>
            </a:r>
            <a:r>
              <a:rPr lang="en-US" sz="9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Please</a:t>
            </a: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 the Beatles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Hard Day’s Night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Beatles for Sale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Help!</a:t>
            </a:r>
            <a:endParaRPr lang="de-DE" sz="9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feld 2">
            <a:extLst>
              <a:ext uri="{FF2B5EF4-FFF2-40B4-BE49-F238E27FC236}">
                <a16:creationId xmlns:a16="http://schemas.microsoft.com/office/drawing/2014/main" id="{7D3BE802-9092-48AB-BB84-22BDFFDE4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378" y="1807552"/>
            <a:ext cx="915444" cy="7150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Rubber Soul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Revolver</a:t>
            </a:r>
            <a:endParaRPr lang="de-DE" sz="9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feld 2">
            <a:extLst>
              <a:ext uri="{FF2B5EF4-FFF2-40B4-BE49-F238E27FC236}">
                <a16:creationId xmlns:a16="http://schemas.microsoft.com/office/drawing/2014/main" id="{20756351-D54F-4872-843F-72BE93A91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4799" y="1628800"/>
            <a:ext cx="1440160" cy="107251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Sgt. Pepper’s Lonely Heart’s Club Band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Magical Mystery Tour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BEATLES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Yellow Submarine</a:t>
            </a:r>
            <a:endParaRPr lang="de-DE" sz="9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feld 2">
            <a:extLst>
              <a:ext uri="{FF2B5EF4-FFF2-40B4-BE49-F238E27FC236}">
                <a16:creationId xmlns:a16="http://schemas.microsoft.com/office/drawing/2014/main" id="{1EA9DD60-832B-4BDB-9664-A768B9606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304" y="1807552"/>
            <a:ext cx="904966" cy="87439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Abbey Road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Let It Be</a:t>
            </a:r>
            <a:endParaRPr lang="de-DE" sz="9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010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96D036-828B-4C54-A1CD-B34A03F2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Korrelation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404817E-8758-44D9-B377-FC0E1F6802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00" y="2129160"/>
            <a:ext cx="3526383" cy="3517200"/>
          </a:xfrm>
        </p:spPr>
      </p:pic>
      <p:pic>
        <p:nvPicPr>
          <p:cNvPr id="8" name="Inhaltsplatzhalter 6">
            <a:extLst>
              <a:ext uri="{FF2B5EF4-FFF2-40B4-BE49-F238E27FC236}">
                <a16:creationId xmlns:a16="http://schemas.microsoft.com/office/drawing/2014/main" id="{5A60C4AF-0F58-4DFC-B8DF-880571A5C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376" y="2129718"/>
            <a:ext cx="3525824" cy="351664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757CF13F-2A39-4B4A-A161-2AF66B9B7729}"/>
              </a:ext>
            </a:extLst>
          </p:cNvPr>
          <p:cNvSpPr/>
          <p:nvPr/>
        </p:nvSpPr>
        <p:spPr>
          <a:xfrm>
            <a:off x="1332000" y="1482829"/>
            <a:ext cx="718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Phase 1 (1963-1967)</a:t>
            </a:r>
          </a:p>
        </p:txBody>
      </p:sp>
    </p:spTree>
    <p:extLst>
      <p:ext uri="{BB962C8B-B14F-4D97-AF65-F5344CB8AC3E}">
        <p14:creationId xmlns:p14="http://schemas.microsoft.com/office/powerpoint/2010/main" val="535256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96D036-828B-4C54-A1CD-B34A03F2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Korrelation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57CF13F-2A39-4B4A-A161-2AF66B9B7729}"/>
              </a:ext>
            </a:extLst>
          </p:cNvPr>
          <p:cNvSpPr/>
          <p:nvPr/>
        </p:nvSpPr>
        <p:spPr>
          <a:xfrm>
            <a:off x="1332000" y="1482829"/>
            <a:ext cx="718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Korrelationskoeffizienten berechnet für die Ebenen-Anteile und dem Erscheinungsjahr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985E6325-0D42-4425-BD41-C32CAD1ADBB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61083853"/>
              </p:ext>
            </p:extLst>
          </p:nvPr>
        </p:nvGraphicFramePr>
        <p:xfrm>
          <a:off x="1332001" y="2268791"/>
          <a:ext cx="7188197" cy="1512169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795143">
                  <a:extLst>
                    <a:ext uri="{9D8B030D-6E8A-4147-A177-3AD203B41FA5}">
                      <a16:colId xmlns:a16="http://schemas.microsoft.com/office/drawing/2014/main" val="2542956451"/>
                    </a:ext>
                  </a:extLst>
                </a:gridCol>
                <a:gridCol w="1065509">
                  <a:extLst>
                    <a:ext uri="{9D8B030D-6E8A-4147-A177-3AD203B41FA5}">
                      <a16:colId xmlns:a16="http://schemas.microsoft.com/office/drawing/2014/main" val="2157402119"/>
                    </a:ext>
                  </a:extLst>
                </a:gridCol>
                <a:gridCol w="1065509">
                  <a:extLst>
                    <a:ext uri="{9D8B030D-6E8A-4147-A177-3AD203B41FA5}">
                      <a16:colId xmlns:a16="http://schemas.microsoft.com/office/drawing/2014/main" val="1737510598"/>
                    </a:ext>
                  </a:extLst>
                </a:gridCol>
                <a:gridCol w="1065509">
                  <a:extLst>
                    <a:ext uri="{9D8B030D-6E8A-4147-A177-3AD203B41FA5}">
                      <a16:colId xmlns:a16="http://schemas.microsoft.com/office/drawing/2014/main" val="653924937"/>
                    </a:ext>
                  </a:extLst>
                </a:gridCol>
                <a:gridCol w="1065509">
                  <a:extLst>
                    <a:ext uri="{9D8B030D-6E8A-4147-A177-3AD203B41FA5}">
                      <a16:colId xmlns:a16="http://schemas.microsoft.com/office/drawing/2014/main" val="4105919217"/>
                    </a:ext>
                  </a:extLst>
                </a:gridCol>
                <a:gridCol w="1065509">
                  <a:extLst>
                    <a:ext uri="{9D8B030D-6E8A-4147-A177-3AD203B41FA5}">
                      <a16:colId xmlns:a16="http://schemas.microsoft.com/office/drawing/2014/main" val="1972664222"/>
                    </a:ext>
                  </a:extLst>
                </a:gridCol>
                <a:gridCol w="1065509">
                  <a:extLst>
                    <a:ext uri="{9D8B030D-6E8A-4147-A177-3AD203B41FA5}">
                      <a16:colId xmlns:a16="http://schemas.microsoft.com/office/drawing/2014/main" val="2927638354"/>
                    </a:ext>
                  </a:extLst>
                </a:gridCol>
              </a:tblGrid>
              <a:tr h="2750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Ebene1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Ebene2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Ebene3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Ebene4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E1+E2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E3+E4</a:t>
                      </a:r>
                    </a:p>
                  </a:txBody>
                  <a:tcPr marL="54403" marR="54403" marT="0" marB="0" anchor="ctr"/>
                </a:tc>
                <a:extLst>
                  <a:ext uri="{0D108BD9-81ED-4DB2-BD59-A6C34878D82A}">
                    <a16:rowId xmlns:a16="http://schemas.microsoft.com/office/drawing/2014/main" val="4131745762"/>
                  </a:ext>
                </a:extLst>
              </a:tr>
              <a:tr h="4123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Gesamt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-0.182453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-0.116873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0.076703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0.1933093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-0.20799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0.20799</a:t>
                      </a:r>
                    </a:p>
                  </a:txBody>
                  <a:tcPr marL="54403" marR="54403" marT="0" marB="0" anchor="ctr"/>
                </a:tc>
                <a:extLst>
                  <a:ext uri="{0D108BD9-81ED-4DB2-BD59-A6C34878D82A}">
                    <a16:rowId xmlns:a16="http://schemas.microsoft.com/office/drawing/2014/main" val="104479730"/>
                  </a:ext>
                </a:extLst>
              </a:tr>
              <a:tr h="4123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Phase1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-0.215689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-0.225184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0.143410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0.254816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-0.30399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0.30399</a:t>
                      </a:r>
                    </a:p>
                  </a:txBody>
                  <a:tcPr marL="54403" marR="54403" marT="0" marB="0" anchor="ctr"/>
                </a:tc>
                <a:extLst>
                  <a:ext uri="{0D108BD9-81ED-4DB2-BD59-A6C34878D82A}">
                    <a16:rowId xmlns:a16="http://schemas.microsoft.com/office/drawing/2014/main" val="3690069656"/>
                  </a:ext>
                </a:extLst>
              </a:tr>
              <a:tr h="4123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Phase2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0.101686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-0.051975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-0.006065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-0.040354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0.037153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-0.037153</a:t>
                      </a:r>
                    </a:p>
                  </a:txBody>
                  <a:tcPr marL="54403" marR="54403" marT="0" marB="0" anchor="ctr"/>
                </a:tc>
                <a:extLst>
                  <a:ext uri="{0D108BD9-81ED-4DB2-BD59-A6C34878D82A}">
                    <a16:rowId xmlns:a16="http://schemas.microsoft.com/office/drawing/2014/main" val="3496813964"/>
                  </a:ext>
                </a:extLst>
              </a:tr>
            </a:tbl>
          </a:graphicData>
        </a:graphic>
      </p:graphicFrame>
      <p:graphicFrame>
        <p:nvGraphicFramePr>
          <p:cNvPr id="10" name="Inhaltsplatzhalter 4">
            <a:extLst>
              <a:ext uri="{FF2B5EF4-FFF2-40B4-BE49-F238E27FC236}">
                <a16:creationId xmlns:a16="http://schemas.microsoft.com/office/drawing/2014/main" id="{DA2F85E2-5058-40C7-A553-E4E7E3C11E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4494288"/>
              </p:ext>
            </p:extLst>
          </p:nvPr>
        </p:nvGraphicFramePr>
        <p:xfrm>
          <a:off x="1332000" y="4197590"/>
          <a:ext cx="7188198" cy="1512169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795144">
                  <a:extLst>
                    <a:ext uri="{9D8B030D-6E8A-4147-A177-3AD203B41FA5}">
                      <a16:colId xmlns:a16="http://schemas.microsoft.com/office/drawing/2014/main" val="2542956451"/>
                    </a:ext>
                  </a:extLst>
                </a:gridCol>
                <a:gridCol w="1065509">
                  <a:extLst>
                    <a:ext uri="{9D8B030D-6E8A-4147-A177-3AD203B41FA5}">
                      <a16:colId xmlns:a16="http://schemas.microsoft.com/office/drawing/2014/main" val="2157402119"/>
                    </a:ext>
                  </a:extLst>
                </a:gridCol>
                <a:gridCol w="1065509">
                  <a:extLst>
                    <a:ext uri="{9D8B030D-6E8A-4147-A177-3AD203B41FA5}">
                      <a16:colId xmlns:a16="http://schemas.microsoft.com/office/drawing/2014/main" val="1737510598"/>
                    </a:ext>
                  </a:extLst>
                </a:gridCol>
                <a:gridCol w="1065509">
                  <a:extLst>
                    <a:ext uri="{9D8B030D-6E8A-4147-A177-3AD203B41FA5}">
                      <a16:colId xmlns:a16="http://schemas.microsoft.com/office/drawing/2014/main" val="653924937"/>
                    </a:ext>
                  </a:extLst>
                </a:gridCol>
                <a:gridCol w="1065509">
                  <a:extLst>
                    <a:ext uri="{9D8B030D-6E8A-4147-A177-3AD203B41FA5}">
                      <a16:colId xmlns:a16="http://schemas.microsoft.com/office/drawing/2014/main" val="4105919217"/>
                    </a:ext>
                  </a:extLst>
                </a:gridCol>
                <a:gridCol w="1065509">
                  <a:extLst>
                    <a:ext uri="{9D8B030D-6E8A-4147-A177-3AD203B41FA5}">
                      <a16:colId xmlns:a16="http://schemas.microsoft.com/office/drawing/2014/main" val="1972664222"/>
                    </a:ext>
                  </a:extLst>
                </a:gridCol>
                <a:gridCol w="1065509">
                  <a:extLst>
                    <a:ext uri="{9D8B030D-6E8A-4147-A177-3AD203B41FA5}">
                      <a16:colId xmlns:a16="http://schemas.microsoft.com/office/drawing/2014/main" val="2927638354"/>
                    </a:ext>
                  </a:extLst>
                </a:gridCol>
              </a:tblGrid>
              <a:tr h="2750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c_Ebene1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c_Ebene2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c_Ebene3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c_Ebene4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cE1+cE2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cE3+cE4</a:t>
                      </a:r>
                    </a:p>
                  </a:txBody>
                  <a:tcPr marL="54403" marR="54403" marT="0" marB="0" anchor="ctr"/>
                </a:tc>
                <a:extLst>
                  <a:ext uri="{0D108BD9-81ED-4DB2-BD59-A6C34878D82A}">
                    <a16:rowId xmlns:a16="http://schemas.microsoft.com/office/drawing/2014/main" val="4131745762"/>
                  </a:ext>
                </a:extLst>
              </a:tr>
              <a:tr h="4123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gesamt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-0.131681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-0.074344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0.0824789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0.149587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-0.16658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0.16658</a:t>
                      </a:r>
                    </a:p>
                  </a:txBody>
                  <a:tcPr marL="54403" marR="54403" marT="0" marB="0" anchor="ctr"/>
                </a:tc>
                <a:extLst>
                  <a:ext uri="{0D108BD9-81ED-4DB2-BD59-A6C34878D82A}">
                    <a16:rowId xmlns:a16="http://schemas.microsoft.com/office/drawing/2014/main" val="104479730"/>
                  </a:ext>
                </a:extLst>
              </a:tr>
              <a:tr h="4123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phase1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-0.22086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-0.117973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0.179204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0.202894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-0.27879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0.27879</a:t>
                      </a:r>
                    </a:p>
                  </a:txBody>
                  <a:tcPr marL="54403" marR="54403" marT="0" marB="0" anchor="ctr"/>
                </a:tc>
                <a:extLst>
                  <a:ext uri="{0D108BD9-81ED-4DB2-BD59-A6C34878D82A}">
                    <a16:rowId xmlns:a16="http://schemas.microsoft.com/office/drawing/2014/main" val="3690069656"/>
                  </a:ext>
                </a:extLst>
              </a:tr>
              <a:tr h="4123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phase2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0.056815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-0.033323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-0.028537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-0.0040508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0.025109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-0.025109</a:t>
                      </a:r>
                    </a:p>
                  </a:txBody>
                  <a:tcPr marL="54403" marR="54403" marT="0" marB="0" anchor="ctr"/>
                </a:tc>
                <a:extLst>
                  <a:ext uri="{0D108BD9-81ED-4DB2-BD59-A6C34878D82A}">
                    <a16:rowId xmlns:a16="http://schemas.microsoft.com/office/drawing/2014/main" val="3496813964"/>
                  </a:ext>
                </a:extLst>
              </a:tr>
            </a:tbl>
          </a:graphicData>
        </a:graphic>
      </p:graphicFrame>
      <p:sp>
        <p:nvSpPr>
          <p:cNvPr id="11" name="Rechteck 10">
            <a:extLst>
              <a:ext uri="{FF2B5EF4-FFF2-40B4-BE49-F238E27FC236}">
                <a16:creationId xmlns:a16="http://schemas.microsoft.com/office/drawing/2014/main" id="{8905B1B2-460E-4FEC-BA38-79740F2F1379}"/>
              </a:ext>
            </a:extLst>
          </p:cNvPr>
          <p:cNvSpPr/>
          <p:nvPr/>
        </p:nvSpPr>
        <p:spPr>
          <a:xfrm>
            <a:off x="1332000" y="5722823"/>
            <a:ext cx="7188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Gesamt = 1963-1970, Phase1 = 1963-1967, Phase2 = 1967-1969 </a:t>
            </a:r>
          </a:p>
        </p:txBody>
      </p:sp>
    </p:spTree>
    <p:extLst>
      <p:ext uri="{BB962C8B-B14F-4D97-AF65-F5344CB8AC3E}">
        <p14:creationId xmlns:p14="http://schemas.microsoft.com/office/powerpoint/2010/main" val="2739566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D686D-F6F4-4D1F-8496-2ED325553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460B41-8069-4859-8FBE-B734CD9258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616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BFAD8-9D47-4166-9A0A-98F4C370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F9AE46-2F00-4A6E-9E99-DDA0D036C5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9300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0504E-429A-47F3-8487-3F00A15B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925642-3965-4909-AAC3-4F94B05E20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Sgt</a:t>
            </a:r>
            <a:r>
              <a:rPr lang="de-DE" dirty="0"/>
              <a:t>. </a:t>
            </a:r>
            <a:r>
              <a:rPr lang="de-DE" dirty="0" err="1"/>
              <a:t>Pepper‘s</a:t>
            </a:r>
            <a:r>
              <a:rPr lang="de-DE" dirty="0"/>
              <a:t> als bestes Album aller Zeiten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989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62690-9F57-4480-A4AA-B7E194BC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Experten Gespräch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6242D0E-6A2E-4784-B4EC-68DFAF6A07CA}"/>
              </a:ext>
            </a:extLst>
          </p:cNvPr>
          <p:cNvSpPr/>
          <p:nvPr/>
        </p:nvSpPr>
        <p:spPr>
          <a:xfrm>
            <a:off x="1332000" y="1556792"/>
            <a:ext cx="718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Dr. Hendrik Buhl</a:t>
            </a:r>
          </a:p>
          <a:p>
            <a:pPr marL="285750" indent="-285750">
              <a:buFontTx/>
              <a:buChar char="-"/>
            </a:pP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Wissenschaftlicher Mitarbeiter am Lehrstuhl für Medienwissenschaft an der Universität Regensburg</a:t>
            </a:r>
          </a:p>
          <a:p>
            <a:pPr marL="285750" indent="-285750">
              <a:buFontTx/>
              <a:buChar char="-"/>
            </a:pP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 Jahre Mitglied in einer semi-professionellen Beatles-Tribute-Band</a:t>
            </a:r>
          </a:p>
          <a:p>
            <a:pPr marL="285750" indent="-285750">
              <a:buFontTx/>
              <a:buChar char="-"/>
            </a:pP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093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62690-9F57-4480-A4AA-B7E194BC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Experten Gespräch</a:t>
            </a: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763A25E0-2494-4EBE-B633-91BC432924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4722822"/>
              </p:ext>
            </p:extLst>
          </p:nvPr>
        </p:nvGraphicFramePr>
        <p:xfrm>
          <a:off x="1332000" y="3573016"/>
          <a:ext cx="7188200" cy="1117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feld 2">
            <a:extLst>
              <a:ext uri="{FF2B5EF4-FFF2-40B4-BE49-F238E27FC236}">
                <a16:creationId xmlns:a16="http://schemas.microsoft.com/office/drawing/2014/main" id="{DD435C70-3886-4C1F-89B3-653599046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348" y="2420889"/>
            <a:ext cx="1368152" cy="107251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Please </a:t>
            </a:r>
            <a:r>
              <a:rPr lang="en-US" sz="9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Please</a:t>
            </a: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 the Beatles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Hard Day’s Night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Beatles for Sale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Help!</a:t>
            </a:r>
            <a:endParaRPr lang="de-DE" sz="9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feld 2">
            <a:extLst>
              <a:ext uri="{FF2B5EF4-FFF2-40B4-BE49-F238E27FC236}">
                <a16:creationId xmlns:a16="http://schemas.microsoft.com/office/drawing/2014/main" id="{E00F6BB9-FF60-45BB-858B-58503BFAF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378" y="2599641"/>
            <a:ext cx="915444" cy="7150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Rubber Soul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Revolver</a:t>
            </a:r>
            <a:endParaRPr lang="de-DE" sz="9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feld 2">
            <a:extLst>
              <a:ext uri="{FF2B5EF4-FFF2-40B4-BE49-F238E27FC236}">
                <a16:creationId xmlns:a16="http://schemas.microsoft.com/office/drawing/2014/main" id="{783C982D-9F9E-42CA-93E3-25E524545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0982" y="2420889"/>
            <a:ext cx="1440160" cy="107251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Sgt. Pepper’s Lonely Heart’s Club Band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Magical Mystery Tour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BEATLES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Yellow Submarine</a:t>
            </a:r>
            <a:endParaRPr lang="de-DE" sz="9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feld 2">
            <a:extLst>
              <a:ext uri="{FF2B5EF4-FFF2-40B4-BE49-F238E27FC236}">
                <a16:creationId xmlns:a16="http://schemas.microsoft.com/office/drawing/2014/main" id="{F3F6A1F3-CAE7-4518-A6C5-6FE57F214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304" y="2599641"/>
            <a:ext cx="904966" cy="87439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Abbey Road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Let It Be</a:t>
            </a:r>
            <a:endParaRPr lang="de-DE" sz="9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6242D0E-6A2E-4784-B4EC-68DFAF6A07CA}"/>
              </a:ext>
            </a:extLst>
          </p:cNvPr>
          <p:cNvSpPr/>
          <p:nvPr/>
        </p:nvSpPr>
        <p:spPr>
          <a:xfrm>
            <a:off x="1332000" y="1559918"/>
            <a:ext cx="718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Einschätzung verschiedener Schaffensphasen der Beatles nach der Meinung von Dr. Hendrik Buhl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7953A53-F73A-4E57-9B0B-6362319F4FD0}"/>
              </a:ext>
            </a:extLst>
          </p:cNvPr>
          <p:cNvSpPr/>
          <p:nvPr/>
        </p:nvSpPr>
        <p:spPr>
          <a:xfrm>
            <a:off x="1334954" y="5013176"/>
            <a:ext cx="718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ABER: „Komplexität“ resultiert nicht zwangsweise aus „Kreativität“. </a:t>
            </a:r>
          </a:p>
        </p:txBody>
      </p:sp>
    </p:spTree>
    <p:extLst>
      <p:ext uri="{BB962C8B-B14F-4D97-AF65-F5344CB8AC3E}">
        <p14:creationId xmlns:p14="http://schemas.microsoft.com/office/powerpoint/2010/main" val="421150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7627C8-0AC7-40CF-9A79-55BDD0AF4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 von Metriken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AC6017-7C47-4406-9FBB-3466FFB4B7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/>
              <a:t>Objektive Komplexität: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Subjektive Komplexität: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313343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7A467-0072-49D9-A076-35BE5FA38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Objektive Komplexität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5E7134-1CC4-4885-ABD3-9B1E1FC6DD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/>
              <a:t>Vielfalt hinsichtlich:</a:t>
            </a:r>
          </a:p>
          <a:p>
            <a:endParaRPr lang="de-DE" sz="1800" dirty="0"/>
          </a:p>
          <a:p>
            <a:endParaRPr lang="de-DE" sz="1800" dirty="0"/>
          </a:p>
          <a:p>
            <a:pPr lvl="1"/>
            <a:r>
              <a:rPr lang="de-DE" sz="1800" dirty="0"/>
              <a:t>	Instrumentation</a:t>
            </a:r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pPr lvl="1"/>
            <a:r>
              <a:rPr lang="de-DE" sz="1800" dirty="0"/>
              <a:t>	Metrik</a:t>
            </a:r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pPr lvl="1"/>
            <a:r>
              <a:rPr lang="de-DE" sz="1800" dirty="0"/>
              <a:t>	Tonart</a:t>
            </a:r>
          </a:p>
        </p:txBody>
      </p:sp>
    </p:spTree>
    <p:extLst>
      <p:ext uri="{BB962C8B-B14F-4D97-AF65-F5344CB8AC3E}">
        <p14:creationId xmlns:p14="http://schemas.microsoft.com/office/powerpoint/2010/main" val="2843051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DA0802-E0DE-4535-880D-8C76AF65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Subjektive Komplexität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6023AF-A799-440D-AA5B-7E5716C772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Tonmaterial</a:t>
            </a:r>
          </a:p>
        </p:txBody>
      </p:sp>
    </p:spTree>
    <p:extLst>
      <p:ext uri="{BB962C8B-B14F-4D97-AF65-F5344CB8AC3E}">
        <p14:creationId xmlns:p14="http://schemas.microsoft.com/office/powerpoint/2010/main" val="3214705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DA0802-E0DE-4535-880D-8C76AF65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Subjektive Komplexität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6023AF-A799-440D-AA5B-7E5716C772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Akkordmaterial</a:t>
            </a:r>
          </a:p>
        </p:txBody>
      </p:sp>
    </p:spTree>
    <p:extLst>
      <p:ext uri="{BB962C8B-B14F-4D97-AF65-F5344CB8AC3E}">
        <p14:creationId xmlns:p14="http://schemas.microsoft.com/office/powerpoint/2010/main" val="215470902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Bildschirmpräsentation (4:3)</PresentationFormat>
  <Paragraphs>137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Arial</vt:lpstr>
      <vt:lpstr>Calibri</vt:lpstr>
      <vt:lpstr>Verdana</vt:lpstr>
      <vt:lpstr>Vollkorn Regular</vt:lpstr>
      <vt:lpstr>Wingdings</vt:lpstr>
      <vt:lpstr>Larissa-Design</vt:lpstr>
      <vt:lpstr>Benutzerdefiniertes Design</vt:lpstr>
      <vt:lpstr>PowerPoint-Präsentation</vt:lpstr>
      <vt:lpstr>Gliederung</vt:lpstr>
      <vt:lpstr>Hintergrund</vt:lpstr>
      <vt:lpstr>Experten Gespräch</vt:lpstr>
      <vt:lpstr>Experten Gespräch</vt:lpstr>
      <vt:lpstr>Definition von Metriken</vt:lpstr>
      <vt:lpstr>Objektive Komplexität</vt:lpstr>
      <vt:lpstr>Subjektive Komplexität</vt:lpstr>
      <vt:lpstr>Subjektive Komplexität</vt:lpstr>
      <vt:lpstr>Korpus</vt:lpstr>
      <vt:lpstr>Informations-Extraktion</vt:lpstr>
      <vt:lpstr>Visualisierung</vt:lpstr>
      <vt:lpstr>Ergebnisse</vt:lpstr>
      <vt:lpstr>Korrelation</vt:lpstr>
      <vt:lpstr>Korrelation</vt:lpstr>
      <vt:lpstr>Phasen-Einteilung</vt:lpstr>
      <vt:lpstr>Korrelation</vt:lpstr>
      <vt:lpstr>Korrelation</vt:lpstr>
      <vt:lpstr>Diskussion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LocalAdmin</dc:creator>
  <cp:lastModifiedBy>Florian Fuchs</cp:lastModifiedBy>
  <cp:revision>192</cp:revision>
  <dcterms:modified xsi:type="dcterms:W3CDTF">2017-12-12T20:51:58Z</dcterms:modified>
</cp:coreProperties>
</file>