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9" d="100"/>
          <a:sy n="99" d="100"/>
        </p:scale>
        <p:origin x="-978" y="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FE38-17AB-48D8-8B4E-4CFAA1F89B2C}" type="datetimeFigureOut">
              <a:rPr lang="de-AT" smtClean="0"/>
              <a:t>22.01.2013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7BD6-CB2C-42E8-8637-89F79E3B0B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2725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FE38-17AB-48D8-8B4E-4CFAA1F89B2C}" type="datetimeFigureOut">
              <a:rPr lang="de-AT" smtClean="0"/>
              <a:t>22.01.2013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7BD6-CB2C-42E8-8637-89F79E3B0B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36758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FE38-17AB-48D8-8B4E-4CFAA1F89B2C}" type="datetimeFigureOut">
              <a:rPr lang="de-AT" smtClean="0"/>
              <a:t>22.01.2013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7BD6-CB2C-42E8-8637-89F79E3B0B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78953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FE38-17AB-48D8-8B4E-4CFAA1F89B2C}" type="datetimeFigureOut">
              <a:rPr lang="de-AT" smtClean="0"/>
              <a:t>22.01.2013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7BD6-CB2C-42E8-8637-89F79E3B0B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372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FE38-17AB-48D8-8B4E-4CFAA1F89B2C}" type="datetimeFigureOut">
              <a:rPr lang="de-AT" smtClean="0"/>
              <a:t>22.01.2013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7BD6-CB2C-42E8-8637-89F79E3B0B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41559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FE38-17AB-48D8-8B4E-4CFAA1F89B2C}" type="datetimeFigureOut">
              <a:rPr lang="de-AT" smtClean="0"/>
              <a:t>22.01.2013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7BD6-CB2C-42E8-8637-89F79E3B0B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06728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FE38-17AB-48D8-8B4E-4CFAA1F89B2C}" type="datetimeFigureOut">
              <a:rPr lang="de-AT" smtClean="0"/>
              <a:t>22.01.2013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7BD6-CB2C-42E8-8637-89F79E3B0B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89918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FE38-17AB-48D8-8B4E-4CFAA1F89B2C}" type="datetimeFigureOut">
              <a:rPr lang="de-AT" smtClean="0"/>
              <a:t>22.01.2013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7BD6-CB2C-42E8-8637-89F79E3B0B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20169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FE38-17AB-48D8-8B4E-4CFAA1F89B2C}" type="datetimeFigureOut">
              <a:rPr lang="de-AT" smtClean="0"/>
              <a:t>22.01.2013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7BD6-CB2C-42E8-8637-89F79E3B0B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511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FE38-17AB-48D8-8B4E-4CFAA1F89B2C}" type="datetimeFigureOut">
              <a:rPr lang="de-AT" smtClean="0"/>
              <a:t>22.01.2013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7BD6-CB2C-42E8-8637-89F79E3B0B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50405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FE38-17AB-48D8-8B4E-4CFAA1F89B2C}" type="datetimeFigureOut">
              <a:rPr lang="de-AT" smtClean="0"/>
              <a:t>22.01.2013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7BD6-CB2C-42E8-8637-89F79E3B0B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033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FFE38-17AB-48D8-8B4E-4CFAA1F89B2C}" type="datetimeFigureOut">
              <a:rPr lang="de-AT" smtClean="0"/>
              <a:t>22.01.2013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B7BD6-CB2C-42E8-8637-89F79E3B0B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3882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717848" y="102515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dirty="0" smtClean="0"/>
              <a:t>Wood-</a:t>
            </a:r>
            <a:r>
              <a:rPr lang="de-AT" dirty="0" err="1" smtClean="0"/>
              <a:t>Concrete</a:t>
            </a:r>
            <a:r>
              <a:rPr lang="de-AT" dirty="0" smtClean="0"/>
              <a:t> Sandwich Beam</a:t>
            </a:r>
            <a:endParaRPr lang="de-AT" dirty="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1403648" y="2780928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 err="1" smtClean="0"/>
              <a:t>Structural</a:t>
            </a:r>
            <a:r>
              <a:rPr lang="de-AT" dirty="0" smtClean="0"/>
              <a:t> </a:t>
            </a:r>
            <a:r>
              <a:rPr lang="de-AT" dirty="0" err="1" smtClean="0"/>
              <a:t>Optimization</a:t>
            </a:r>
            <a:endParaRPr lang="de-AT" dirty="0" smtClean="0"/>
          </a:p>
          <a:p>
            <a:r>
              <a:rPr lang="de-AT" dirty="0" smtClean="0"/>
              <a:t>Project „</a:t>
            </a:r>
            <a:r>
              <a:rPr lang="de-AT" dirty="0" err="1" smtClean="0"/>
              <a:t>VelOpt</a:t>
            </a:r>
            <a:r>
              <a:rPr lang="de-AT" dirty="0" smtClean="0"/>
              <a:t>“</a:t>
            </a:r>
          </a:p>
          <a:p>
            <a:r>
              <a:rPr lang="de-AT" dirty="0" smtClean="0"/>
              <a:t>WS12/13</a:t>
            </a:r>
            <a:endParaRPr lang="de-AT" dirty="0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688246" y="472514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sz="1600" dirty="0" smtClean="0"/>
              <a:t>Fuchs Michael, </a:t>
            </a:r>
            <a:r>
              <a:rPr lang="de-AT" sz="1600" dirty="0" err="1" smtClean="0"/>
              <a:t>Kazemi</a:t>
            </a:r>
            <a:r>
              <a:rPr lang="de-AT" sz="1600" dirty="0" smtClean="0"/>
              <a:t> </a:t>
            </a:r>
            <a:r>
              <a:rPr lang="de-AT" sz="1600" dirty="0" err="1" smtClean="0"/>
              <a:t>Mehrad</a:t>
            </a:r>
            <a:r>
              <a:rPr lang="de-AT" sz="1600" dirty="0" smtClean="0"/>
              <a:t>, Lampert Ralf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1590196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The Beam</a:t>
            </a:r>
            <a:endParaRPr lang="de-AT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 err="1" smtClean="0"/>
              <a:t>Layers</a:t>
            </a:r>
            <a:endParaRPr lang="de-AT" dirty="0" smtClean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/>
              <a:t>1: </a:t>
            </a:r>
            <a:r>
              <a:rPr lang="de-AT" dirty="0" err="1" smtClean="0"/>
              <a:t>Concrete</a:t>
            </a:r>
            <a:r>
              <a:rPr lang="de-AT" dirty="0" smtClean="0"/>
              <a:t> (SCC)</a:t>
            </a:r>
            <a:endParaRPr lang="de-AT" dirty="0"/>
          </a:p>
          <a:p>
            <a:pPr marL="0" indent="0">
              <a:buNone/>
            </a:pPr>
            <a:r>
              <a:rPr lang="de-AT" dirty="0"/>
              <a:t>2: </a:t>
            </a:r>
            <a:r>
              <a:rPr lang="de-AT" dirty="0" smtClean="0"/>
              <a:t>Wood-</a:t>
            </a:r>
            <a:r>
              <a:rPr lang="de-AT" dirty="0" err="1" smtClean="0"/>
              <a:t>Concrete</a:t>
            </a:r>
            <a:r>
              <a:rPr lang="de-AT" dirty="0" smtClean="0"/>
              <a:t> (</a:t>
            </a:r>
            <a:r>
              <a:rPr lang="de-AT" dirty="0" err="1" smtClean="0"/>
              <a:t>Velox</a:t>
            </a:r>
            <a:r>
              <a:rPr lang="de-AT" dirty="0" smtClean="0"/>
              <a:t>)</a:t>
            </a:r>
            <a:endParaRPr lang="de-AT" dirty="0"/>
          </a:p>
          <a:p>
            <a:pPr marL="0" indent="0">
              <a:buNone/>
            </a:pPr>
            <a:r>
              <a:rPr lang="de-AT" dirty="0"/>
              <a:t>3: Wood (</a:t>
            </a:r>
            <a:r>
              <a:rPr lang="de-AT" dirty="0" err="1"/>
              <a:t>CLT</a:t>
            </a:r>
            <a:r>
              <a:rPr lang="de-AT" dirty="0"/>
              <a:t>)</a:t>
            </a:r>
          </a:p>
          <a:p>
            <a:pPr marL="0" indent="0">
              <a:buNone/>
            </a:pPr>
            <a:endParaRPr lang="de-AT" dirty="0"/>
          </a:p>
        </p:txBody>
      </p:sp>
      <p:pic>
        <p:nvPicPr>
          <p:cNvPr id="8" name="Picture 2" descr="J:\FFG_BRIDGE_10-Ausschreibung\04_Studenten_Mitarbeiter\2011_MitarbeiterInnen_Institut\Fuchs\35 Präsentationen\SAM_0699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8200" y="2348706"/>
            <a:ext cx="40386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994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The </a:t>
            </a:r>
            <a:r>
              <a:rPr lang="de-AT" dirty="0" err="1" smtClean="0"/>
              <a:t>Analogy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AT" sz="2400" dirty="0" smtClean="0"/>
              <a:t>Materials </a:t>
            </a:r>
            <a:r>
              <a:rPr lang="de-AT" sz="2400" dirty="0" err="1" smtClean="0"/>
              <a:t>and</a:t>
            </a:r>
            <a:r>
              <a:rPr lang="de-AT" sz="2400" dirty="0" smtClean="0"/>
              <a:t> </a:t>
            </a:r>
            <a:r>
              <a:rPr lang="de-AT" sz="2400" dirty="0" err="1" smtClean="0"/>
              <a:t>Layers</a:t>
            </a:r>
            <a:r>
              <a:rPr lang="de-AT" sz="2400" dirty="0" smtClean="0"/>
              <a:t>:</a:t>
            </a:r>
            <a:endParaRPr lang="de-AT" sz="2400" dirty="0" smtClean="0"/>
          </a:p>
          <a:p>
            <a:pPr marL="0" indent="0">
              <a:buNone/>
            </a:pPr>
            <a:endParaRPr lang="de-AT" sz="2400" dirty="0"/>
          </a:p>
          <a:p>
            <a:pPr marL="0" indent="0">
              <a:buNone/>
            </a:pPr>
            <a:r>
              <a:rPr lang="de-AT" sz="2400" dirty="0" smtClean="0"/>
              <a:t>1: </a:t>
            </a:r>
            <a:r>
              <a:rPr lang="de-AT" sz="2400" dirty="0" err="1" smtClean="0"/>
              <a:t>Concrete</a:t>
            </a:r>
            <a:r>
              <a:rPr lang="de-AT" sz="2400" dirty="0" smtClean="0"/>
              <a:t> (</a:t>
            </a:r>
            <a:r>
              <a:rPr lang="de-AT" sz="2400" dirty="0" err="1" smtClean="0"/>
              <a:t>SCC</a:t>
            </a:r>
            <a:r>
              <a:rPr lang="de-AT" sz="2400" dirty="0" smtClean="0"/>
              <a:t>)</a:t>
            </a:r>
          </a:p>
          <a:p>
            <a:pPr marL="0" indent="0">
              <a:buNone/>
            </a:pPr>
            <a:r>
              <a:rPr lang="de-AT" sz="2400" dirty="0" smtClean="0"/>
              <a:t>2: Wood-</a:t>
            </a:r>
            <a:r>
              <a:rPr lang="de-AT" sz="2400" dirty="0" err="1" smtClean="0"/>
              <a:t>Concrete</a:t>
            </a:r>
            <a:r>
              <a:rPr lang="de-AT" sz="2400" dirty="0" smtClean="0"/>
              <a:t> (</a:t>
            </a:r>
            <a:r>
              <a:rPr lang="de-AT" sz="2400" dirty="0" err="1" smtClean="0"/>
              <a:t>Velox</a:t>
            </a:r>
            <a:r>
              <a:rPr lang="de-AT" sz="2400" dirty="0" smtClean="0"/>
              <a:t>)</a:t>
            </a:r>
          </a:p>
          <a:p>
            <a:pPr marL="0" indent="0">
              <a:buNone/>
            </a:pPr>
            <a:r>
              <a:rPr lang="de-AT" sz="2400" dirty="0" smtClean="0"/>
              <a:t>3: Wood (</a:t>
            </a:r>
            <a:r>
              <a:rPr lang="de-AT" sz="2400" dirty="0" err="1" smtClean="0"/>
              <a:t>CLT</a:t>
            </a:r>
            <a:r>
              <a:rPr lang="de-AT" sz="2400" dirty="0" smtClean="0"/>
              <a:t>)</a:t>
            </a:r>
          </a:p>
          <a:p>
            <a:pPr marL="0" indent="0">
              <a:buNone/>
            </a:pPr>
            <a:endParaRPr lang="de-AT" sz="2400" dirty="0" smtClean="0"/>
          </a:p>
          <a:p>
            <a:pPr marL="0" indent="0">
              <a:buNone/>
            </a:pPr>
            <a:r>
              <a:rPr lang="de-AT" sz="2400" dirty="0" err="1" smtClean="0"/>
              <a:t>Calculation</a:t>
            </a:r>
            <a:r>
              <a:rPr lang="de-AT" sz="2400" dirty="0" smtClean="0"/>
              <a:t>:</a:t>
            </a:r>
          </a:p>
          <a:p>
            <a:pPr marL="0" indent="0">
              <a:buNone/>
            </a:pPr>
            <a:endParaRPr lang="de-AT" sz="2400" dirty="0"/>
          </a:p>
          <a:p>
            <a:pPr marL="0" indent="0">
              <a:buNone/>
            </a:pPr>
            <a:r>
              <a:rPr lang="de-AT" sz="2400" dirty="0" err="1" smtClean="0"/>
              <a:t>Deflection</a:t>
            </a:r>
            <a:r>
              <a:rPr lang="de-AT" sz="2400" dirty="0" smtClean="0"/>
              <a:t> </a:t>
            </a:r>
            <a:r>
              <a:rPr lang="de-AT" sz="2400" dirty="0" err="1" smtClean="0"/>
              <a:t>and</a:t>
            </a:r>
            <a:r>
              <a:rPr lang="de-AT" sz="2400" dirty="0" smtClean="0"/>
              <a:t> </a:t>
            </a:r>
            <a:r>
              <a:rPr lang="de-AT" sz="2400" dirty="0" err="1" smtClean="0"/>
              <a:t>stresses</a:t>
            </a:r>
            <a:r>
              <a:rPr lang="de-AT" sz="2400" dirty="0" smtClean="0"/>
              <a:t> </a:t>
            </a:r>
            <a:r>
              <a:rPr lang="de-AT" sz="2400" dirty="0" err="1" smtClean="0"/>
              <a:t>of</a:t>
            </a:r>
            <a:r>
              <a:rPr lang="de-AT" sz="2400" dirty="0" smtClean="0"/>
              <a:t> </a:t>
            </a:r>
            <a:r>
              <a:rPr lang="de-AT" sz="2400" dirty="0" err="1" smtClean="0"/>
              <a:t>the</a:t>
            </a:r>
            <a:r>
              <a:rPr lang="de-AT" sz="2400" dirty="0" smtClean="0"/>
              <a:t> beam </a:t>
            </a:r>
            <a:r>
              <a:rPr lang="de-AT" sz="2400" dirty="0" err="1" smtClean="0"/>
              <a:t>are</a:t>
            </a:r>
            <a:r>
              <a:rPr lang="de-AT" sz="2400" dirty="0" smtClean="0"/>
              <a:t> </a:t>
            </a:r>
            <a:r>
              <a:rPr lang="de-AT" sz="2400" dirty="0" err="1" smtClean="0"/>
              <a:t>calculated</a:t>
            </a:r>
            <a:r>
              <a:rPr lang="de-AT" sz="2400" dirty="0" smtClean="0"/>
              <a:t> </a:t>
            </a:r>
            <a:r>
              <a:rPr lang="de-AT" sz="2400" dirty="0" err="1" smtClean="0"/>
              <a:t>with</a:t>
            </a:r>
            <a:r>
              <a:rPr lang="de-AT" sz="2400" dirty="0" smtClean="0"/>
              <a:t> a finite </a:t>
            </a:r>
            <a:r>
              <a:rPr lang="de-AT" sz="2400" dirty="0" err="1" smtClean="0"/>
              <a:t>element</a:t>
            </a:r>
            <a:r>
              <a:rPr lang="de-AT" sz="2400" dirty="0" smtClean="0"/>
              <a:t> </a:t>
            </a:r>
            <a:r>
              <a:rPr lang="de-AT" sz="2400" dirty="0" err="1" smtClean="0"/>
              <a:t>method</a:t>
            </a:r>
            <a:r>
              <a:rPr lang="de-AT" sz="2400" dirty="0" smtClean="0"/>
              <a:t>.</a:t>
            </a:r>
            <a:endParaRPr lang="de-AT" sz="2400" dirty="0"/>
          </a:p>
        </p:txBody>
      </p:sp>
      <p:pic>
        <p:nvPicPr>
          <p:cNvPr id="12" name="Inhaltsplatzhalter 1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988840"/>
            <a:ext cx="4572751" cy="3002647"/>
          </a:xfrm>
        </p:spPr>
      </p:pic>
      <p:sp>
        <p:nvSpPr>
          <p:cNvPr id="3" name="Rechteck 2"/>
          <p:cNvSpPr/>
          <p:nvPr/>
        </p:nvSpPr>
        <p:spPr>
          <a:xfrm>
            <a:off x="7452320" y="3933056"/>
            <a:ext cx="864096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43319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The </a:t>
            </a:r>
            <a:r>
              <a:rPr lang="de-AT" dirty="0" err="1" smtClean="0"/>
              <a:t>Optimization</a:t>
            </a:r>
            <a:r>
              <a:rPr lang="de-AT" dirty="0" smtClean="0"/>
              <a:t> </a:t>
            </a:r>
            <a:r>
              <a:rPr lang="de-AT" dirty="0" err="1" smtClean="0"/>
              <a:t>Algorythm</a:t>
            </a:r>
            <a:r>
              <a:rPr lang="de-AT" dirty="0" smtClean="0"/>
              <a:t>:</a:t>
            </a:r>
            <a:endParaRPr lang="de-A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Inhaltsplatzhalter 5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95536" y="1412776"/>
                <a:ext cx="4104456" cy="532859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de-AT" sz="2400" dirty="0"/>
                  <a:t>Goal: </a:t>
                </a:r>
              </a:p>
              <a:p>
                <a:pPr marL="0" indent="0">
                  <a:buNone/>
                </a:pPr>
                <a:r>
                  <a:rPr lang="de-AT" sz="2400" dirty="0" smtClean="0"/>
                  <a:t>	optimal </a:t>
                </a:r>
                <a:r>
                  <a:rPr lang="de-AT" sz="2400" dirty="0" err="1"/>
                  <a:t>dimensions</a:t>
                </a:r>
                <a:r>
                  <a:rPr lang="de-AT" sz="2400" dirty="0"/>
                  <a:t> </a:t>
                </a:r>
                <a:r>
                  <a:rPr lang="de-AT" sz="2400" dirty="0" err="1" smtClean="0"/>
                  <a:t>for</a:t>
                </a:r>
                <a:r>
                  <a:rPr lang="de-AT" sz="2400" dirty="0" smtClean="0"/>
                  <a:t> 	</a:t>
                </a:r>
                <a:r>
                  <a:rPr lang="de-AT" sz="2400" dirty="0" err="1" smtClean="0"/>
                  <a:t>minimum</a:t>
                </a:r>
                <a:r>
                  <a:rPr lang="de-AT" sz="2400" dirty="0" smtClean="0"/>
                  <a:t> </a:t>
                </a:r>
                <a:r>
                  <a:rPr lang="de-AT" sz="2400" dirty="0" err="1"/>
                  <a:t>costs</a:t>
                </a:r>
                <a:r>
                  <a:rPr lang="de-AT" sz="2400" dirty="0"/>
                  <a:t> </a:t>
                </a:r>
                <a:r>
                  <a:rPr lang="de-AT" sz="2400" dirty="0" err="1"/>
                  <a:t>or</a:t>
                </a:r>
                <a:r>
                  <a:rPr lang="de-AT" sz="2400" dirty="0"/>
                  <a:t> </a:t>
                </a:r>
                <a:r>
                  <a:rPr lang="de-AT" sz="2400" dirty="0" smtClean="0"/>
                  <a:t>	</a:t>
                </a:r>
                <a:r>
                  <a:rPr lang="de-AT" sz="2400" dirty="0" err="1" smtClean="0"/>
                  <a:t>weight</a:t>
                </a:r>
                <a:endParaRPr lang="de-AT" sz="2400" dirty="0"/>
              </a:p>
              <a:p>
                <a:pPr marL="0" indent="0">
                  <a:buNone/>
                </a:pPr>
                <a:endParaRPr lang="de-AT" sz="2400" dirty="0" smtClean="0"/>
              </a:p>
              <a:p>
                <a:pPr marL="0" indent="0">
                  <a:buNone/>
                </a:pPr>
                <a:r>
                  <a:rPr lang="de-AT" sz="2400" dirty="0" smtClean="0"/>
                  <a:t>Iteration </a:t>
                </a:r>
                <a:r>
                  <a:rPr lang="de-AT" sz="2400" dirty="0" err="1"/>
                  <a:t>Algorythm</a:t>
                </a:r>
                <a:r>
                  <a:rPr lang="de-AT" sz="2400" dirty="0" smtClean="0"/>
                  <a:t>:</a:t>
                </a:r>
                <a:endParaRPr lang="de-AT" sz="2400" dirty="0"/>
              </a:p>
              <a:p>
                <a:pPr marL="0" indent="0">
                  <a:buNone/>
                </a:pPr>
                <a:r>
                  <a:rPr lang="de-AT" sz="2400" dirty="0" smtClean="0"/>
                  <a:t>	</a:t>
                </a:r>
                <a:r>
                  <a:rPr lang="de-AT" sz="2400" dirty="0" err="1" smtClean="0"/>
                  <a:t>Conmin</a:t>
                </a:r>
                <a:r>
                  <a:rPr lang="de-AT" sz="2400" dirty="0" smtClean="0"/>
                  <a:t> </a:t>
                </a:r>
              </a:p>
              <a:p>
                <a:pPr marL="0" indent="0">
                  <a:buNone/>
                </a:pPr>
                <a:endParaRPr lang="de-AT" sz="2400" dirty="0"/>
              </a:p>
              <a:p>
                <a:pPr marL="0" indent="0">
                  <a:buNone/>
                </a:pPr>
                <a:r>
                  <a:rPr lang="de-AT" sz="2400" dirty="0" err="1" smtClean="0"/>
                  <a:t>Objective</a:t>
                </a:r>
                <a:r>
                  <a:rPr lang="de-AT" sz="2400" dirty="0" smtClean="0"/>
                  <a:t> </a:t>
                </a:r>
                <a:r>
                  <a:rPr lang="de-AT" sz="2400" dirty="0" err="1" smtClean="0"/>
                  <a:t>function</a:t>
                </a:r>
                <a:r>
                  <a:rPr lang="de-AT" sz="2400" dirty="0" smtClean="0"/>
                  <a:t>:</a:t>
                </a:r>
              </a:p>
              <a:p>
                <a:pPr marL="0" indent="0">
                  <a:buNone/>
                </a:pPr>
                <a:endParaRPr lang="de-AT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AT" sz="2400" b="0" i="0" smtClean="0">
                          <a:latin typeface="Cambria Math"/>
                        </a:rPr>
                        <m:t>costs</m:t>
                      </m:r>
                      <m:r>
                        <a:rPr lang="de-AT" sz="24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de-AT" sz="2400" b="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de-AT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AT" sz="24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e-AT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de-AT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de-AT" sz="2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de-AT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de-AT" sz="24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de-AT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AT" sz="2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de-AT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de-AT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AT" sz="2400" dirty="0" smtClean="0"/>
              </a:p>
              <a:p>
                <a:pPr marL="0" indent="0">
                  <a:buNone/>
                </a:pPr>
                <a:endParaRPr lang="de-AT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AT" sz="2400" smtClean="0">
                          <a:latin typeface="Cambria Math"/>
                        </a:rPr>
                        <m:t>w</m:t>
                      </m:r>
                      <m:r>
                        <m:rPr>
                          <m:sty m:val="p"/>
                        </m:rPr>
                        <a:rPr lang="de-AT" sz="2400" b="0" i="0" smtClean="0">
                          <a:latin typeface="Cambria Math"/>
                        </a:rPr>
                        <m:t>eight</m:t>
                      </m:r>
                      <m:r>
                        <a:rPr lang="de-AT" sz="24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de-AT" sz="2400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de-AT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AT" sz="24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e-AT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de-AT" sz="2400" i="1">
                              <a:latin typeface="Cambria Math"/>
                            </a:rPr>
                            <m:t>,</m:t>
                          </m:r>
                          <m:r>
                            <a:rPr lang="de-AT" sz="2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de-AT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de-AT" sz="2400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de-AT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AT" sz="2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de-AT" sz="24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de-AT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AT" sz="2400" dirty="0" smtClean="0"/>
              </a:p>
            </p:txBody>
          </p:sp>
        </mc:Choice>
        <mc:Fallback>
          <p:sp>
            <p:nvSpPr>
              <p:cNvPr id="6" name="Inhaltsplatzhalt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95536" y="1412776"/>
                <a:ext cx="4104456" cy="5328592"/>
              </a:xfrm>
              <a:blipFill rotWithShape="1">
                <a:blip r:embed="rId2"/>
                <a:stretch>
                  <a:fillRect l="-2377" t="-1602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Inhaltsplatzhalter 5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788024" y="1340768"/>
                <a:ext cx="4038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AT" sz="2400" dirty="0" smtClean="0"/>
                  <a:t>6 </a:t>
                </a:r>
                <a:r>
                  <a:rPr lang="de-AT" sz="2400" dirty="0" err="1" smtClean="0"/>
                  <a:t>Constraints</a:t>
                </a:r>
                <a:r>
                  <a:rPr lang="de-AT" sz="2400" dirty="0" smtClean="0"/>
                  <a:t>: </a:t>
                </a:r>
              </a:p>
              <a:p>
                <a:pPr marL="0" indent="0">
                  <a:buNone/>
                </a:pPr>
                <a:endParaRPr lang="de-AT" sz="240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AT" sz="24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de-AT" sz="2400" b="0" i="1" smtClean="0">
                              <a:latin typeface="Cambria Math"/>
                            </a:rPr>
                            <m:t>𝑚𝑎</m:t>
                          </m:r>
                          <m:r>
                            <a:rPr lang="de-AT" sz="2400" i="1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de-AT" sz="2400" i="1">
                          <a:latin typeface="Cambria Math"/>
                          <a:ea typeface="Cambria Math"/>
                        </a:rPr>
                        <m:t>≤</m:t>
                      </m:r>
                      <m:f>
                        <m:fPr>
                          <m:ctrlPr>
                            <a:rPr lang="de-AT" sz="2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de-AT" sz="2400" i="1">
                              <a:latin typeface="Cambria Math"/>
                              <a:ea typeface="Cambria Math"/>
                            </a:rPr>
                            <m:t>𝑙</m:t>
                          </m:r>
                        </m:num>
                        <m:den>
                          <m:r>
                            <a:rPr lang="de-AT" sz="2400" i="1">
                              <a:latin typeface="Cambria Math"/>
                              <a:ea typeface="Cambria Math"/>
                            </a:rPr>
                            <m:t>400</m:t>
                          </m:r>
                        </m:den>
                      </m:f>
                    </m:oMath>
                  </m:oMathPara>
                </a14:m>
                <a:endParaRPr lang="de-AT" sz="2400" dirty="0" smtClean="0">
                  <a:ea typeface="Cambria Math"/>
                </a:endParaRPr>
              </a:p>
              <a:p>
                <a:pPr marL="0" indent="0">
                  <a:buNone/>
                </a:pPr>
                <a:endParaRPr lang="de-AT" sz="2400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AT" sz="2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de-AT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de-AT" sz="2400" b="0" i="1" smtClean="0">
                          <a:latin typeface="Cambria Math"/>
                          <a:ea typeface="Cambria Math"/>
                        </a:rPr>
                        <m:t>&gt;</m:t>
                      </m:r>
                      <m:r>
                        <a:rPr lang="de-AT" sz="2400" b="0" i="1" smtClean="0">
                          <a:latin typeface="Cambria Math"/>
                        </a:rPr>
                        <m:t>3 </m:t>
                      </m:r>
                      <m:r>
                        <a:rPr lang="de-AT" sz="2400" b="0" i="1" smtClean="0">
                          <a:latin typeface="Cambria Math"/>
                        </a:rPr>
                        <m:t>𝑐𝑚</m:t>
                      </m:r>
                    </m:oMath>
                  </m:oMathPara>
                </a14:m>
                <a:endParaRPr lang="de-AT" sz="2400" dirty="0" smtClean="0">
                  <a:ea typeface="Cambria Math"/>
                </a:endParaRPr>
              </a:p>
              <a:p>
                <a:pPr marL="0" indent="0">
                  <a:buNone/>
                </a:pPr>
                <a:endParaRPr lang="de-AT" sz="2400" dirty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AT" sz="2400"/>
                            <m:t>σ</m:t>
                          </m:r>
                        </m:e>
                        <m:sub>
                          <m:r>
                            <a:rPr lang="de-AT" sz="2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de-AT" sz="2400" i="1">
                          <a:latin typeface="Cambria Math"/>
                          <a:ea typeface="Cambria Math"/>
                        </a:rPr>
                        <m:t>≤</m:t>
                      </m:r>
                      <m:sSub>
                        <m:sSubPr>
                          <m:ctrlPr>
                            <a:rPr lang="de-AT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AT" sz="2400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  <m:sub>
                          <m:r>
                            <a:rPr lang="de-AT" sz="2400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  <m:r>
                            <a:rPr lang="de-AT" sz="24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de-AT" sz="2400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de-AT" sz="2400" dirty="0" smtClean="0">
                  <a:ea typeface="Cambria Math"/>
                </a:endParaRPr>
              </a:p>
              <a:p>
                <a:pPr marL="0" indent="0">
                  <a:buNone/>
                </a:pPr>
                <a:endParaRPr lang="de-AT" sz="2400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AT" sz="2400"/>
                            <m:t>σ</m:t>
                          </m:r>
                        </m:e>
                        <m:sub>
                          <m:r>
                            <a:rPr lang="de-AT" sz="24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de-AT" sz="2400" i="1">
                          <a:latin typeface="Cambria Math"/>
                          <a:ea typeface="Cambria Math"/>
                        </a:rPr>
                        <m:t>≤</m:t>
                      </m:r>
                      <m:sSub>
                        <m:sSubPr>
                          <m:ctrlPr>
                            <a:rPr lang="de-AT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AT" sz="2400" i="1"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  <m:sub>
                          <m:r>
                            <a:rPr lang="de-AT" sz="2400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  <m:r>
                            <a:rPr lang="de-AT" sz="24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de-AT" sz="2400" i="1">
                              <a:latin typeface="Cambria Math"/>
                              <a:ea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de-AT" sz="2400" dirty="0" smtClean="0"/>
              </a:p>
            </p:txBody>
          </p:sp>
        </mc:Choice>
        <mc:Fallback>
          <p:sp>
            <p:nvSpPr>
              <p:cNvPr id="11" name="Inhaltsplatzhalt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788024" y="1340768"/>
                <a:ext cx="4038600" cy="4525963"/>
              </a:xfrm>
              <a:blipFill rotWithShape="1">
                <a:blip r:embed="rId3"/>
                <a:stretch>
                  <a:fillRect l="-2262" t="-10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5007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The Solution: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395536" y="1412776"/>
            <a:ext cx="8280920" cy="5328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2400" dirty="0" err="1" smtClean="0"/>
              <a:t>Experienced</a:t>
            </a:r>
            <a:r>
              <a:rPr lang="de-AT" sz="2400" dirty="0" smtClean="0"/>
              <a:t> </a:t>
            </a:r>
            <a:r>
              <a:rPr lang="de-AT" sz="2400" dirty="0" err="1" smtClean="0"/>
              <a:t>data</a:t>
            </a:r>
            <a:r>
              <a:rPr lang="de-AT" sz="2400" dirty="0" smtClean="0"/>
              <a:t>: </a:t>
            </a:r>
            <a:endParaRPr lang="de-AT" sz="2400" dirty="0"/>
          </a:p>
          <a:p>
            <a:pPr marL="0" indent="0">
              <a:buNone/>
            </a:pPr>
            <a:endParaRPr lang="de-AT" sz="2400" dirty="0"/>
          </a:p>
          <a:p>
            <a:pPr>
              <a:buFontTx/>
              <a:buChar char="-"/>
            </a:pPr>
            <a:r>
              <a:rPr lang="de-AT" sz="2400" dirty="0" err="1"/>
              <a:t>O</a:t>
            </a:r>
            <a:r>
              <a:rPr lang="de-AT" sz="2400" dirty="0" err="1" smtClean="0"/>
              <a:t>ptimized</a:t>
            </a:r>
            <a:r>
              <a:rPr lang="de-AT" sz="2400" dirty="0" smtClean="0"/>
              <a:t> </a:t>
            </a:r>
            <a:r>
              <a:rPr lang="de-AT" sz="2400" dirty="0" err="1" smtClean="0"/>
              <a:t>for</a:t>
            </a:r>
            <a:r>
              <a:rPr lang="de-AT" sz="2400" dirty="0" smtClean="0"/>
              <a:t> </a:t>
            </a:r>
            <a:r>
              <a:rPr lang="de-AT" sz="2400" dirty="0" err="1" smtClean="0"/>
              <a:t>costs</a:t>
            </a:r>
            <a:r>
              <a:rPr lang="de-AT" sz="2400" dirty="0" smtClean="0"/>
              <a:t>, </a:t>
            </a:r>
            <a:r>
              <a:rPr lang="de-AT" sz="2400" dirty="0" err="1" smtClean="0"/>
              <a:t>Velox</a:t>
            </a:r>
            <a:r>
              <a:rPr lang="de-AT" sz="2400" dirty="0" smtClean="0"/>
              <a:t> </a:t>
            </a:r>
            <a:r>
              <a:rPr lang="de-AT" sz="2400" dirty="0" err="1" smtClean="0"/>
              <a:t>thickness</a:t>
            </a:r>
            <a:r>
              <a:rPr lang="de-AT" sz="2400" dirty="0" smtClean="0"/>
              <a:t> </a:t>
            </a:r>
            <a:r>
              <a:rPr lang="de-AT" sz="2400" dirty="0" err="1" smtClean="0"/>
              <a:t>goes</a:t>
            </a:r>
            <a:r>
              <a:rPr lang="de-AT" sz="2400" dirty="0" smtClean="0"/>
              <a:t> </a:t>
            </a:r>
            <a:r>
              <a:rPr lang="de-AT" sz="2400" dirty="0" err="1" smtClean="0"/>
              <a:t>to</a:t>
            </a:r>
            <a:r>
              <a:rPr lang="de-AT" sz="2400" dirty="0" smtClean="0"/>
              <a:t> </a:t>
            </a:r>
            <a:r>
              <a:rPr lang="de-AT" sz="2400" dirty="0" err="1" smtClean="0"/>
              <a:t>minimum</a:t>
            </a:r>
            <a:endParaRPr lang="de-AT" sz="2400" dirty="0" smtClean="0"/>
          </a:p>
          <a:p>
            <a:pPr>
              <a:buFontTx/>
              <a:buChar char="-"/>
            </a:pPr>
            <a:r>
              <a:rPr lang="de-AT" sz="2400" dirty="0" err="1"/>
              <a:t>If</a:t>
            </a:r>
            <a:r>
              <a:rPr lang="de-AT" sz="2400" dirty="0"/>
              <a:t> </a:t>
            </a:r>
            <a:r>
              <a:rPr lang="de-AT" sz="2400" dirty="0" err="1"/>
              <a:t>optimized</a:t>
            </a:r>
            <a:r>
              <a:rPr lang="de-AT" sz="2400" dirty="0"/>
              <a:t> </a:t>
            </a:r>
            <a:r>
              <a:rPr lang="de-AT" sz="2400" dirty="0" err="1"/>
              <a:t>for</a:t>
            </a:r>
            <a:r>
              <a:rPr lang="de-AT" sz="2400" dirty="0"/>
              <a:t> </a:t>
            </a:r>
            <a:r>
              <a:rPr lang="de-AT" sz="2400" dirty="0" err="1"/>
              <a:t>costs</a:t>
            </a:r>
            <a:r>
              <a:rPr lang="de-AT" sz="2400" dirty="0"/>
              <a:t> </a:t>
            </a:r>
            <a:r>
              <a:rPr lang="de-AT" sz="2400" dirty="0" err="1"/>
              <a:t>Velox</a:t>
            </a:r>
            <a:r>
              <a:rPr lang="de-AT" sz="2400" dirty="0"/>
              <a:t> </a:t>
            </a:r>
            <a:r>
              <a:rPr lang="de-AT" sz="2400" dirty="0" err="1"/>
              <a:t>has</a:t>
            </a:r>
            <a:r>
              <a:rPr lang="de-AT" sz="2400" dirty="0"/>
              <a:t> </a:t>
            </a:r>
            <a:r>
              <a:rPr lang="de-AT" sz="2400" dirty="0" err="1"/>
              <a:t>to</a:t>
            </a:r>
            <a:r>
              <a:rPr lang="de-AT" sz="2400" dirty="0"/>
              <a:t> </a:t>
            </a:r>
            <a:r>
              <a:rPr lang="de-AT" sz="2400" dirty="0" err="1"/>
              <a:t>be</a:t>
            </a:r>
            <a:r>
              <a:rPr lang="de-AT" sz="2400" dirty="0"/>
              <a:t> </a:t>
            </a:r>
            <a:r>
              <a:rPr lang="de-AT" sz="2400" dirty="0" err="1"/>
              <a:t>cheaper</a:t>
            </a:r>
            <a:r>
              <a:rPr lang="de-AT" sz="2400" dirty="0"/>
              <a:t> </a:t>
            </a:r>
            <a:r>
              <a:rPr lang="de-AT" sz="2400" dirty="0" err="1"/>
              <a:t>than</a:t>
            </a:r>
            <a:r>
              <a:rPr lang="de-AT" sz="2400" dirty="0"/>
              <a:t> 45€/m³ </a:t>
            </a:r>
            <a:r>
              <a:rPr lang="de-AT" sz="2400" dirty="0" err="1"/>
              <a:t>to</a:t>
            </a:r>
            <a:r>
              <a:rPr lang="de-AT" sz="2400" dirty="0"/>
              <a:t> </a:t>
            </a:r>
            <a:r>
              <a:rPr lang="de-AT" sz="2400" dirty="0" err="1"/>
              <a:t>be</a:t>
            </a:r>
            <a:r>
              <a:rPr lang="de-AT" sz="2400" dirty="0"/>
              <a:t> </a:t>
            </a:r>
            <a:r>
              <a:rPr lang="de-AT" sz="2400" dirty="0" err="1"/>
              <a:t>considered</a:t>
            </a:r>
            <a:r>
              <a:rPr lang="de-AT" sz="2400" dirty="0"/>
              <a:t> </a:t>
            </a:r>
            <a:r>
              <a:rPr lang="de-AT" sz="2400" dirty="0" err="1"/>
              <a:t>at</a:t>
            </a:r>
            <a:r>
              <a:rPr lang="de-AT" sz="2400" dirty="0"/>
              <a:t> </a:t>
            </a:r>
            <a:r>
              <a:rPr lang="de-AT" sz="2400" dirty="0" smtClean="0"/>
              <a:t>all</a:t>
            </a:r>
          </a:p>
          <a:p>
            <a:pPr>
              <a:buFontTx/>
              <a:buChar char="-"/>
            </a:pPr>
            <a:r>
              <a:rPr lang="de-AT" sz="2400" dirty="0" err="1"/>
              <a:t>O</a:t>
            </a:r>
            <a:r>
              <a:rPr lang="de-AT" sz="2400" dirty="0" err="1" smtClean="0"/>
              <a:t>ptimized</a:t>
            </a:r>
            <a:r>
              <a:rPr lang="de-AT" sz="2400" dirty="0" smtClean="0"/>
              <a:t> </a:t>
            </a:r>
            <a:r>
              <a:rPr lang="de-AT" sz="2400" dirty="0" err="1" smtClean="0"/>
              <a:t>for</a:t>
            </a:r>
            <a:r>
              <a:rPr lang="de-AT" sz="2400" dirty="0" smtClean="0"/>
              <a:t> </a:t>
            </a:r>
            <a:r>
              <a:rPr lang="de-AT" sz="2400" dirty="0" err="1" smtClean="0"/>
              <a:t>weight</a:t>
            </a:r>
            <a:r>
              <a:rPr lang="de-AT" sz="2400" dirty="0" smtClean="0"/>
              <a:t>, </a:t>
            </a:r>
            <a:r>
              <a:rPr lang="de-AT" sz="2400" dirty="0" err="1" smtClean="0"/>
              <a:t>thickness</a:t>
            </a:r>
            <a:r>
              <a:rPr lang="de-AT" sz="2400" dirty="0" smtClean="0"/>
              <a:t> </a:t>
            </a:r>
            <a:r>
              <a:rPr lang="de-AT" sz="2400" dirty="0" err="1" smtClean="0"/>
              <a:t>of</a:t>
            </a:r>
            <a:r>
              <a:rPr lang="de-AT" sz="2400" dirty="0" smtClean="0"/>
              <a:t> </a:t>
            </a:r>
            <a:r>
              <a:rPr lang="de-AT" sz="2400" dirty="0" err="1" smtClean="0"/>
              <a:t>wood</a:t>
            </a:r>
            <a:r>
              <a:rPr lang="de-AT" sz="2400" dirty="0" smtClean="0"/>
              <a:t> </a:t>
            </a:r>
            <a:r>
              <a:rPr lang="de-AT" sz="2400" dirty="0" err="1" smtClean="0"/>
              <a:t>goes</a:t>
            </a:r>
            <a:r>
              <a:rPr lang="de-AT" sz="2400" dirty="0" smtClean="0"/>
              <a:t> </a:t>
            </a:r>
            <a:r>
              <a:rPr lang="de-AT" sz="2400" dirty="0" err="1" smtClean="0"/>
              <a:t>to</a:t>
            </a:r>
            <a:r>
              <a:rPr lang="de-AT" sz="2400" dirty="0" smtClean="0"/>
              <a:t> </a:t>
            </a:r>
            <a:r>
              <a:rPr lang="de-AT" sz="2400" dirty="0" err="1" smtClean="0"/>
              <a:t>maximum</a:t>
            </a:r>
            <a:endParaRPr lang="de-AT" sz="2400" dirty="0" smtClean="0"/>
          </a:p>
          <a:p>
            <a:pPr marL="0" indent="0">
              <a:buNone/>
            </a:pPr>
            <a:endParaRPr lang="de-AT" sz="2400" dirty="0"/>
          </a:p>
          <a:p>
            <a:pPr marL="0" indent="0">
              <a:buNone/>
            </a:pPr>
            <a:r>
              <a:rPr lang="de-AT" sz="2400" dirty="0" err="1" smtClean="0"/>
              <a:t>Conclusion</a:t>
            </a:r>
            <a:r>
              <a:rPr lang="de-AT" sz="2400" dirty="0" smtClean="0"/>
              <a:t>:</a:t>
            </a:r>
          </a:p>
          <a:p>
            <a:pPr marL="0" indent="0">
              <a:buNone/>
            </a:pPr>
            <a:endParaRPr lang="de-AT" sz="2400" dirty="0" smtClean="0"/>
          </a:p>
          <a:p>
            <a:pPr>
              <a:buFontTx/>
              <a:buChar char="-"/>
            </a:pPr>
            <a:r>
              <a:rPr lang="de-AT" sz="2400" dirty="0" err="1" smtClean="0"/>
              <a:t>Velox</a:t>
            </a:r>
            <a:r>
              <a:rPr lang="de-AT" sz="2400" dirty="0" smtClean="0"/>
              <a:t> </a:t>
            </a:r>
            <a:r>
              <a:rPr lang="de-AT" sz="2400" dirty="0" err="1" smtClean="0"/>
              <a:t>has</a:t>
            </a:r>
            <a:r>
              <a:rPr lang="de-AT" sz="2400" dirty="0" smtClean="0"/>
              <a:t> a </a:t>
            </a:r>
            <a:r>
              <a:rPr lang="de-AT" sz="2400" dirty="0" err="1" smtClean="0"/>
              <a:t>bad</a:t>
            </a:r>
            <a:r>
              <a:rPr lang="de-AT" sz="2400" dirty="0" smtClean="0"/>
              <a:t> </a:t>
            </a:r>
            <a:r>
              <a:rPr lang="de-AT" sz="2400" dirty="0" err="1" smtClean="0"/>
              <a:t>ratio</a:t>
            </a:r>
            <a:r>
              <a:rPr lang="de-AT" sz="2400" dirty="0" smtClean="0"/>
              <a:t> </a:t>
            </a:r>
            <a:r>
              <a:rPr lang="de-AT" sz="2400" dirty="0" err="1" smtClean="0"/>
              <a:t>of</a:t>
            </a:r>
            <a:r>
              <a:rPr lang="de-AT" sz="2400" dirty="0" smtClean="0"/>
              <a:t> material </a:t>
            </a:r>
            <a:r>
              <a:rPr lang="de-AT" sz="2400" dirty="0" err="1" smtClean="0"/>
              <a:t>properties</a:t>
            </a:r>
            <a:r>
              <a:rPr lang="de-AT" sz="2400" dirty="0" smtClean="0"/>
              <a:t> </a:t>
            </a:r>
            <a:r>
              <a:rPr lang="de-AT" sz="2400" dirty="0" err="1" smtClean="0"/>
              <a:t>to</a:t>
            </a:r>
            <a:r>
              <a:rPr lang="de-AT" sz="2400" dirty="0" smtClean="0"/>
              <a:t> </a:t>
            </a:r>
            <a:r>
              <a:rPr lang="de-AT" sz="2400" dirty="0" err="1" smtClean="0"/>
              <a:t>its</a:t>
            </a:r>
            <a:r>
              <a:rPr lang="de-AT" sz="2400" dirty="0" smtClean="0"/>
              <a:t> </a:t>
            </a:r>
            <a:r>
              <a:rPr lang="de-AT" sz="2400" dirty="0" err="1" smtClean="0"/>
              <a:t>price</a:t>
            </a:r>
            <a:endParaRPr lang="de-AT" sz="2400" dirty="0" smtClean="0"/>
          </a:p>
          <a:p>
            <a:pPr>
              <a:buFontTx/>
              <a:buChar char="-"/>
            </a:pPr>
            <a:r>
              <a:rPr lang="de-AT" sz="2400" dirty="0" err="1" smtClean="0"/>
              <a:t>To</a:t>
            </a:r>
            <a:r>
              <a:rPr lang="de-AT" sz="2400" dirty="0" smtClean="0"/>
              <a:t> </a:t>
            </a:r>
            <a:r>
              <a:rPr lang="de-AT" sz="2400" dirty="0" err="1" smtClean="0"/>
              <a:t>improve</a:t>
            </a:r>
            <a:r>
              <a:rPr lang="de-AT" sz="2400" dirty="0" smtClean="0"/>
              <a:t> </a:t>
            </a:r>
            <a:r>
              <a:rPr lang="de-AT" sz="2400" dirty="0" err="1" smtClean="0"/>
              <a:t>the</a:t>
            </a:r>
            <a:r>
              <a:rPr lang="de-AT" sz="2400" dirty="0" smtClean="0"/>
              <a:t> </a:t>
            </a:r>
            <a:r>
              <a:rPr lang="de-AT" sz="2400" dirty="0" err="1" smtClean="0"/>
              <a:t>results</a:t>
            </a:r>
            <a:r>
              <a:rPr lang="de-AT" sz="2400" dirty="0" smtClean="0"/>
              <a:t> </a:t>
            </a:r>
            <a:r>
              <a:rPr lang="de-AT" sz="2400" dirty="0" err="1" smtClean="0"/>
              <a:t>this</a:t>
            </a:r>
            <a:r>
              <a:rPr lang="de-AT" sz="2400" dirty="0" smtClean="0"/>
              <a:t> </a:t>
            </a:r>
            <a:r>
              <a:rPr lang="de-AT" sz="2400" dirty="0" err="1" smtClean="0"/>
              <a:t>ratio</a:t>
            </a:r>
            <a:r>
              <a:rPr lang="de-AT" sz="2400" dirty="0" smtClean="0"/>
              <a:t> </a:t>
            </a:r>
            <a:r>
              <a:rPr lang="de-AT" sz="2400" dirty="0" err="1" smtClean="0"/>
              <a:t>has</a:t>
            </a:r>
            <a:r>
              <a:rPr lang="de-AT" sz="2400" dirty="0" smtClean="0"/>
              <a:t> </a:t>
            </a:r>
            <a:r>
              <a:rPr lang="de-AT" sz="2400" dirty="0" err="1" smtClean="0"/>
              <a:t>to</a:t>
            </a:r>
            <a:r>
              <a:rPr lang="de-AT" sz="2400" dirty="0" smtClean="0"/>
              <a:t> </a:t>
            </a:r>
            <a:r>
              <a:rPr lang="de-AT" sz="2400" dirty="0" err="1" smtClean="0"/>
              <a:t>improve</a:t>
            </a:r>
            <a:r>
              <a:rPr lang="de-AT" sz="2400" dirty="0" smtClean="0"/>
              <a:t> </a:t>
            </a:r>
            <a:r>
              <a:rPr lang="de-AT" sz="2400" dirty="0" err="1" smtClean="0"/>
              <a:t>too</a:t>
            </a:r>
            <a:endParaRPr lang="de-AT" sz="2400" dirty="0" smtClean="0"/>
          </a:p>
          <a:p>
            <a:pPr>
              <a:buFontTx/>
              <a:buChar char="-"/>
            </a:pP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178526442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</Words>
  <Application>Microsoft Office PowerPoint</Application>
  <PresentationFormat>Bildschirmpräsentation (4:3)</PresentationFormat>
  <Paragraphs>53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</vt:lpstr>
      <vt:lpstr>PowerPoint-Präsentation</vt:lpstr>
      <vt:lpstr>The Beam</vt:lpstr>
      <vt:lpstr>The Analogy</vt:lpstr>
      <vt:lpstr>The Optimization Algorythm:</vt:lpstr>
      <vt:lpstr>The Solution:</vt:lpstr>
    </vt:vector>
  </TitlesOfParts>
  <Company>TU Wien - Campusversion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Wood-Concrete Sandwich Beam</dc:title>
  <dc:creator>m.fuchs</dc:creator>
  <cp:lastModifiedBy>Ralf Lampert</cp:lastModifiedBy>
  <cp:revision>22</cp:revision>
  <dcterms:created xsi:type="dcterms:W3CDTF">2012-12-10T12:48:14Z</dcterms:created>
  <dcterms:modified xsi:type="dcterms:W3CDTF">2013-01-22T18:54:56Z</dcterms:modified>
</cp:coreProperties>
</file>