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10.12.2012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272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10.12.2012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675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10.12.2012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895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10.12.2012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372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10.12.2012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155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10.12.2012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672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10.12.2012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991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10.12.2012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016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10.12.2012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51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10.12.2012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040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10.12.2012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033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FFE38-17AB-48D8-8B4E-4CFAA1F89B2C}" type="datetimeFigureOut">
              <a:rPr lang="de-AT" smtClean="0"/>
              <a:t>10.12.2012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882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Wood-</a:t>
            </a:r>
            <a:r>
              <a:rPr lang="de-AT" dirty="0" err="1" smtClean="0"/>
              <a:t>Concrete</a:t>
            </a:r>
            <a:r>
              <a:rPr lang="de-AT" dirty="0" smtClean="0"/>
              <a:t> Sandwich Beam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 smtClean="0"/>
              <a:t>StructOpt</a:t>
            </a:r>
            <a:r>
              <a:rPr lang="de-AT" dirty="0" smtClean="0"/>
              <a:t> Project WS12/13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9019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The Beam</a:t>
            </a:r>
            <a:endParaRPr lang="de-AT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err="1"/>
              <a:t>Layers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1: </a:t>
            </a:r>
            <a:r>
              <a:rPr lang="de-AT" dirty="0" err="1"/>
              <a:t>Concrete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2: Wood-</a:t>
            </a:r>
            <a:r>
              <a:rPr lang="de-AT" dirty="0" err="1"/>
              <a:t>Concrete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3: Wood (</a:t>
            </a:r>
            <a:r>
              <a:rPr lang="de-AT" dirty="0" err="1"/>
              <a:t>CLT</a:t>
            </a:r>
            <a:r>
              <a:rPr lang="de-AT" dirty="0"/>
              <a:t>)</a:t>
            </a:r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8" name="Picture 2" descr="J:\FFG_BRIDGE_10-Ausschreibung\04_Studenten_Mitarbeiter\2011_MitarbeiterInnen_Institut\Fuchs\35 Präsentationen\SAM_0699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2348706"/>
            <a:ext cx="4038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99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The </a:t>
            </a:r>
            <a:r>
              <a:rPr lang="de-AT" dirty="0" err="1" smtClean="0"/>
              <a:t>Analogy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err="1" smtClean="0"/>
              <a:t>Layers</a:t>
            </a:r>
            <a:endParaRPr lang="de-AT" dirty="0"/>
          </a:p>
          <a:p>
            <a:pPr marL="0" indent="0">
              <a:buNone/>
            </a:pPr>
            <a:r>
              <a:rPr lang="de-AT" dirty="0" smtClean="0"/>
              <a:t>1: </a:t>
            </a:r>
            <a:r>
              <a:rPr lang="de-AT" dirty="0" err="1" smtClean="0"/>
              <a:t>Concrete</a:t>
            </a:r>
            <a:r>
              <a:rPr lang="de-AT" dirty="0" smtClean="0"/>
              <a:t> (</a:t>
            </a:r>
            <a:r>
              <a:rPr lang="de-AT" dirty="0" err="1" smtClean="0"/>
              <a:t>SCC</a:t>
            </a:r>
            <a:r>
              <a:rPr lang="de-AT" dirty="0" smtClean="0"/>
              <a:t>)</a:t>
            </a:r>
          </a:p>
          <a:p>
            <a:pPr marL="0" indent="0">
              <a:buNone/>
            </a:pPr>
            <a:r>
              <a:rPr lang="de-AT" dirty="0" smtClean="0"/>
              <a:t>2: Wood-</a:t>
            </a:r>
            <a:r>
              <a:rPr lang="de-AT" dirty="0" err="1" smtClean="0"/>
              <a:t>Concrete</a:t>
            </a:r>
            <a:r>
              <a:rPr lang="de-AT" dirty="0" smtClean="0"/>
              <a:t> (</a:t>
            </a:r>
            <a:r>
              <a:rPr lang="de-AT" dirty="0" err="1" smtClean="0"/>
              <a:t>Velox</a:t>
            </a:r>
            <a:r>
              <a:rPr lang="de-AT" dirty="0" smtClean="0"/>
              <a:t>)</a:t>
            </a:r>
          </a:p>
          <a:p>
            <a:pPr marL="0" indent="0">
              <a:buNone/>
            </a:pPr>
            <a:r>
              <a:rPr lang="de-AT" dirty="0" smtClean="0"/>
              <a:t>3: Wood (</a:t>
            </a:r>
            <a:r>
              <a:rPr lang="de-AT" dirty="0" err="1" smtClean="0"/>
              <a:t>CLT</a:t>
            </a:r>
            <a:r>
              <a:rPr lang="de-AT" dirty="0" smtClean="0"/>
              <a:t>)</a:t>
            </a:r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361" y="1931660"/>
            <a:ext cx="2938278" cy="1929388"/>
          </a:xfrm>
        </p:spPr>
      </p:pic>
    </p:spTree>
    <p:extLst>
      <p:ext uri="{BB962C8B-B14F-4D97-AF65-F5344CB8AC3E}">
        <p14:creationId xmlns:p14="http://schemas.microsoft.com/office/powerpoint/2010/main" val="354331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The </a:t>
            </a:r>
            <a:r>
              <a:rPr lang="de-AT" dirty="0" err="1" smtClean="0"/>
              <a:t>Analogy</a:t>
            </a:r>
            <a:endParaRPr lang="de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5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AT" dirty="0" smtClean="0"/>
                  <a:t>Beam 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de-AT" b="0" i="1" smtClean="0">
                          <a:latin typeface="Cambria Math"/>
                        </a:rPr>
                        <m:t>=∑</m:t>
                      </m:r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AT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AT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AT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de-AT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AT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/>
                        </a:rPr>
                        <m:t>𝐺</m:t>
                      </m:r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de-AT" b="0" i="1" smtClean="0">
                          <a:latin typeface="Cambria Math"/>
                        </a:rPr>
                        <m:t>=∑</m:t>
                      </m:r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AT" dirty="0" smtClean="0"/>
              </a:p>
              <a:p>
                <a:pPr marL="0" indent="0">
                  <a:buNone/>
                </a:pPr>
                <a:endParaRPr lang="de-AT" dirty="0" smtClean="0"/>
              </a:p>
              <a:p>
                <a:pPr marL="0" indent="0">
                  <a:buNone/>
                </a:pPr>
                <a:r>
                  <a:rPr lang="de-AT" dirty="0" smtClean="0"/>
                  <a:t>Beam B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/>
                        </a:rPr>
                        <m:t>𝐸</m:t>
                      </m:r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de-AT" b="0" i="1" smtClean="0">
                          <a:latin typeface="Cambria Math"/>
                        </a:rPr>
                        <m:t>=∑</m:t>
                      </m:r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,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AT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/>
                        </a:rPr>
                        <m:t>𝐺</m:t>
                      </m:r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de-AT" b="0" i="1" smtClean="0">
                          <a:latin typeface="Cambria Math"/>
                        </a:rPr>
                        <m:t>=</m:t>
                      </m:r>
                      <m:r>
                        <a:rPr lang="de-AT" b="0" i="1" smtClean="0">
                          <a:latin typeface="Cambria Math"/>
                        </a:rPr>
                        <m:t>𝑆</m:t>
                      </m:r>
                      <m:r>
                        <a:rPr lang="de-AT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de-AT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de-AT" b="0" i="1" smtClean="0">
                          <a:latin typeface="Cambria Math"/>
                        </a:rPr>
                        <m:t>,</m:t>
                      </m:r>
                      <m:r>
                        <a:rPr lang="de-AT" b="0" i="1" smtClean="0">
                          <a:latin typeface="Cambria Math"/>
                        </a:rPr>
                        <m:t>𝑎</m:t>
                      </m:r>
                      <m:r>
                        <a:rPr lang="de-A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AT" dirty="0"/>
              </a:p>
            </p:txBody>
          </p:sp>
        </mc:Choice>
        <mc:Fallback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3017" t="-1213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nhaltsplatzhalt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361" y="1556792"/>
            <a:ext cx="2938278" cy="19293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7386242" y="4446404"/>
                <a:ext cx="1128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AT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AT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AT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AT" b="0" i="1" smtClean="0">
                              <a:latin typeface="Cambria Math"/>
                            </a:rPr>
                            <m:t>;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AT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AT" dirty="0"/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242" y="4446404"/>
                <a:ext cx="112883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/>
              <p:cNvSpPr txBox="1"/>
              <p:nvPr/>
            </p:nvSpPr>
            <p:spPr>
              <a:xfrm>
                <a:off x="7386242" y="4986217"/>
                <a:ext cx="15670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AT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AT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AT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de-AT" b="0" i="1" smtClean="0">
                              <a:latin typeface="Cambria Math"/>
                            </a:rPr>
                            <m:t>;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AT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AT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A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AT" dirty="0"/>
              </a:p>
            </p:txBody>
          </p:sp>
        </mc:Choice>
        <mc:Fallback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242" y="4986217"/>
                <a:ext cx="156703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/>
              <p:cNvSpPr txBox="1"/>
              <p:nvPr/>
            </p:nvSpPr>
            <p:spPr>
              <a:xfrm>
                <a:off x="7386242" y="5670540"/>
                <a:ext cx="1144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AT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AT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AT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de-AT" b="0" i="1" smtClean="0">
                              <a:latin typeface="Cambria Math"/>
                            </a:rPr>
                            <m:t>;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de-AT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AT" dirty="0"/>
              </a:p>
            </p:txBody>
          </p:sp>
        </mc:Choice>
        <mc:Fallback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242" y="5670540"/>
                <a:ext cx="114480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nhaltsplatzhalter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40" t="2554" r="40513" b="69355"/>
          <a:stretch/>
        </p:blipFill>
        <p:spPr>
          <a:xfrm>
            <a:off x="5079029" y="4374396"/>
            <a:ext cx="2160232" cy="194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6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The </a:t>
            </a:r>
            <a:r>
              <a:rPr lang="de-AT" dirty="0" err="1" smtClean="0"/>
              <a:t>Analogy</a:t>
            </a:r>
            <a:endParaRPr lang="de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5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AT" dirty="0" smtClean="0"/>
                  <a:t>o</a:t>
                </a:r>
                <a:r>
                  <a:rPr lang="de-AT" dirty="0" err="1" smtClean="0"/>
                  <a:t>bjective</a:t>
                </a:r>
                <a:r>
                  <a:rPr lang="de-AT" dirty="0" smtClean="0"/>
                  <a:t> </a:t>
                </a:r>
                <a:r>
                  <a:rPr lang="de-AT" dirty="0" err="1"/>
                  <a:t>f</a:t>
                </a:r>
                <a:r>
                  <a:rPr lang="de-AT" dirty="0" err="1" smtClean="0"/>
                  <a:t>unction</a:t>
                </a:r>
                <a:endParaRPr lang="de-AT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/>
                        </a:rPr>
                        <m:t>𝑤𝑒𝑖𝑔h𝑡</m:t>
                      </m:r>
                      <m:r>
                        <a:rPr lang="de-AT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AT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de-AT" b="0" i="1" smtClean="0">
                          <a:latin typeface="Cambria Math"/>
                        </a:rPr>
                        <m:t>, </m:t>
                      </m:r>
                      <m:d>
                        <m:dPr>
                          <m:begChr m:val="["/>
                          <m:endChr m:val="]"/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AT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AT" b="0" i="1" smtClean="0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de-AT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A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AT" dirty="0" smtClean="0"/>
              </a:p>
              <a:p>
                <a:pPr marL="0" indent="0">
                  <a:buNone/>
                </a:pPr>
                <a:endParaRPr lang="de-AT" dirty="0" smtClean="0"/>
              </a:p>
              <a:p>
                <a:pPr marL="0" indent="0">
                  <a:buNone/>
                </a:pPr>
                <a:r>
                  <a:rPr lang="de-AT" dirty="0" err="1" smtClean="0"/>
                  <a:t>constraints</a:t>
                </a:r>
                <a:endParaRPr lang="de-AT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=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/2</m:t>
                          </m:r>
                        </m:sub>
                      </m:sSub>
                      <m:r>
                        <a:rPr lang="de-AT" i="1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de-AT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de-AT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</m:num>
                        <m:den>
                          <m:r>
                            <a:rPr lang="de-AT" b="0" i="1" smtClean="0">
                              <a:latin typeface="Cambria Math"/>
                              <a:ea typeface="Cambria Math"/>
                            </a:rPr>
                            <m:t>400</m:t>
                          </m:r>
                        </m:den>
                      </m:f>
                    </m:oMath>
                  </m:oMathPara>
                </a14:m>
                <a:endParaRPr lang="de-AT" b="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de-AT" dirty="0" smtClean="0"/>
              </a:p>
              <a:p>
                <a:pPr marL="0" indent="0">
                  <a:buNone/>
                </a:pPr>
                <a:r>
                  <a:rPr lang="de-AT" dirty="0" err="1" smtClean="0"/>
                  <a:t>goal</a:t>
                </a:r>
                <a:endParaRPr lang="de-AT" dirty="0" smtClean="0"/>
              </a:p>
              <a:p>
                <a:pPr marL="0" indent="0">
                  <a:buNone/>
                </a:pPr>
                <a:r>
                  <a:rPr lang="de-AT" dirty="0" smtClean="0"/>
                  <a:t>min(</a:t>
                </a:r>
                <a:r>
                  <a:rPr lang="de-AT" dirty="0" err="1" smtClean="0"/>
                  <a:t>weight</a:t>
                </a:r>
                <a:r>
                  <a:rPr lang="de-AT" dirty="0" smtClean="0"/>
                  <a:t>)</a:t>
                </a:r>
                <a:endParaRPr lang="de-AT" dirty="0"/>
              </a:p>
            </p:txBody>
          </p:sp>
        </mc:Choice>
        <mc:Fallback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3017" t="-1213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40" t="2554" r="40513" b="69355"/>
          <a:stretch/>
        </p:blipFill>
        <p:spPr>
          <a:xfrm>
            <a:off x="4932048" y="2708920"/>
            <a:ext cx="2160232" cy="1948903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7239261" y="2780928"/>
                <a:ext cx="1128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AT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AT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AT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AT" b="0" i="1" smtClean="0">
                              <a:latin typeface="Cambria Math"/>
                            </a:rPr>
                            <m:t>;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AT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AT" dirty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261" y="2780928"/>
                <a:ext cx="112883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/>
              <p:cNvSpPr txBox="1"/>
              <p:nvPr/>
            </p:nvSpPr>
            <p:spPr>
              <a:xfrm>
                <a:off x="7239261" y="3320741"/>
                <a:ext cx="15670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AT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AT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AT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de-AT" b="0" i="1" smtClean="0">
                              <a:latin typeface="Cambria Math"/>
                            </a:rPr>
                            <m:t>;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AT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AT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AT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AT" dirty="0"/>
              </a:p>
            </p:txBody>
          </p:sp>
        </mc:Choice>
        <mc:Fallback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261" y="3320741"/>
                <a:ext cx="156703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/>
              <p:cNvSpPr txBox="1"/>
              <p:nvPr/>
            </p:nvSpPr>
            <p:spPr>
              <a:xfrm>
                <a:off x="7239261" y="4005064"/>
                <a:ext cx="1144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AT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AT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AT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de-AT" b="0" i="1" smtClean="0">
                              <a:latin typeface="Cambria Math"/>
                            </a:rPr>
                            <m:t>;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de-AT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e-AT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AT" dirty="0"/>
              </a:p>
            </p:txBody>
          </p:sp>
        </mc:Choice>
        <mc:Fallback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261" y="4005064"/>
                <a:ext cx="114480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00786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Bildschirmpräsentation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Wood-Concrete Sandwich Beam</vt:lpstr>
      <vt:lpstr>The Beam</vt:lpstr>
      <vt:lpstr>The Analogy</vt:lpstr>
      <vt:lpstr>The Analogy</vt:lpstr>
      <vt:lpstr>The Analogy</vt:lpstr>
    </vt:vector>
  </TitlesOfParts>
  <Company>TU Wien - Campusversion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Wood-Concrete Sandwich Beam</dc:title>
  <dc:creator>m.fuchs</dc:creator>
  <cp:lastModifiedBy>m.fuchs</cp:lastModifiedBy>
  <cp:revision>12</cp:revision>
  <dcterms:created xsi:type="dcterms:W3CDTF">2012-12-10T12:48:14Z</dcterms:created>
  <dcterms:modified xsi:type="dcterms:W3CDTF">2012-12-10T15:37:54Z</dcterms:modified>
</cp:coreProperties>
</file>