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9"/>
  </p:notesMasterIdLst>
  <p:handoutMasterIdLst>
    <p:handoutMasterId r:id="rId20"/>
  </p:handoutMasterIdLst>
  <p:sldIdLst>
    <p:sldId id="836" r:id="rId2"/>
    <p:sldId id="849" r:id="rId3"/>
    <p:sldId id="840" r:id="rId4"/>
    <p:sldId id="841" r:id="rId5"/>
    <p:sldId id="847" r:id="rId6"/>
    <p:sldId id="848" r:id="rId7"/>
    <p:sldId id="850" r:id="rId8"/>
    <p:sldId id="851" r:id="rId9"/>
    <p:sldId id="852" r:id="rId10"/>
    <p:sldId id="853" r:id="rId11"/>
    <p:sldId id="854" r:id="rId12"/>
    <p:sldId id="855" r:id="rId13"/>
    <p:sldId id="856" r:id="rId14"/>
    <p:sldId id="857" r:id="rId15"/>
    <p:sldId id="858" r:id="rId16"/>
    <p:sldId id="859" r:id="rId17"/>
    <p:sldId id="846" r:id="rId18"/>
  </p:sldIdLst>
  <p:sldSz cx="9144000" cy="6858000" type="screen4x3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42">
          <p15:clr>
            <a:srgbClr val="A4A3A4"/>
          </p15:clr>
        </p15:guide>
        <p15:guide id="2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5FFDF"/>
    <a:srgbClr val="006C30"/>
    <a:srgbClr val="CCCCFF"/>
    <a:srgbClr val="FFFFCC"/>
    <a:srgbClr val="CCFFCC"/>
    <a:srgbClr val="DDDDDD"/>
    <a:srgbClr val="FF9999"/>
    <a:srgbClr val="FFCC99"/>
    <a:srgbClr val="F3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74" autoAdjust="0"/>
    <p:restoredTop sz="85265" autoAdjust="0"/>
  </p:normalViewPr>
  <p:slideViewPr>
    <p:cSldViewPr>
      <p:cViewPr>
        <p:scale>
          <a:sx n="105" d="100"/>
          <a:sy n="105" d="100"/>
        </p:scale>
        <p:origin x="-1794" y="-36"/>
      </p:cViewPr>
      <p:guideLst>
        <p:guide orient="horz" pos="4042"/>
        <p:guide pos="113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14.05.2018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17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 descr="star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43000" y="4386260"/>
            <a:ext cx="7372404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43000" y="2625714"/>
            <a:ext cx="7101408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15616" y="1736812"/>
            <a:ext cx="7380820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4900641"/>
          </a:xfrm>
        </p:spPr>
        <p:txBody>
          <a:bodyPr/>
          <a:lstStyle>
            <a:lvl1pPr>
              <a:buClrTx/>
              <a:defRPr/>
            </a:lvl1pPr>
            <a:lvl2pPr marL="742950" indent="-285750">
              <a:buClrTx/>
              <a:buFont typeface="Symbol" panose="05050102010706020507" pitchFamily="18" charset="2"/>
              <a:buChar char="-"/>
              <a:defRPr sz="2000"/>
            </a:lvl2pPr>
            <a:lvl3pPr>
              <a:buClrTx/>
              <a:defRPr sz="2000"/>
            </a:lvl3pPr>
            <a:lvl4pPr>
              <a:buClrTx/>
              <a:defRPr sz="2000"/>
            </a:lvl4pPr>
            <a:lvl5pPr>
              <a:buClrTx/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stand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5475" y="6459580"/>
            <a:ext cx="790575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71688" y="620713"/>
            <a:ext cx="394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63" y="498475"/>
            <a:ext cx="1785937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13" y="214313"/>
            <a:ext cx="338137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5"/>
            <a:ext cx="9144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5"/>
            <a:ext cx="9144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6954" y="1347758"/>
            <a:ext cx="8666222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59579"/>
            <a:ext cx="7732761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concept/Contain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Abschlussvortrag 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zur Masterarbeit</a:t>
            </a:r>
          </a:p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Aufgabensteller: Prof. Dr. Dieter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Kranzlmüller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Betreuer: Tobias Fuchs</a:t>
            </a:r>
          </a:p>
          <a:p>
            <a:pPr>
              <a:buNone/>
            </a:pP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Datum des Vortrags: </a:t>
            </a:r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22.05.2018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006C30"/>
                </a:solidFill>
              </a:rPr>
              <a:t>C++ Graph Konzepte für </a:t>
            </a:r>
            <a:r>
              <a:rPr lang="de-DE" dirty="0" err="1" smtClean="0">
                <a:solidFill>
                  <a:srgbClr val="006C30"/>
                </a:solidFill>
              </a:rPr>
              <a:t>Partitioned</a:t>
            </a:r>
            <a:r>
              <a:rPr lang="de-DE" dirty="0" smtClean="0">
                <a:solidFill>
                  <a:srgbClr val="006C30"/>
                </a:solidFill>
              </a:rPr>
              <a:t> Global </a:t>
            </a:r>
            <a:r>
              <a:rPr lang="de-DE" dirty="0" err="1" smtClean="0">
                <a:solidFill>
                  <a:srgbClr val="006C30"/>
                </a:solidFill>
              </a:rPr>
              <a:t>Address</a:t>
            </a:r>
            <a:r>
              <a:rPr lang="de-DE" dirty="0" smtClean="0">
                <a:solidFill>
                  <a:srgbClr val="006C30"/>
                </a:solidFill>
              </a:rPr>
              <a:t> Space</a:t>
            </a:r>
            <a:endParaRPr lang="de-DE" dirty="0">
              <a:solidFill>
                <a:srgbClr val="006C30"/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Stefan Effenberger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Konzepte: </a:t>
            </a:r>
            <a:r>
              <a:rPr lang="de-DE" dirty="0" err="1" smtClean="0"/>
              <a:t>DynamicGraph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smtClean="0"/>
              <a:t>Dynamisches Hinzufügen und Entfernen von </a:t>
            </a:r>
            <a:r>
              <a:rPr lang="de-DE" kern="0" dirty="0" err="1" smtClean="0"/>
              <a:t>Vertizes</a:t>
            </a:r>
            <a:r>
              <a:rPr lang="de-DE" kern="0" dirty="0" smtClean="0"/>
              <a:t> und Kanten während der Laufzeit</a:t>
            </a:r>
          </a:p>
          <a:p>
            <a:r>
              <a:rPr lang="de-DE" kern="0" dirty="0" smtClean="0"/>
              <a:t>Benutzer-induzierte Synchronisation des Speicherraums: </a:t>
            </a:r>
            <a:r>
              <a:rPr lang="de-DE" i="1" kern="0" dirty="0" smtClean="0"/>
              <a:t>Epochen-basiertes Speichermodell</a:t>
            </a:r>
            <a:endParaRPr lang="de-DE" i="1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420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558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Konzepte: </a:t>
            </a:r>
            <a:r>
              <a:rPr lang="de-DE" dirty="0" err="1" smtClean="0"/>
              <a:t>DuplexGraph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Adjazenz</a:t>
            </a:r>
            <a:r>
              <a:rPr lang="de-DE" kern="0" dirty="0" smtClean="0"/>
              <a:t>-Iteration über eingehende Kanten</a:t>
            </a:r>
          </a:p>
          <a:p>
            <a:r>
              <a:rPr lang="de-DE" kern="0" dirty="0" smtClean="0"/>
              <a:t>Verpflichtend bei </a:t>
            </a:r>
            <a:r>
              <a:rPr lang="de-DE" i="1" kern="0" dirty="0" err="1" smtClean="0"/>
              <a:t>ungerichteten</a:t>
            </a:r>
            <a:r>
              <a:rPr lang="de-DE" i="1" kern="0" dirty="0" smtClean="0"/>
              <a:t> Graphen</a:t>
            </a:r>
            <a:endParaRPr lang="de-DE" i="1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420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883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Konzepte: </a:t>
            </a:r>
            <a:r>
              <a:rPr lang="de-DE" dirty="0" err="1" smtClean="0"/>
              <a:t>CombinedEdgeGraph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Adjazenz</a:t>
            </a:r>
            <a:r>
              <a:rPr lang="de-DE" kern="0" dirty="0" smtClean="0"/>
              <a:t>-Iteration über eingehende und ausgehende Kanten</a:t>
            </a:r>
          </a:p>
          <a:p>
            <a:r>
              <a:rPr lang="de-DE" kern="0" dirty="0" smtClean="0"/>
              <a:t>Erfordert </a:t>
            </a:r>
            <a:r>
              <a:rPr lang="de-DE" i="1" kern="0" dirty="0" smtClean="0"/>
              <a:t>nicht</a:t>
            </a:r>
            <a:r>
              <a:rPr lang="de-DE" kern="0" dirty="0" smtClean="0"/>
              <a:t> zwingend </a:t>
            </a:r>
            <a:r>
              <a:rPr lang="de-DE" b="1" kern="0" dirty="0" err="1" smtClean="0"/>
              <a:t>DuplexGraph</a:t>
            </a:r>
            <a:endParaRPr lang="de-DE" b="1" i="1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420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9298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Case </a:t>
            </a:r>
            <a:r>
              <a:rPr lang="de-DE" dirty="0" err="1" smtClean="0"/>
              <a:t>studies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Evaluierung anhand von zwei elementaren Graph Algorithme</a:t>
            </a:r>
            <a:r>
              <a:rPr lang="de-DE" dirty="0" smtClean="0"/>
              <a:t>n:</a:t>
            </a:r>
            <a:endParaRPr lang="de-DE" dirty="0" smtClean="0"/>
          </a:p>
          <a:p>
            <a:pPr lvl="1"/>
            <a:r>
              <a:rPr lang="de-DE" dirty="0" err="1" smtClean="0"/>
              <a:t>Connected</a:t>
            </a:r>
            <a:r>
              <a:rPr lang="de-DE" dirty="0" smtClean="0"/>
              <a:t> Components</a:t>
            </a:r>
          </a:p>
          <a:p>
            <a:pPr lvl="1"/>
            <a:r>
              <a:rPr lang="de-DE" dirty="0" smtClean="0"/>
              <a:t>Minimum </a:t>
            </a:r>
            <a:r>
              <a:rPr lang="de-DE" dirty="0" err="1" smtClean="0"/>
              <a:t>Spanning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endParaRPr lang="de-DE" dirty="0" smtClean="0"/>
          </a:p>
          <a:p>
            <a:r>
              <a:rPr lang="de-DE" dirty="0" smtClean="0"/>
              <a:t>Ansätze:</a:t>
            </a:r>
          </a:p>
          <a:p>
            <a:pPr lvl="1"/>
            <a:r>
              <a:rPr lang="de-DE" dirty="0" err="1" smtClean="0"/>
              <a:t>Weak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r>
              <a:rPr lang="de-DE" dirty="0" smtClean="0"/>
              <a:t>: Verdoppelung der Rechenkraft </a:t>
            </a:r>
            <a:r>
              <a:rPr lang="de-DE" dirty="0" smtClean="0">
                <a:sym typeface="Wingdings" panose="05000000000000000000" pitchFamily="2" charset="2"/>
              </a:rPr>
              <a:t> Verdoppelung der Datenmenge</a:t>
            </a:r>
            <a:endParaRPr lang="de-DE" dirty="0" smtClean="0"/>
          </a:p>
          <a:p>
            <a:pPr lvl="1"/>
            <a:r>
              <a:rPr lang="de-DE" dirty="0" smtClean="0"/>
              <a:t>Strong </a:t>
            </a:r>
            <a:r>
              <a:rPr lang="de-DE" dirty="0" err="1" smtClean="0"/>
              <a:t>scaling</a:t>
            </a:r>
            <a:r>
              <a:rPr lang="de-DE" dirty="0" smtClean="0"/>
              <a:t>: </a:t>
            </a:r>
            <a:r>
              <a:rPr lang="de-DE" dirty="0" err="1" smtClean="0"/>
              <a:t>Eröhung</a:t>
            </a:r>
            <a:r>
              <a:rPr lang="de-DE" dirty="0" smtClean="0"/>
              <a:t> der Rechenkraft bei gleichbleibender Datenmenge</a:t>
            </a:r>
            <a:endParaRPr lang="de-DE" dirty="0" smtClean="0"/>
          </a:p>
          <a:p>
            <a:r>
              <a:rPr lang="de-DE" dirty="0" smtClean="0"/>
              <a:t>Vergleich mit UPC (PGAS Programmiersprache) und </a:t>
            </a:r>
            <a:r>
              <a:rPr lang="de-DE" dirty="0"/>
              <a:t>single-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-Memory </a:t>
            </a:r>
            <a:r>
              <a:rPr lang="de-DE" dirty="0" smtClean="0"/>
              <a:t>Implementierungen der Algorithmen [2]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3112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Case </a:t>
            </a:r>
            <a:r>
              <a:rPr lang="de-DE" dirty="0" err="1" smtClean="0"/>
              <a:t>studies</a:t>
            </a:r>
            <a:r>
              <a:rPr lang="de-DE" dirty="0" smtClean="0"/>
              <a:t>: </a:t>
            </a:r>
            <a:r>
              <a:rPr lang="de-DE" dirty="0" err="1" smtClean="0"/>
              <a:t>Connected</a:t>
            </a:r>
            <a:r>
              <a:rPr lang="de-DE" dirty="0" smtClean="0"/>
              <a:t> Components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1412719"/>
            <a:ext cx="4104570" cy="325902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19"/>
            <a:ext cx="4098740" cy="325440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27480" y="4581160"/>
            <a:ext cx="3312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Weak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scaling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6,3M </a:t>
            </a:r>
            <a:r>
              <a:rPr lang="de-DE" sz="1600" dirty="0" err="1" smtClean="0"/>
              <a:t>Vertizes</a:t>
            </a:r>
            <a:r>
              <a:rPr lang="de-DE" sz="1600" dirty="0" smtClean="0"/>
              <a:t> pro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25,2M Kanten pro Maschine</a:t>
            </a:r>
            <a:endParaRPr lang="de-DE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5148080" y="4577607"/>
            <a:ext cx="33124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Strong </a:t>
            </a:r>
            <a:r>
              <a:rPr lang="de-DE" sz="1600" b="1" dirty="0" err="1" smtClean="0"/>
              <a:t>scaling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100M </a:t>
            </a:r>
            <a:r>
              <a:rPr lang="de-DE" sz="1600" dirty="0" err="1" smtClean="0"/>
              <a:t>Vertizes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400M Kanten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rgbClr val="0000FF"/>
                </a:solidFill>
              </a:rPr>
              <a:t>UPC CC 16N</a:t>
            </a:r>
            <a:r>
              <a:rPr lang="de-DE" sz="1600" dirty="0" smtClean="0"/>
              <a:t>: UPC Implementierung auf 16 Maschinen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rgbClr val="FF0000"/>
                </a:solidFill>
              </a:rPr>
              <a:t>SMP</a:t>
            </a:r>
            <a:r>
              <a:rPr lang="de-DE" sz="1600" dirty="0" smtClean="0"/>
              <a:t>: </a:t>
            </a:r>
            <a:r>
              <a:rPr lang="de-DE" sz="1600" dirty="0" err="1" smtClean="0"/>
              <a:t>Shared</a:t>
            </a:r>
            <a:r>
              <a:rPr lang="de-DE" sz="1600" dirty="0" smtClean="0"/>
              <a:t>-Memory </a:t>
            </a:r>
            <a:r>
              <a:rPr lang="de-DE" sz="1600" dirty="0" err="1" smtClean="0"/>
              <a:t>Impl</a:t>
            </a:r>
            <a:r>
              <a:rPr lang="de-DE" sz="1600" dirty="0" smtClean="0"/>
              <a:t>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081394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Case </a:t>
            </a:r>
            <a:r>
              <a:rPr lang="de-DE" dirty="0" err="1" smtClean="0"/>
              <a:t>studies</a:t>
            </a:r>
            <a:r>
              <a:rPr lang="de-DE" dirty="0" smtClean="0"/>
              <a:t>: Minimum </a:t>
            </a:r>
            <a:r>
              <a:rPr lang="de-DE" dirty="0" err="1" smtClean="0"/>
              <a:t>Spanning</a:t>
            </a:r>
            <a:r>
              <a:rPr lang="de-DE" dirty="0" smtClean="0"/>
              <a:t> </a:t>
            </a:r>
            <a:r>
              <a:rPr lang="de-DE" dirty="0" err="1" smtClean="0"/>
              <a:t>Tree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1412719"/>
            <a:ext cx="4104570" cy="3259028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2719"/>
            <a:ext cx="4098740" cy="325439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27480" y="4581160"/>
            <a:ext cx="3312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Weak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scaling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6,3M </a:t>
            </a:r>
            <a:r>
              <a:rPr lang="de-DE" sz="1600" dirty="0" err="1" smtClean="0"/>
              <a:t>Vertizes</a:t>
            </a:r>
            <a:r>
              <a:rPr lang="de-DE" sz="1600" dirty="0" smtClean="0"/>
              <a:t> pro Maschine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25,2M Kanten pro Maschine</a:t>
            </a:r>
            <a:endParaRPr lang="de-DE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5148080" y="4577607"/>
            <a:ext cx="33124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Strong </a:t>
            </a:r>
            <a:r>
              <a:rPr lang="de-DE" sz="1600" b="1" dirty="0" err="1" smtClean="0"/>
              <a:t>scaling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100M </a:t>
            </a:r>
            <a:r>
              <a:rPr lang="de-DE" sz="1600" dirty="0" err="1" smtClean="0"/>
              <a:t>Vertizes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400M Kanten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rgbClr val="0000FF"/>
                </a:solidFill>
              </a:rPr>
              <a:t>UPC MST 16N</a:t>
            </a:r>
            <a:r>
              <a:rPr lang="de-DE" sz="1600" dirty="0" smtClean="0"/>
              <a:t>: UPC Implementierung auf 16 Maschinen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solidFill>
                  <a:srgbClr val="FF0000"/>
                </a:solidFill>
              </a:rPr>
              <a:t>SMP</a:t>
            </a:r>
            <a:r>
              <a:rPr lang="de-DE" sz="1600" dirty="0" smtClean="0"/>
              <a:t>: </a:t>
            </a:r>
            <a:r>
              <a:rPr lang="de-DE" sz="1600" dirty="0" err="1" smtClean="0"/>
              <a:t>Shared</a:t>
            </a:r>
            <a:r>
              <a:rPr lang="de-DE" sz="1600" dirty="0" smtClean="0"/>
              <a:t>-Memory </a:t>
            </a:r>
            <a:r>
              <a:rPr lang="de-DE" sz="1600" dirty="0" err="1" smtClean="0"/>
              <a:t>Impl</a:t>
            </a:r>
            <a:r>
              <a:rPr lang="de-DE" sz="1600" dirty="0" smtClean="0"/>
              <a:t>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783680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Gute Abstraktion, die einen großen Teil der bekannten Graph-Algorithmen abdeckt</a:t>
            </a:r>
          </a:p>
          <a:p>
            <a:r>
              <a:rPr lang="de-DE" sz="2000" dirty="0" smtClean="0"/>
              <a:t>Skalierbarkeit von manchen Graph Algorithmen auf verteilten Systemen begrenzt: Kommunikations-Hotspots möglich</a:t>
            </a:r>
          </a:p>
          <a:p>
            <a:pPr lvl="1"/>
            <a:r>
              <a:rPr lang="de-DE" sz="1800" dirty="0" smtClean="0"/>
              <a:t>Abwägung nötig: </a:t>
            </a:r>
            <a:r>
              <a:rPr lang="de-DE" sz="1800" dirty="0" err="1" smtClean="0"/>
              <a:t>Shared</a:t>
            </a:r>
            <a:r>
              <a:rPr lang="de-DE" sz="1800" dirty="0" smtClean="0"/>
              <a:t>-Memory in einigen Fällen vorzuziehen, wenn Maschinen mit genügend Speicher vorhanden</a:t>
            </a:r>
          </a:p>
          <a:p>
            <a:r>
              <a:rPr lang="de-DE" sz="2000" dirty="0" smtClean="0"/>
              <a:t>Anforderungen an Programmierer aktuell hoch: Auch mit PGAS ist Datenlokalität wichtig!</a:t>
            </a:r>
          </a:p>
          <a:p>
            <a:pPr lvl="1"/>
            <a:r>
              <a:rPr lang="de-DE" sz="1800" dirty="0" smtClean="0"/>
              <a:t>Zusätzliche Konzepte für Kommunikations-</a:t>
            </a:r>
            <a:r>
              <a:rPr lang="de-DE" sz="1800" dirty="0" err="1" smtClean="0"/>
              <a:t>Batching</a:t>
            </a:r>
            <a:r>
              <a:rPr lang="de-DE" sz="1800" dirty="0" smtClean="0"/>
              <a:t> nötig, die bei den diskutierten Case Studies zu einer Reduktion des Programmcodes von ~70% führen.</a:t>
            </a:r>
          </a:p>
          <a:p>
            <a:pPr lvl="1"/>
            <a:r>
              <a:rPr lang="de-DE" sz="1800" dirty="0" smtClean="0"/>
              <a:t>Aber: Leichte Portierung von </a:t>
            </a:r>
            <a:r>
              <a:rPr lang="de-DE" sz="1800" dirty="0" err="1" smtClean="0"/>
              <a:t>Shared</a:t>
            </a:r>
            <a:r>
              <a:rPr lang="de-DE" sz="1800" dirty="0" smtClean="0"/>
              <a:t>-Memory Algorithmen und iterative Optimierung möglich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6407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de-DE" sz="2000" dirty="0"/>
              <a:t>[1] </a:t>
            </a:r>
            <a:r>
              <a:rPr lang="de-DE" sz="2000" dirty="0">
                <a:hlinkClick r:id="rId2"/>
              </a:rPr>
              <a:t>http://en.cppreference.com/w/cpp/concept/Container</a:t>
            </a:r>
            <a:endParaRPr lang="de-DE" sz="2000" dirty="0"/>
          </a:p>
          <a:p>
            <a:pPr marL="0" indent="0">
              <a:spcAft>
                <a:spcPts val="1800"/>
              </a:spcAft>
              <a:buNone/>
            </a:pPr>
            <a:r>
              <a:rPr lang="de-DE" sz="2000" dirty="0" smtClean="0"/>
              <a:t>[</a:t>
            </a:r>
            <a:r>
              <a:rPr lang="de-DE" sz="2000" dirty="0"/>
              <a:t>2</a:t>
            </a:r>
            <a:r>
              <a:rPr lang="de-DE" sz="2000" dirty="0" smtClean="0"/>
              <a:t>] </a:t>
            </a:r>
            <a:r>
              <a:rPr lang="en-US" sz="2000" dirty="0"/>
              <a:t>Fast PGAS Implementation of Distributed Graph Algorithms</a:t>
            </a:r>
            <a:r>
              <a:rPr lang="de-DE" sz="2000" dirty="0"/>
              <a:t> </a:t>
            </a:r>
            <a:r>
              <a:rPr lang="de-DE" sz="2000" i="1" dirty="0"/>
              <a:t>- </a:t>
            </a:r>
            <a:r>
              <a:rPr lang="de-DE" sz="2000" i="1" dirty="0" err="1"/>
              <a:t>Guojing</a:t>
            </a:r>
            <a:r>
              <a:rPr lang="de-DE" sz="2000" i="1" dirty="0"/>
              <a:t> </a:t>
            </a:r>
            <a:r>
              <a:rPr lang="de-DE" sz="2000" i="1" dirty="0" err="1"/>
              <a:t>Cong</a:t>
            </a:r>
            <a:r>
              <a:rPr lang="de-DE" sz="2000" i="1" dirty="0"/>
              <a:t>, George </a:t>
            </a:r>
            <a:r>
              <a:rPr lang="de-DE" sz="2000" i="1" dirty="0" err="1"/>
              <a:t>Almasi</a:t>
            </a:r>
            <a:r>
              <a:rPr lang="de-DE" sz="2000" i="1" dirty="0"/>
              <a:t> und Vijay A. </a:t>
            </a:r>
            <a:r>
              <a:rPr lang="de-DE" sz="2000" i="1" dirty="0" err="1"/>
              <a:t>Saraswat</a:t>
            </a:r>
            <a:endParaRPr lang="en-US" sz="2000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6117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Partitioned</a:t>
            </a:r>
            <a:r>
              <a:rPr lang="de-DE" dirty="0"/>
              <a:t> Global </a:t>
            </a:r>
            <a:r>
              <a:rPr lang="de-DE" dirty="0" err="1"/>
              <a:t>Address</a:t>
            </a:r>
            <a:r>
              <a:rPr lang="de-DE" dirty="0"/>
              <a:t> Space (PGAS)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364088" y="1412776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Shared</a:t>
            </a:r>
            <a:r>
              <a:rPr lang="de-DE" sz="2400" dirty="0"/>
              <a:t> Memory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364088" y="2924944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Distributed Memory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364088" y="463934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PGAS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364088" y="1874471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Mehrere Prozessoren greifen auf gemeinsamen Adressraum zu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364088" y="3386609"/>
            <a:ext cx="3564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Mehrere Maschinen durch Interconnect verbunden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Direkter Zugriff auf Adressraum anderer Maschinen nicht möglich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364088" y="5101009"/>
            <a:ext cx="3564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Adressräume der einzelnen Maschinen zusammengeführt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/>
              <a:t>Unterscheidung lokaler vs. entfernter Speicher sichtbar</a:t>
            </a:r>
          </a:p>
        </p:txBody>
      </p:sp>
      <p:pic>
        <p:nvPicPr>
          <p:cNvPr id="21" name="Inhaltsplatzhalter 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9" y="1412776"/>
            <a:ext cx="4994254" cy="4900612"/>
          </a:xfrm>
        </p:spPr>
      </p:pic>
    </p:spTree>
    <p:extLst>
      <p:ext uri="{BB962C8B-B14F-4D97-AF65-F5344CB8AC3E}">
        <p14:creationId xmlns:p14="http://schemas.microsoft.com/office/powerpoint/2010/main" val="21048864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Simulationen in Scientific Computing zunehmend datenorientiert</a:t>
            </a:r>
          </a:p>
          <a:p>
            <a:pPr lvl="1"/>
            <a:r>
              <a:rPr lang="de-DE" dirty="0"/>
              <a:t>Verarbeitung großer Mengen an Daten</a:t>
            </a:r>
          </a:p>
          <a:p>
            <a:pPr lvl="1"/>
            <a:r>
              <a:rPr lang="de-DE" dirty="0"/>
              <a:t>Verarbeitung dynamischer Datenstrukturen und </a:t>
            </a:r>
            <a:r>
              <a:rPr lang="de-DE" dirty="0" err="1"/>
              <a:t>Workloads</a:t>
            </a:r>
            <a:r>
              <a:rPr lang="de-DE" dirty="0"/>
              <a:t> (z.B. Streams)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Große Datenmengen passen nicht in Speicher einzelner</a:t>
            </a:r>
            <a:br>
              <a:rPr lang="de-DE" dirty="0"/>
            </a:br>
            <a:r>
              <a:rPr lang="de-DE" dirty="0" err="1"/>
              <a:t>Shared</a:t>
            </a:r>
            <a:r>
              <a:rPr lang="de-DE" dirty="0"/>
              <a:t> Memory Maschinen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Distributed Memory Programmierung schwierig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Prognostiziertes Kriterium für </a:t>
            </a:r>
            <a:r>
              <a:rPr lang="de-DE" dirty="0" err="1"/>
              <a:t>Exascale</a:t>
            </a:r>
            <a:r>
              <a:rPr lang="de-DE" dirty="0"/>
              <a:t>-Systeme:</a:t>
            </a:r>
            <a:br>
              <a:rPr lang="de-DE" dirty="0"/>
            </a:br>
            <a:r>
              <a:rPr lang="de-DE" dirty="0"/>
              <a:t>Kosten von Datenzugriffen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 bwMode="auto">
          <a:xfrm>
            <a:off x="653902" y="5441513"/>
            <a:ext cx="288032" cy="291807"/>
          </a:xfrm>
          <a:prstGeom prst="rightArrow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509" y="5365747"/>
            <a:ext cx="7921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Abstraktionen für Programmierung datenorientierter Simulationen nötig</a:t>
            </a:r>
            <a:endParaRPr lang="de-DE" sz="2400" b="1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5803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Generische Abstraktion von Graphen für PGAS</a:t>
            </a:r>
            <a:br>
              <a:rPr lang="de-DE" dirty="0"/>
            </a:br>
            <a:r>
              <a:rPr lang="de-DE" dirty="0"/>
              <a:t>bisher nicht vorhanden!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Zielsetzung:</a:t>
            </a:r>
          </a:p>
          <a:p>
            <a:pPr lvl="1"/>
            <a:r>
              <a:rPr lang="de-DE" dirty="0"/>
              <a:t>Formulierung von PGAS Graph Container Konzepten</a:t>
            </a:r>
          </a:p>
          <a:p>
            <a:pPr marL="914400" lvl="2" indent="0">
              <a:buNone/>
            </a:pPr>
            <a:r>
              <a:rPr lang="de-DE" dirty="0"/>
              <a:t>… ausgehend von formaler Graph-Semantik</a:t>
            </a:r>
          </a:p>
          <a:p>
            <a:pPr marL="914400" lvl="2" indent="0">
              <a:buNone/>
            </a:pPr>
            <a:r>
              <a:rPr lang="de-DE" dirty="0"/>
              <a:t>… unter Berücksichtigung von Graph-Kommunikationsmodellen</a:t>
            </a:r>
          </a:p>
          <a:p>
            <a:pPr lvl="1"/>
            <a:r>
              <a:rPr lang="de-DE" dirty="0"/>
              <a:t>Entwicklung geeigneter dynamischer Allokationsmechanismen</a:t>
            </a:r>
          </a:p>
          <a:p>
            <a:pPr lvl="1"/>
            <a:r>
              <a:rPr lang="de-DE" dirty="0"/>
              <a:t>Evaluierung einer Referenzimplementierung in DASH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0848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C++ Konzepte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857071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„Benannte Menge an Voraussetzungen für einen Typen“ [1]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21458" y="1916790"/>
            <a:ext cx="8281150" cy="4333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DE" sz="1800" b="1" dirty="0" smtClean="0"/>
              <a:t>Beispiel-Auszug aus der Standard Template Library (STL): </a:t>
            </a:r>
            <a:r>
              <a:rPr lang="de-DE" sz="1800" b="1" u="sng" dirty="0" smtClean="0"/>
              <a:t>Container</a:t>
            </a:r>
          </a:p>
          <a:p>
            <a:r>
              <a:rPr lang="en-US" sz="1600" dirty="0" smtClean="0"/>
              <a:t>“A</a:t>
            </a:r>
            <a:r>
              <a:rPr lang="en-US" sz="1600" dirty="0"/>
              <a:t> </a:t>
            </a:r>
            <a:r>
              <a:rPr lang="en-US" sz="1600" dirty="0"/>
              <a:t>Container</a:t>
            </a:r>
            <a:r>
              <a:rPr lang="en-US" sz="1600" dirty="0"/>
              <a:t> is an object used to store other objects and taking care of the management of the memory used by the objects it contains</a:t>
            </a:r>
            <a:r>
              <a:rPr lang="en-US" sz="1600" dirty="0" smtClean="0"/>
              <a:t>.”</a:t>
            </a:r>
          </a:p>
          <a:p>
            <a:endParaRPr lang="en-US" sz="1600" dirty="0" smtClean="0"/>
          </a:p>
          <a:p>
            <a:r>
              <a:rPr lang="en-US" sz="1600" b="1" dirty="0" smtClean="0"/>
              <a:t>Requirements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C</a:t>
            </a:r>
            <a:r>
              <a:rPr lang="de-DE" sz="1600" dirty="0"/>
              <a:t> </a:t>
            </a:r>
            <a:r>
              <a:rPr lang="de-DE" sz="1600" dirty="0" err="1"/>
              <a:t>container</a:t>
            </a:r>
            <a:r>
              <a:rPr lang="de-DE" sz="1600" dirty="0"/>
              <a:t> type;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a</a:t>
            </a:r>
            <a:r>
              <a:rPr lang="en-US" sz="1600" dirty="0"/>
              <a:t> </a:t>
            </a:r>
            <a:r>
              <a:rPr lang="en-US" sz="1600" dirty="0" smtClean="0"/>
              <a:t>object </a:t>
            </a:r>
            <a:r>
              <a:rPr lang="en-US" sz="1600" dirty="0"/>
              <a:t>of type </a:t>
            </a:r>
            <a:r>
              <a:rPr lang="en-US" sz="1600" b="1" dirty="0"/>
              <a:t>C</a:t>
            </a:r>
            <a:r>
              <a:rPr lang="en-US" sz="1600" dirty="0"/>
              <a:t>.</a:t>
            </a:r>
          </a:p>
          <a:p>
            <a:endParaRPr lang="en-US" sz="1600" b="1" dirty="0" smtClean="0"/>
          </a:p>
          <a:p>
            <a:r>
              <a:rPr lang="de-DE" sz="1600" b="1" dirty="0" err="1"/>
              <a:t>Methods</a:t>
            </a:r>
            <a:r>
              <a:rPr lang="de-DE" sz="1600" b="1" dirty="0"/>
              <a:t> </a:t>
            </a:r>
            <a:r>
              <a:rPr lang="de-DE" sz="1600" b="1" dirty="0" err="1"/>
              <a:t>and</a:t>
            </a:r>
            <a:r>
              <a:rPr lang="de-DE" sz="1600" b="1" dirty="0"/>
              <a:t> </a:t>
            </a:r>
            <a:r>
              <a:rPr lang="de-DE" sz="1600" b="1" dirty="0" err="1" smtClean="0"/>
              <a:t>operators</a:t>
            </a:r>
            <a:endParaRPr lang="de-DE" sz="1600" b="1" dirty="0" smtClean="0"/>
          </a:p>
          <a:p>
            <a:endParaRPr lang="de-DE" sz="1600" b="1" dirty="0" smtClean="0"/>
          </a:p>
          <a:p>
            <a:endParaRPr lang="de-DE" sz="1600" b="1" dirty="0"/>
          </a:p>
          <a:p>
            <a:endParaRPr lang="de-DE" sz="1600" b="1" dirty="0" smtClean="0"/>
          </a:p>
          <a:p>
            <a:endParaRPr lang="de-DE" sz="1600" b="1" dirty="0" smtClean="0"/>
          </a:p>
          <a:p>
            <a:endParaRPr lang="de-DE" sz="1600" b="1" dirty="0"/>
          </a:p>
          <a:p>
            <a:endParaRPr lang="en-US" sz="1600" b="1" dirty="0"/>
          </a:p>
          <a:p>
            <a:endParaRPr lang="en-US" sz="1600" b="1" dirty="0" smtClean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39760"/>
              </p:ext>
            </p:extLst>
          </p:nvPr>
        </p:nvGraphicFramePr>
        <p:xfrm>
          <a:off x="482504" y="4365130"/>
          <a:ext cx="7959057" cy="166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5529"/>
                <a:gridCol w="1279134"/>
                <a:gridCol w="3553151"/>
                <a:gridCol w="1881243"/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Expression</a:t>
                      </a:r>
                      <a:endParaRPr lang="de-DE" sz="1500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Return type</a:t>
                      </a:r>
                      <a:endParaRPr lang="de-DE" sz="1500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Semantics</a:t>
                      </a:r>
                      <a:endParaRPr lang="de-DE" sz="1500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Conditions</a:t>
                      </a:r>
                      <a:endParaRPr lang="de-DE" sz="1500" dirty="0"/>
                    </a:p>
                  </a:txBody>
                  <a:tcPr>
                    <a:solidFill>
                      <a:srgbClr val="006C3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kern="1200" dirty="0" smtClean="0">
                          <a:effectLst/>
                        </a:rPr>
                        <a:t>C()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smtClean="0"/>
                        <a:t>C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kern="1200" dirty="0" err="1" smtClean="0">
                          <a:effectLst/>
                        </a:rPr>
                        <a:t>creates</a:t>
                      </a:r>
                      <a:r>
                        <a:rPr lang="de-DE" sz="1500" kern="1200" dirty="0" smtClean="0">
                          <a:effectLst/>
                        </a:rPr>
                        <a:t> an </a:t>
                      </a:r>
                      <a:r>
                        <a:rPr lang="de-DE" sz="1500" kern="1200" dirty="0" err="1" smtClean="0">
                          <a:effectLst/>
                        </a:rPr>
                        <a:t>empty</a:t>
                      </a:r>
                      <a:r>
                        <a:rPr lang="de-DE" sz="1500" kern="1200" dirty="0" smtClean="0">
                          <a:effectLst/>
                        </a:rPr>
                        <a:t> </a:t>
                      </a:r>
                      <a:r>
                        <a:rPr lang="de-DE" sz="1500" kern="1200" dirty="0" err="1" smtClean="0">
                          <a:effectLst/>
                        </a:rPr>
                        <a:t>container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kern="1200" dirty="0" smtClean="0">
                          <a:effectLst/>
                        </a:rPr>
                        <a:t>Post: C().</a:t>
                      </a:r>
                      <a:r>
                        <a:rPr lang="de-DE" sz="1500" kern="1200" dirty="0" err="1" smtClean="0">
                          <a:effectLst/>
                        </a:rPr>
                        <a:t>empty</a:t>
                      </a:r>
                      <a:r>
                        <a:rPr lang="de-DE" sz="1500" kern="1200" dirty="0" smtClean="0">
                          <a:effectLst/>
                        </a:rPr>
                        <a:t>() == </a:t>
                      </a:r>
                      <a:r>
                        <a:rPr lang="de-DE" sz="1500" kern="1200" dirty="0" err="1" smtClean="0">
                          <a:effectLst/>
                        </a:rPr>
                        <a:t>true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kern="1200" dirty="0" err="1" smtClean="0">
                          <a:effectLst/>
                        </a:rPr>
                        <a:t>a.begin</a:t>
                      </a:r>
                      <a:r>
                        <a:rPr lang="de-DE" sz="1500" kern="1200" dirty="0" smtClean="0">
                          <a:effectLst/>
                        </a:rPr>
                        <a:t>()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kern="1200" dirty="0" err="1" smtClean="0">
                          <a:effectLst/>
                        </a:rPr>
                        <a:t>iterator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effectLst/>
                        </a:rPr>
                        <a:t>Iterator to the first element of </a:t>
                      </a:r>
                      <a:r>
                        <a:rPr lang="en-US" sz="1500" dirty="0" smtClean="0">
                          <a:effectLst/>
                        </a:rPr>
                        <a:t>a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a.end</a:t>
                      </a:r>
                      <a:r>
                        <a:rPr lang="de-DE" sz="1500" dirty="0" smtClean="0"/>
                        <a:t>()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dirty="0" err="1" smtClean="0"/>
                        <a:t>iterator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 smtClean="0">
                          <a:effectLst/>
                        </a:rPr>
                        <a:t>Iterator to one past the last element of </a:t>
                      </a:r>
                      <a:r>
                        <a:rPr lang="en-US" sz="1500" dirty="0" smtClean="0">
                          <a:effectLst/>
                        </a:rPr>
                        <a:t>a</a:t>
                      </a:r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1934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Voraussetzungen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54" y="1347759"/>
            <a:ext cx="8666222" cy="1145111"/>
          </a:xfrm>
        </p:spPr>
        <p:txBody>
          <a:bodyPr/>
          <a:lstStyle/>
          <a:p>
            <a:r>
              <a:rPr lang="de-DE" dirty="0" smtClean="0"/>
              <a:t>Kompatibilität mit bestehenden Konzepten der STL</a:t>
            </a:r>
          </a:p>
          <a:p>
            <a:pPr lvl="1"/>
            <a:r>
              <a:rPr lang="de-DE" dirty="0" smtClean="0"/>
              <a:t>Container- und </a:t>
            </a:r>
            <a:r>
              <a:rPr lang="de-DE" dirty="0" err="1" smtClean="0"/>
              <a:t>Iteratoren</a:t>
            </a:r>
            <a:r>
              <a:rPr lang="de-DE" dirty="0" smtClean="0"/>
              <a:t>-Konzepte</a:t>
            </a:r>
          </a:p>
          <a:p>
            <a:pPr lvl="1" indent="-360000">
              <a:buFontTx/>
              <a:buChar char="→"/>
            </a:pPr>
            <a:r>
              <a:rPr lang="de-DE" dirty="0" smtClean="0"/>
              <a:t>Anwenden von STL Algorithmen auf Implementierungen der Graph Konzepte möglich, </a:t>
            </a:r>
            <a:r>
              <a:rPr lang="de-DE" dirty="0" err="1" smtClean="0"/>
              <a:t>z.B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043510" y="2912182"/>
            <a:ext cx="6592785" cy="732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dash::Graph g();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auto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amount = </a:t>
            </a:r>
            <a:r>
              <a:rPr 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std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::count(</a:t>
            </a:r>
            <a:r>
              <a:rPr 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g.vertices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().begin(), </a:t>
            </a:r>
            <a:r>
              <a:rPr lang="en-US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g.vertices</a:t>
            </a:r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().end());</a:t>
            </a:r>
            <a:endParaRPr lang="de-DE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226800" y="3861060"/>
            <a:ext cx="8666222" cy="1145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smtClean="0"/>
              <a:t>Kompatibilität mit </a:t>
            </a:r>
            <a:r>
              <a:rPr lang="de-DE" kern="0" dirty="0" err="1" smtClean="0"/>
              <a:t>Partitioned</a:t>
            </a:r>
            <a:r>
              <a:rPr lang="de-DE" kern="0" dirty="0" smtClean="0"/>
              <a:t> Global </a:t>
            </a:r>
            <a:r>
              <a:rPr lang="de-DE" kern="0" dirty="0" err="1" smtClean="0"/>
              <a:t>Address</a:t>
            </a:r>
            <a:r>
              <a:rPr lang="de-DE" kern="0" dirty="0" smtClean="0"/>
              <a:t> Space</a:t>
            </a:r>
          </a:p>
          <a:p>
            <a:pPr lvl="1"/>
            <a:r>
              <a:rPr lang="de-DE" kern="0" dirty="0" smtClean="0"/>
              <a:t>Globaler Adressraum über alle teilnehmenden Maschinen</a:t>
            </a:r>
          </a:p>
          <a:p>
            <a:pPr lvl="1"/>
            <a:r>
              <a:rPr lang="de-DE" kern="0" dirty="0"/>
              <a:t>Differenzierung: Lokaler und </a:t>
            </a:r>
            <a:r>
              <a:rPr lang="de-DE" kern="0" dirty="0" smtClean="0"/>
              <a:t>entfernter Element-Zugriff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682325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Konzepte: Hierarchie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smtClean="0"/>
              <a:t>Implementierungen können die Voraussetzungen von einem oder mehreren Konzepten erfüllen</a:t>
            </a:r>
          </a:p>
          <a:p>
            <a:r>
              <a:rPr lang="de-DE" kern="0" dirty="0" smtClean="0"/>
              <a:t>Die Voraussetzungen von </a:t>
            </a:r>
            <a:r>
              <a:rPr lang="de-DE" b="1" kern="0" dirty="0" smtClean="0"/>
              <a:t>Graph</a:t>
            </a:r>
            <a:r>
              <a:rPr lang="de-DE" kern="0" dirty="0" smtClean="0"/>
              <a:t> müssen immer erfüllt werden</a:t>
            </a:r>
            <a:endParaRPr lang="de-DE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420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951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Konzepte: Graph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smtClean="0"/>
              <a:t>Konstruktion von statischen Graphen</a:t>
            </a:r>
          </a:p>
          <a:p>
            <a:r>
              <a:rPr lang="de-DE" kern="0" dirty="0" smtClean="0"/>
              <a:t>Iteration über </a:t>
            </a:r>
            <a:r>
              <a:rPr lang="de-DE" kern="0" dirty="0" err="1" smtClean="0"/>
              <a:t>Vertizes</a:t>
            </a:r>
            <a:r>
              <a:rPr lang="de-DE" kern="0" dirty="0" smtClean="0"/>
              <a:t> und Kanten</a:t>
            </a:r>
          </a:p>
          <a:p>
            <a:r>
              <a:rPr lang="de-DE" kern="0" dirty="0" err="1" smtClean="0"/>
              <a:t>Adjazenz</a:t>
            </a:r>
            <a:r>
              <a:rPr lang="de-DE" kern="0" dirty="0" smtClean="0"/>
              <a:t>-Iteration über ausgehende Kanten</a:t>
            </a:r>
            <a:endParaRPr lang="de-DE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  <a:endParaRPr lang="de-DE" sz="14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420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8568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Konzepte: </a:t>
            </a:r>
            <a:r>
              <a:rPr lang="de-DE" dirty="0" err="1" smtClean="0"/>
              <a:t>AttributedGraph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Masterarbeit "Graph Concepts for the DASH C++ Library"</a:t>
            </a: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26800" y="3429000"/>
            <a:ext cx="8666222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Symbol" panose="05050102010706020507" pitchFamily="18" charset="2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LMU CompatilFac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006C30"/>
                </a:solidFill>
                <a:latin typeface="+mn-lt"/>
              </a:defRPr>
            </a:lvl9pPr>
          </a:lstStyle>
          <a:p>
            <a:r>
              <a:rPr lang="de-DE" kern="0" dirty="0" smtClean="0"/>
              <a:t>Persistente Speicherung für beliebige (statische) Attribute für </a:t>
            </a:r>
            <a:r>
              <a:rPr lang="de-DE" kern="0" dirty="0" err="1" smtClean="0"/>
              <a:t>Vertizes</a:t>
            </a:r>
            <a:r>
              <a:rPr lang="de-DE" kern="0" dirty="0" smtClean="0"/>
              <a:t> und Kanten (bspw. Kantengewichte)</a:t>
            </a:r>
          </a:p>
          <a:p>
            <a:r>
              <a:rPr lang="de-DE" kern="0" dirty="0" smtClean="0"/>
              <a:t>Modifizierung der Attribute während der Laufzeit</a:t>
            </a:r>
            <a:endParaRPr lang="de-DE" kern="0" dirty="0"/>
          </a:p>
        </p:txBody>
      </p:sp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0" y="1834912"/>
            <a:ext cx="6649460" cy="478761"/>
          </a:xfrm>
        </p:spPr>
      </p:pic>
      <p:sp>
        <p:nvSpPr>
          <p:cNvPr id="17" name="Textfeld 16"/>
          <p:cNvSpPr txBox="1"/>
          <p:nvPr/>
        </p:nvSpPr>
        <p:spPr>
          <a:xfrm>
            <a:off x="4194000" y="156638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95420" y="240112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AttributedGraph</a:t>
            </a:r>
            <a:endParaRPr lang="de-DE" sz="1400" b="1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771750" y="240112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DynamicGraph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88030" y="240112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DuplexGraph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6588280" y="240112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CombinedEdgeGraph</a:t>
            </a:r>
            <a:endParaRPr lang="de-DE" sz="14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400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821</Words>
  <Application>Microsoft Office PowerPoint</Application>
  <PresentationFormat>Bildschirmpräsentation (4:3)</PresentationFormat>
  <Paragraphs>188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Praesentation_lmu_aktuell</vt:lpstr>
      <vt:lpstr>C++ Graph Konzepte für Partitioned Global Address Space</vt:lpstr>
      <vt:lpstr>Partitioned Global Address Space (PGAS)</vt:lpstr>
      <vt:lpstr>Motivation</vt:lpstr>
      <vt:lpstr>Problemstellung</vt:lpstr>
      <vt:lpstr>C++ Konzepte</vt:lpstr>
      <vt:lpstr>Voraussetzungen</vt:lpstr>
      <vt:lpstr>Graph Konzepte: Hierarchie</vt:lpstr>
      <vt:lpstr>Graph Konzepte: Graph</vt:lpstr>
      <vt:lpstr>Graph Konzepte: AttributedGraph</vt:lpstr>
      <vt:lpstr>Graph Konzepte: DynamicGraph</vt:lpstr>
      <vt:lpstr>Graph Konzepte: DuplexGraph</vt:lpstr>
      <vt:lpstr>Graph Konzepte: CombinedEdgeGraph</vt:lpstr>
      <vt:lpstr>Case studies</vt:lpstr>
      <vt:lpstr>Case studies: Connected Components</vt:lpstr>
      <vt:lpstr>Case studies: Minimum Spanning Tree</vt:lpstr>
      <vt:lpstr>Fazit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stefan</cp:lastModifiedBy>
  <cp:revision>3457</cp:revision>
  <cp:lastPrinted>2002-10-09T14:32:30Z</cp:lastPrinted>
  <dcterms:created xsi:type="dcterms:W3CDTF">2003-07-21T12:00:07Z</dcterms:created>
  <dcterms:modified xsi:type="dcterms:W3CDTF">2018-05-14T13:59:38Z</dcterms:modified>
</cp:coreProperties>
</file>