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5"/>
  </p:notesMasterIdLst>
  <p:handoutMasterIdLst>
    <p:handoutMasterId r:id="rId16"/>
  </p:handoutMasterIdLst>
  <p:sldIdLst>
    <p:sldId id="836" r:id="rId2"/>
    <p:sldId id="838" r:id="rId3"/>
    <p:sldId id="852" r:id="rId4"/>
    <p:sldId id="839" r:id="rId5"/>
    <p:sldId id="850" r:id="rId6"/>
    <p:sldId id="853" r:id="rId7"/>
    <p:sldId id="840" r:id="rId8"/>
    <p:sldId id="841" r:id="rId9"/>
    <p:sldId id="842" r:id="rId10"/>
    <p:sldId id="843" r:id="rId11"/>
    <p:sldId id="844" r:id="rId12"/>
    <p:sldId id="845" r:id="rId13"/>
    <p:sldId id="846" r:id="rId14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42">
          <p15:clr>
            <a:srgbClr val="A4A3A4"/>
          </p15:clr>
        </p15:guide>
        <p15:guide id="2" pos="11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0"/>
    <a:srgbClr val="CCCCFF"/>
    <a:srgbClr val="FFFFCC"/>
    <a:srgbClr val="CCFFCC"/>
    <a:srgbClr val="DDDDDD"/>
    <a:srgbClr val="FF9999"/>
    <a:srgbClr val="FFCC99"/>
    <a:srgbClr val="F38A79"/>
    <a:srgbClr val="99FF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974" autoAdjust="0"/>
    <p:restoredTop sz="85265" autoAdjust="0"/>
  </p:normalViewPr>
  <p:slideViewPr>
    <p:cSldViewPr>
      <p:cViewPr>
        <p:scale>
          <a:sx n="105" d="100"/>
          <a:sy n="105" d="100"/>
        </p:scale>
        <p:origin x="-1782" y="-72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41135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26.07.2017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0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4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Vortragstitel (Titel der Arbeit) durch Klicken hinzufügen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/>
              <a:t>Name des Vortragenden durch Klicken hinzufügen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 marL="742950" indent="-285750">
              <a:buClrTx/>
              <a:buFont typeface="Symbol" panose="05050102010706020507" pitchFamily="18" charset="2"/>
              <a:buChar char="-"/>
              <a:defRPr sz="2000"/>
            </a:lvl2pPr>
            <a:lvl3pPr>
              <a:buClrTx/>
              <a:defRPr sz="2000"/>
            </a:lvl3pPr>
            <a:lvl4pPr>
              <a:buClrTx/>
              <a:defRPr sz="2000"/>
            </a:lvl4pPr>
            <a:lvl5pPr>
              <a:buClrTx/>
              <a:defRPr sz="20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en-US"/>
              <a:t>Masterarbeit "Graph Concepts for the DASH C++ Library"</a:t>
            </a:r>
            <a:endParaRPr lang="de-DE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88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63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43813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5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8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en-US"/>
              <a:t>Masterarbeit "Graph Concepts for the DASH C++ Library"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p500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Antrittsvortrag zur Masterarbeit</a:t>
            </a:r>
          </a:p>
          <a:p>
            <a:pPr>
              <a:buNone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Aufgabensteller: Prof. Dr. Dieter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Kranzlmüller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Betreuer: Tobias Fuchs</a:t>
            </a:r>
          </a:p>
          <a:p>
            <a:pPr>
              <a:buNone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Datum des Vortrags: 26.07.2017</a:t>
            </a:r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rgbClr val="006C30"/>
                </a:solidFill>
              </a:rPr>
              <a:t>Graph-Konzepte für die</a:t>
            </a:r>
            <a:br>
              <a:rPr lang="de-DE" dirty="0">
                <a:solidFill>
                  <a:srgbClr val="006C30"/>
                </a:solidFill>
              </a:rPr>
            </a:br>
            <a:r>
              <a:rPr lang="de-DE" dirty="0">
                <a:solidFill>
                  <a:srgbClr val="006C30"/>
                </a:solidFill>
              </a:rPr>
              <a:t>DASH C++ Template Library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Stefan Effenberger</a:t>
            </a:r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Analyse bekannter Graph-Algorithmen für Distributed- und </a:t>
            </a:r>
            <a:r>
              <a:rPr lang="de-DE" dirty="0" err="1"/>
              <a:t>Shared</a:t>
            </a:r>
            <a:r>
              <a:rPr lang="de-DE" dirty="0"/>
              <a:t> Memory Systeme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Analyse existierender Graph-Abstraktionen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Abwägung der gefundenen Modelle gegeneinander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Einarbeitung der Erkenntnisse in ein Konzept, das dem PGAS Programmiermodell und den vorhandenen Konzepten der DASH Library entspricht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286723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Micro-Benchmarks (basierend auf Graph500 Teilschritten)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Evaluierung verbreiteter Graph-Algorithmen gegen bestehende Implementierungen</a:t>
            </a:r>
          </a:p>
          <a:p>
            <a:pPr lvl="1"/>
            <a:r>
              <a:rPr lang="de-DE" dirty="0"/>
              <a:t>PGAS Implementierung [5] verfügbar für</a:t>
            </a:r>
          </a:p>
          <a:p>
            <a:pPr lvl="2"/>
            <a:r>
              <a:rPr lang="de-DE" dirty="0" err="1"/>
              <a:t>Connected</a:t>
            </a:r>
            <a:r>
              <a:rPr lang="de-DE" dirty="0"/>
              <a:t> Components</a:t>
            </a:r>
          </a:p>
          <a:p>
            <a:pPr lvl="2"/>
            <a:r>
              <a:rPr lang="de-DE" dirty="0"/>
              <a:t>Minimum </a:t>
            </a:r>
            <a:r>
              <a:rPr lang="de-DE" dirty="0" err="1"/>
              <a:t>Spanning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373225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Fortschritt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Problemanalyse/Literaturuntersuchung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Konzepterstellung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Referenzimplementierung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Evaluierung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Dokumentation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315104" y="3645024"/>
            <a:ext cx="5184576" cy="252028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320400" y="3645024"/>
            <a:ext cx="3127643" cy="252028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323528" y="4545124"/>
            <a:ext cx="5184576" cy="252028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323528" y="5421420"/>
            <a:ext cx="5184576" cy="252028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315104" y="2772000"/>
            <a:ext cx="5184576" cy="252028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323528" y="1880828"/>
            <a:ext cx="5184576" cy="252028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323529" y="5421420"/>
            <a:ext cx="504056" cy="252028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724128" y="1855857"/>
            <a:ext cx="1617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0 Wochen übrig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724128" y="2747029"/>
            <a:ext cx="1617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0 Wochen übrig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724128" y="3620052"/>
            <a:ext cx="1617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3 Wochen übrig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724127" y="4545975"/>
            <a:ext cx="1799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6-7 Wochen übrig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5724128" y="5396449"/>
            <a:ext cx="1617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4 Wochen übrig</a:t>
            </a:r>
          </a:p>
        </p:txBody>
      </p:sp>
    </p:spTree>
    <p:extLst>
      <p:ext uri="{BB962C8B-B14F-4D97-AF65-F5344CB8AC3E}">
        <p14:creationId xmlns:p14="http://schemas.microsoft.com/office/powerpoint/2010/main" val="58694097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de-DE" sz="2000" dirty="0"/>
              <a:t>[1] </a:t>
            </a:r>
            <a:r>
              <a:rPr lang="de-DE" sz="2000" dirty="0">
                <a:hlinkClick r:id="rId2"/>
              </a:rPr>
              <a:t>http://www.top500.org</a:t>
            </a:r>
            <a:endParaRPr lang="de-DE" sz="2000" dirty="0"/>
          </a:p>
          <a:p>
            <a:pPr marL="0" indent="0">
              <a:spcAft>
                <a:spcPts val="1800"/>
              </a:spcAft>
              <a:buNone/>
            </a:pPr>
            <a:r>
              <a:rPr lang="de-DE" sz="2000" dirty="0"/>
              <a:t>[2] </a:t>
            </a:r>
            <a:r>
              <a:rPr lang="en-US" sz="2000" dirty="0"/>
              <a:t>The Parallel BGL: A Generic Library for Distributed Graph Computations </a:t>
            </a:r>
            <a:r>
              <a:rPr lang="en-US" sz="2000" i="1" dirty="0"/>
              <a:t>- Douglas </a:t>
            </a:r>
            <a:r>
              <a:rPr lang="en-US" sz="2000" i="1" dirty="0" err="1"/>
              <a:t>Gregor</a:t>
            </a:r>
            <a:r>
              <a:rPr lang="en-US" sz="2000" i="1" dirty="0"/>
              <a:t> und Andrew </a:t>
            </a:r>
            <a:r>
              <a:rPr lang="en-US" sz="2000" i="1" dirty="0" err="1"/>
              <a:t>Lumsdaine</a:t>
            </a:r>
            <a:endParaRPr lang="en-US" sz="2000" i="1" dirty="0"/>
          </a:p>
          <a:p>
            <a:pPr marL="0" indent="0">
              <a:spcAft>
                <a:spcPts val="1800"/>
              </a:spcAft>
              <a:buNone/>
            </a:pPr>
            <a:r>
              <a:rPr lang="en-US" sz="2000" dirty="0"/>
              <a:t>[3] </a:t>
            </a:r>
            <a:r>
              <a:rPr lang="en-US" sz="2000" dirty="0" err="1"/>
              <a:t>ScaleGraph</a:t>
            </a:r>
            <a:r>
              <a:rPr lang="en-US" sz="2000" dirty="0"/>
              <a:t> : A High-Performance Library for Billion-Scale Graph Analytics  </a:t>
            </a:r>
            <a:r>
              <a:rPr lang="en-US" sz="2000" i="1" dirty="0"/>
              <a:t>- </a:t>
            </a:r>
            <a:r>
              <a:rPr lang="de-DE" sz="2000" i="1" dirty="0" err="1"/>
              <a:t>Toyotaro</a:t>
            </a:r>
            <a:r>
              <a:rPr lang="de-DE" sz="2000" i="1" dirty="0"/>
              <a:t> </a:t>
            </a:r>
            <a:r>
              <a:rPr lang="de-DE" sz="2000" i="1" dirty="0" err="1"/>
              <a:t>Suzumura</a:t>
            </a:r>
            <a:r>
              <a:rPr lang="de-DE" sz="2000" i="1" dirty="0"/>
              <a:t> und Koji </a:t>
            </a:r>
            <a:r>
              <a:rPr lang="de-DE" sz="2000" i="1" dirty="0" err="1"/>
              <a:t>Ueno</a:t>
            </a:r>
            <a:endParaRPr lang="de-DE" sz="2000" i="1" dirty="0"/>
          </a:p>
          <a:p>
            <a:pPr marL="0" indent="0">
              <a:spcAft>
                <a:spcPts val="1800"/>
              </a:spcAft>
              <a:buNone/>
            </a:pPr>
            <a:r>
              <a:rPr lang="de-DE" sz="2000" dirty="0"/>
              <a:t>[4] </a:t>
            </a:r>
            <a:r>
              <a:rPr lang="en-US" sz="2000" dirty="0"/>
              <a:t>The STAPL Parallel Graph Library </a:t>
            </a:r>
            <a:r>
              <a:rPr lang="en-US" sz="2000" i="1" dirty="0"/>
              <a:t>- </a:t>
            </a:r>
            <a:r>
              <a:rPr lang="de-DE" sz="2000" i="1" dirty="0" err="1"/>
              <a:t>Harshvardhan</a:t>
            </a:r>
            <a:r>
              <a:rPr lang="de-DE" sz="2000" i="1" dirty="0"/>
              <a:t>, Adam Fidel, Nancy M. Amato und Lawrence </a:t>
            </a:r>
            <a:r>
              <a:rPr lang="de-DE" sz="2000" i="1" dirty="0" err="1"/>
              <a:t>Rauchwerger</a:t>
            </a:r>
            <a:endParaRPr lang="de-DE" sz="2000" i="1" dirty="0"/>
          </a:p>
          <a:p>
            <a:pPr marL="0" indent="0">
              <a:spcAft>
                <a:spcPts val="1800"/>
              </a:spcAft>
              <a:buNone/>
            </a:pPr>
            <a:r>
              <a:rPr lang="de-DE" sz="2000" dirty="0"/>
              <a:t>[5] </a:t>
            </a:r>
            <a:r>
              <a:rPr lang="en-US" sz="2000" dirty="0"/>
              <a:t>Fast PGAS Implementation of Distributed Graph Algorithms</a:t>
            </a:r>
            <a:r>
              <a:rPr lang="de-DE" sz="2000" dirty="0"/>
              <a:t> </a:t>
            </a:r>
            <a:r>
              <a:rPr lang="de-DE" sz="2000" i="1" dirty="0"/>
              <a:t>- </a:t>
            </a:r>
            <a:r>
              <a:rPr lang="de-DE" sz="2000" i="1" dirty="0" err="1"/>
              <a:t>Guojing</a:t>
            </a:r>
            <a:r>
              <a:rPr lang="de-DE" sz="2000" i="1" dirty="0"/>
              <a:t> </a:t>
            </a:r>
            <a:r>
              <a:rPr lang="de-DE" sz="2000" i="1" dirty="0" err="1"/>
              <a:t>Cong</a:t>
            </a:r>
            <a:r>
              <a:rPr lang="de-DE" sz="2000" i="1" dirty="0"/>
              <a:t>, George </a:t>
            </a:r>
            <a:r>
              <a:rPr lang="de-DE" sz="2000" i="1" dirty="0" err="1"/>
              <a:t>Almasi</a:t>
            </a:r>
            <a:r>
              <a:rPr lang="de-DE" sz="2000" i="1" dirty="0"/>
              <a:t> und Vijay A. </a:t>
            </a:r>
            <a:r>
              <a:rPr lang="de-DE" sz="2000" i="1" dirty="0" err="1"/>
              <a:t>Saraswat</a:t>
            </a:r>
            <a:endParaRPr lang="en-US" sz="200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26117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&amp; </a:t>
            </a:r>
            <a:r>
              <a:rPr lang="de-DE" dirty="0" err="1"/>
              <a:t>Exascale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High Performance Computing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000" dirty="0"/>
              <a:t>Schnellstmögliche Berechnung</a:t>
            </a:r>
          </a:p>
          <a:p>
            <a:pPr>
              <a:buFontTx/>
              <a:buChar char="‫"/>
            </a:pPr>
            <a:r>
              <a:rPr lang="de-DE" sz="2000" dirty="0" smtClean="0"/>
              <a:t>eines Problems</a:t>
            </a:r>
            <a:endParaRPr lang="de-DE" sz="2000" dirty="0"/>
          </a:p>
          <a:p>
            <a:pPr>
              <a:buFont typeface="Symbol" panose="05050102010706020507" pitchFamily="18" charset="2"/>
              <a:buChar char="-"/>
            </a:pPr>
            <a:r>
              <a:rPr lang="de-DE" sz="2000" dirty="0"/>
              <a:t>Derzeit Platz 1 der Top500: </a:t>
            </a:r>
            <a:br>
              <a:rPr lang="de-DE" sz="2000" dirty="0"/>
            </a:br>
            <a:r>
              <a:rPr lang="de-DE" sz="2000" i="1" dirty="0" err="1"/>
              <a:t>Sunway</a:t>
            </a:r>
            <a:r>
              <a:rPr lang="de-DE" sz="2000" i="1" dirty="0"/>
              <a:t> </a:t>
            </a:r>
            <a:r>
              <a:rPr lang="de-DE" sz="2000" i="1" dirty="0" err="1"/>
              <a:t>TaihuLight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~ 93.000 </a:t>
            </a:r>
            <a:r>
              <a:rPr lang="de-DE" sz="2000" dirty="0" err="1"/>
              <a:t>TFlop</a:t>
            </a:r>
            <a:r>
              <a:rPr lang="de-DE" sz="2000" dirty="0"/>
              <a:t>/s max. Leistung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47" y="1412720"/>
            <a:ext cx="4428053" cy="22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266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HPC &amp; </a:t>
            </a:r>
            <a:r>
              <a:rPr lang="de-DE" dirty="0" err="1"/>
              <a:t>Exascale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High Performance Computing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000" dirty="0"/>
              <a:t>Schnellstmögliche Berechnung</a:t>
            </a:r>
          </a:p>
          <a:p>
            <a:pPr>
              <a:buFontTx/>
              <a:buChar char="‬"/>
            </a:pPr>
            <a:r>
              <a:rPr lang="de-DE" sz="2000" dirty="0"/>
              <a:t>e</a:t>
            </a:r>
            <a:r>
              <a:rPr lang="de-DE" sz="2000" dirty="0" smtClean="0"/>
              <a:t>ines Problems</a:t>
            </a:r>
            <a:endParaRPr lang="de-DE" sz="2000" dirty="0"/>
          </a:p>
          <a:p>
            <a:pPr>
              <a:buFont typeface="Symbol" panose="05050102010706020507" pitchFamily="18" charset="2"/>
              <a:buChar char="-"/>
            </a:pPr>
            <a:r>
              <a:rPr lang="de-DE" sz="2000" dirty="0"/>
              <a:t>Derzeit Platz 1 der Top500: </a:t>
            </a:r>
            <a:br>
              <a:rPr lang="de-DE" sz="2000" dirty="0"/>
            </a:br>
            <a:r>
              <a:rPr lang="de-DE" sz="2000" i="1" dirty="0" err="1"/>
              <a:t>Sunway</a:t>
            </a:r>
            <a:r>
              <a:rPr lang="de-DE" sz="2000" i="1" dirty="0"/>
              <a:t> </a:t>
            </a:r>
            <a:r>
              <a:rPr lang="de-DE" sz="2000" i="1" dirty="0" err="1"/>
              <a:t>TaihuLight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~ 93.000 </a:t>
            </a:r>
            <a:r>
              <a:rPr lang="de-DE" sz="2000" dirty="0" err="1"/>
              <a:t>TFlop</a:t>
            </a:r>
            <a:r>
              <a:rPr lang="de-DE" sz="2000" dirty="0"/>
              <a:t>/s max. Leistung</a:t>
            </a:r>
            <a:br>
              <a:rPr lang="de-DE" sz="2000" dirty="0"/>
            </a:br>
            <a:endParaRPr lang="de-DE" sz="2000" dirty="0"/>
          </a:p>
          <a:p>
            <a:pPr marL="0" indent="0">
              <a:buNone/>
            </a:pPr>
            <a:r>
              <a:rPr lang="de-DE" dirty="0" err="1"/>
              <a:t>Exascale</a:t>
            </a:r>
            <a:r>
              <a:rPr lang="de-DE" dirty="0"/>
              <a:t> Computing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000" dirty="0"/>
              <a:t>Ziel: 1 </a:t>
            </a:r>
            <a:r>
              <a:rPr lang="de-DE" sz="2000" dirty="0" err="1"/>
              <a:t>EFlop</a:t>
            </a:r>
            <a:r>
              <a:rPr lang="de-DE" sz="2000" dirty="0"/>
              <a:t>/s = 1.000.000 </a:t>
            </a:r>
            <a:r>
              <a:rPr lang="de-DE" sz="2000" dirty="0" err="1"/>
              <a:t>TFlop</a:t>
            </a:r>
            <a:r>
              <a:rPr lang="de-DE" sz="2000" dirty="0"/>
              <a:t>/s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000" dirty="0"/>
              <a:t>Voraussichtlich komplexe Hardware-Topologien nötig</a:t>
            </a:r>
            <a:br>
              <a:rPr lang="de-DE" sz="2000" dirty="0"/>
            </a:br>
            <a:endParaRPr lang="de-DE" sz="2000" dirty="0"/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</a:t>
            </a:r>
            <a:r>
              <a:rPr lang="de-DE" sz="2000" dirty="0"/>
              <a:t> Datenlokalität wird entscheidendes Performance-Kriterium</a:t>
            </a:r>
            <a:endParaRPr lang="de-DE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47" y="1412720"/>
            <a:ext cx="4428053" cy="22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778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Partitioned</a:t>
            </a:r>
            <a:r>
              <a:rPr lang="de-DE" dirty="0"/>
              <a:t> Global </a:t>
            </a:r>
            <a:r>
              <a:rPr lang="de-DE" dirty="0" err="1"/>
              <a:t>Address</a:t>
            </a:r>
            <a:r>
              <a:rPr lang="de-DE" dirty="0"/>
              <a:t> Space (PGAS)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364088" y="1412776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Shared</a:t>
            </a:r>
            <a:r>
              <a:rPr lang="de-DE" sz="2400" dirty="0"/>
              <a:t> Memory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364088" y="2924944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Distributed Memory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364088" y="463934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PGAS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364088" y="1874471"/>
            <a:ext cx="3564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/>
              <a:t>Mehrere Prozessoren greifen auf gemeinsamen Adressraum zu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364088" y="3386609"/>
            <a:ext cx="3564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/>
              <a:t>Mehrere Maschinen durch Interconnect verbunden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/>
              <a:t>Direkter Zugriff auf Adressraum anderer Maschinen nicht möglich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364088" y="5101009"/>
            <a:ext cx="3564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/>
              <a:t>Adressräume der einzelnen Maschinen zusammengeführt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/>
              <a:t>Unterscheidung lokaler vs. entfernter Speicher sichtbar</a:t>
            </a:r>
          </a:p>
        </p:txBody>
      </p:sp>
      <p:pic>
        <p:nvPicPr>
          <p:cNvPr id="21" name="Inhaltsplatzhalter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9" y="1412776"/>
            <a:ext cx="4994254" cy="4900612"/>
          </a:xfrm>
        </p:spPr>
      </p:pic>
    </p:spTree>
    <p:extLst>
      <p:ext uri="{BB962C8B-B14F-4D97-AF65-F5344CB8AC3E}">
        <p14:creationId xmlns:p14="http://schemas.microsoft.com/office/powerpoint/2010/main" val="210488647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DASH Library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PGAS Programmiermodell als C++ Template Library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Verteilte statische Datenstrukturen</a:t>
            </a:r>
          </a:p>
          <a:p>
            <a:endParaRPr lang="de-DE" dirty="0"/>
          </a:p>
          <a:p>
            <a:endParaRPr lang="de-DE" dirty="0"/>
          </a:p>
          <a:p>
            <a:endParaRPr lang="en-US" dirty="0"/>
          </a:p>
          <a:p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Verteilte dynamische Datenstrukturen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690" y="2492870"/>
            <a:ext cx="2990986" cy="134095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83"/>
          <a:stretch/>
        </p:blipFill>
        <p:spPr>
          <a:xfrm>
            <a:off x="2339690" y="4733452"/>
            <a:ext cx="3600500" cy="118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487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DASH Library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PGAS Programmiermodell als C++ Template Library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Verteilte statische Datenstrukturen</a:t>
            </a:r>
          </a:p>
          <a:p>
            <a:endParaRPr lang="de-DE" dirty="0"/>
          </a:p>
          <a:p>
            <a:endParaRPr lang="de-DE" dirty="0"/>
          </a:p>
          <a:p>
            <a:endParaRPr lang="en-US" dirty="0"/>
          </a:p>
          <a:p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Verteilte dynamische Datenstrukturen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690" y="2492870"/>
            <a:ext cx="2990986" cy="134095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690" y="4733452"/>
            <a:ext cx="4755182" cy="1180870"/>
          </a:xfrm>
          <a:prstGeom prst="rect">
            <a:avLst/>
          </a:prstGeom>
        </p:spPr>
      </p:pic>
      <p:sp>
        <p:nvSpPr>
          <p:cNvPr id="8" name="Pfeil nach links 7"/>
          <p:cNvSpPr/>
          <p:nvPr/>
        </p:nvSpPr>
        <p:spPr bwMode="auto">
          <a:xfrm rot="19925675">
            <a:off x="7347900" y="4592244"/>
            <a:ext cx="396044" cy="360040"/>
          </a:xfrm>
          <a:prstGeom prst="leftArrow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810729" y="4310072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Neu</a:t>
            </a:r>
          </a:p>
        </p:txBody>
      </p:sp>
      <p:sp>
        <p:nvSpPr>
          <p:cNvPr id="10" name="Ellipse 9"/>
          <p:cNvSpPr/>
          <p:nvPr/>
        </p:nvSpPr>
        <p:spPr bwMode="auto">
          <a:xfrm>
            <a:off x="5724160" y="4509150"/>
            <a:ext cx="1620180" cy="1522727"/>
          </a:xfrm>
          <a:prstGeom prst="ellips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55462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Simulationen in Scientific Computing zunehmend datenorientiert</a:t>
            </a:r>
          </a:p>
          <a:p>
            <a:pPr lvl="1"/>
            <a:r>
              <a:rPr lang="de-DE" dirty="0"/>
              <a:t>Verarbeitung großer Mengen an Daten</a:t>
            </a:r>
          </a:p>
          <a:p>
            <a:pPr lvl="1"/>
            <a:r>
              <a:rPr lang="de-DE" dirty="0"/>
              <a:t>Verarbeitung dynamischer Datenstrukturen und </a:t>
            </a:r>
            <a:r>
              <a:rPr lang="de-DE" dirty="0" err="1"/>
              <a:t>Workloads</a:t>
            </a:r>
            <a:r>
              <a:rPr lang="de-DE" dirty="0"/>
              <a:t> (z.B. Streams)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Große Datenmengen passen nicht in Speicher einzelner</a:t>
            </a:r>
            <a:br>
              <a:rPr lang="de-DE" dirty="0"/>
            </a:br>
            <a:r>
              <a:rPr lang="de-DE" dirty="0" err="1"/>
              <a:t>Shared</a:t>
            </a:r>
            <a:r>
              <a:rPr lang="de-DE" dirty="0"/>
              <a:t> Memory Maschinen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Distributed Memory Programmierung schwierig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Prognostiziertes Kriterium für </a:t>
            </a:r>
            <a:r>
              <a:rPr lang="de-DE" dirty="0" err="1"/>
              <a:t>Exascale</a:t>
            </a:r>
            <a:r>
              <a:rPr lang="de-DE" dirty="0"/>
              <a:t>-Systeme:</a:t>
            </a:r>
            <a:br>
              <a:rPr lang="de-DE" dirty="0"/>
            </a:br>
            <a:r>
              <a:rPr lang="de-DE" dirty="0"/>
              <a:t>Kosten von Datenzugriffen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7" name="Pfeil nach rechts 6"/>
          <p:cNvSpPr/>
          <p:nvPr/>
        </p:nvSpPr>
        <p:spPr bwMode="auto">
          <a:xfrm>
            <a:off x="653902" y="5441513"/>
            <a:ext cx="288032" cy="291807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43509" y="5365747"/>
            <a:ext cx="7921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Abstraktionen für Programmierung datenorientierter Simulationen nötig</a:t>
            </a:r>
            <a:endParaRPr lang="de-DE" sz="2400" b="1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058039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Generische Abstraktion von Graphen für PGAS</a:t>
            </a:r>
            <a:br>
              <a:rPr lang="de-DE" dirty="0"/>
            </a:br>
            <a:r>
              <a:rPr lang="de-DE" dirty="0"/>
              <a:t>bisher nicht vorhanden!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Zielsetzung:</a:t>
            </a:r>
          </a:p>
          <a:p>
            <a:pPr lvl="1"/>
            <a:r>
              <a:rPr lang="de-DE" dirty="0"/>
              <a:t>Formulierung von PGAS Graph Container Konzepten</a:t>
            </a:r>
          </a:p>
          <a:p>
            <a:pPr marL="914400" lvl="2" indent="0">
              <a:buNone/>
            </a:pPr>
            <a:r>
              <a:rPr lang="de-DE" dirty="0"/>
              <a:t>… ausgehend von formaler Graph-Semantik</a:t>
            </a:r>
          </a:p>
          <a:p>
            <a:pPr marL="914400" lvl="2" indent="0">
              <a:buNone/>
            </a:pPr>
            <a:r>
              <a:rPr lang="de-DE" dirty="0"/>
              <a:t>… unter Berücksichtigung von Graph-Kommunikationsmodellen</a:t>
            </a:r>
          </a:p>
          <a:p>
            <a:pPr lvl="1"/>
            <a:r>
              <a:rPr lang="de-DE" dirty="0"/>
              <a:t>Entwicklung geeigneter dynamischer Allokationsmechanismen</a:t>
            </a:r>
          </a:p>
          <a:p>
            <a:pPr lvl="1"/>
            <a:r>
              <a:rPr lang="de-DE" dirty="0"/>
              <a:t>Evaluierung einer Referenzimplementierung in DASH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608489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Viele Frameworks/Bibliotheken für Graph Analyse verfügbar</a:t>
            </a:r>
          </a:p>
          <a:p>
            <a:pPr lvl="1"/>
            <a:r>
              <a:rPr lang="de-DE" dirty="0" err="1"/>
              <a:t>Boost</a:t>
            </a:r>
            <a:r>
              <a:rPr lang="de-DE" dirty="0"/>
              <a:t> Graph Library</a:t>
            </a:r>
          </a:p>
          <a:p>
            <a:pPr lvl="1"/>
            <a:r>
              <a:rPr lang="de-DE" dirty="0"/>
              <a:t>Multi-</a:t>
            </a:r>
            <a:r>
              <a:rPr lang="de-DE" dirty="0" err="1"/>
              <a:t>Threaded</a:t>
            </a:r>
            <a:r>
              <a:rPr lang="de-DE" dirty="0"/>
              <a:t> Graph Library</a:t>
            </a:r>
          </a:p>
          <a:p>
            <a:pPr lvl="1"/>
            <a:r>
              <a:rPr lang="de-DE" dirty="0" err="1"/>
              <a:t>Pregel</a:t>
            </a:r>
            <a:endParaRPr lang="de-DE" dirty="0"/>
          </a:p>
          <a:p>
            <a:pPr lvl="1"/>
            <a:r>
              <a:rPr lang="de-DE" dirty="0" err="1"/>
              <a:t>Combinatorial</a:t>
            </a:r>
            <a:r>
              <a:rPr lang="de-DE" dirty="0"/>
              <a:t> BLAS</a:t>
            </a:r>
          </a:p>
          <a:p>
            <a:pPr lvl="1"/>
            <a:r>
              <a:rPr lang="de-DE" dirty="0"/>
              <a:t>...</a:t>
            </a:r>
          </a:p>
          <a:p>
            <a:pPr marL="0" indent="0">
              <a:buNone/>
            </a:pPr>
            <a:r>
              <a:rPr lang="de-DE" dirty="0"/>
              <a:t>Einordnung verwandter Projekte: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graphicFrame>
        <p:nvGraphicFramePr>
          <p:cNvPr id="7" name="Inhaltsplatzhalt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189176"/>
              </p:ext>
            </p:extLst>
          </p:nvPr>
        </p:nvGraphicFramePr>
        <p:xfrm>
          <a:off x="323410" y="4221110"/>
          <a:ext cx="8666160" cy="187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7332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36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238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3323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Sync</a:t>
                      </a:r>
                      <a:r>
                        <a:rPr lang="de-DE" dirty="0"/>
                        <a:t>.</a:t>
                      </a:r>
                      <a:r>
                        <a:rPr lang="de-DE" baseline="0" dirty="0"/>
                        <a:t> Alg.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Async</a:t>
                      </a:r>
                      <a:r>
                        <a:rPr lang="de-DE" dirty="0"/>
                        <a:t>. Alg.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Verfügbar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de-DE" dirty="0"/>
                        <a:t>PBGL 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de-DE" dirty="0" err="1"/>
                        <a:t>ScaleGraph</a:t>
                      </a:r>
                      <a:r>
                        <a:rPr lang="de-DE" dirty="0"/>
                        <a:t> 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  <a:r>
                        <a:rPr lang="de-DE" baseline="0" dirty="0"/>
                        <a:t> (Container)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de-DE" dirty="0"/>
                        <a:t>STAPL 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31177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548</Words>
  <Application>Microsoft Office PowerPoint</Application>
  <PresentationFormat>Bildschirmpräsentation (4:3)</PresentationFormat>
  <Paragraphs>146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Praesentation_lmu_aktuell</vt:lpstr>
      <vt:lpstr>Graph-Konzepte für die DASH C++ Template Library</vt:lpstr>
      <vt:lpstr>HPC &amp; Exascale</vt:lpstr>
      <vt:lpstr>HPC &amp; Exascale</vt:lpstr>
      <vt:lpstr>Partitioned Global Address Space (PGAS)</vt:lpstr>
      <vt:lpstr>DASH Library</vt:lpstr>
      <vt:lpstr>DASH Library</vt:lpstr>
      <vt:lpstr>Motivation</vt:lpstr>
      <vt:lpstr>Problemstellung</vt:lpstr>
      <vt:lpstr>Related Work</vt:lpstr>
      <vt:lpstr>Modellierung</vt:lpstr>
      <vt:lpstr>Evaluierung</vt:lpstr>
      <vt:lpstr>Fortschritt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schaaf</dc:creator>
  <cp:lastModifiedBy>stefan</cp:lastModifiedBy>
  <cp:revision>3437</cp:revision>
  <cp:lastPrinted>2002-10-09T14:32:30Z</cp:lastPrinted>
  <dcterms:created xsi:type="dcterms:W3CDTF">2003-07-21T12:00:07Z</dcterms:created>
  <dcterms:modified xsi:type="dcterms:W3CDTF">2017-07-26T09:12:35Z</dcterms:modified>
</cp:coreProperties>
</file>