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836" r:id="rId2"/>
    <p:sldId id="849" r:id="rId3"/>
    <p:sldId id="840" r:id="rId4"/>
    <p:sldId id="841" r:id="rId5"/>
    <p:sldId id="847" r:id="rId6"/>
    <p:sldId id="848" r:id="rId7"/>
    <p:sldId id="850" r:id="rId8"/>
    <p:sldId id="851" r:id="rId9"/>
    <p:sldId id="852" r:id="rId10"/>
    <p:sldId id="853" r:id="rId11"/>
    <p:sldId id="862" r:id="rId12"/>
    <p:sldId id="861" r:id="rId13"/>
    <p:sldId id="857" r:id="rId14"/>
    <p:sldId id="863" r:id="rId15"/>
    <p:sldId id="858" r:id="rId16"/>
    <p:sldId id="859" r:id="rId17"/>
    <p:sldId id="860" r:id="rId18"/>
    <p:sldId id="846" r:id="rId19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0000FF"/>
    <a:srgbClr val="C5FFDF"/>
    <a:srgbClr val="CCCCFF"/>
    <a:srgbClr val="FFFFCC"/>
    <a:srgbClr val="CCFFCC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74" autoAdjust="0"/>
    <p:restoredTop sz="84096" autoAdjust="0"/>
  </p:normalViewPr>
  <p:slideViewPr>
    <p:cSldViewPr>
      <p:cViewPr>
        <p:scale>
          <a:sx n="105" d="100"/>
          <a:sy n="105" d="100"/>
        </p:scale>
        <p:origin x="-1794" y="216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20.05.2018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7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7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0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Symbol" panose="05050102010706020507" pitchFamily="18" charset="2"/>
              <a:buChar char="-"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cept/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Abschlussvortrag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zur Masterarbeit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Aufgabensteller: Prof. Dr. Dieter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Kranzlmüller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Betreuer: Tobias Fuchs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Datum des Vortrags: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22.05.2018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6C30"/>
                </a:solidFill>
              </a:rPr>
              <a:t>C++ Graph Konzepte für </a:t>
            </a:r>
            <a:r>
              <a:rPr lang="de-DE" dirty="0" err="1" smtClean="0">
                <a:solidFill>
                  <a:srgbClr val="006C30"/>
                </a:solidFill>
              </a:rPr>
              <a:t>Partitioned</a:t>
            </a:r>
            <a:r>
              <a:rPr lang="de-DE" dirty="0" smtClean="0">
                <a:solidFill>
                  <a:srgbClr val="006C30"/>
                </a:solidFill>
              </a:rPr>
              <a:t> Global </a:t>
            </a:r>
            <a:r>
              <a:rPr lang="de-DE" dirty="0" err="1" smtClean="0">
                <a:solidFill>
                  <a:srgbClr val="006C30"/>
                </a:solidFill>
              </a:rPr>
              <a:t>Address</a:t>
            </a:r>
            <a:r>
              <a:rPr lang="de-DE" dirty="0" smtClean="0">
                <a:solidFill>
                  <a:srgbClr val="006C30"/>
                </a:solidFill>
              </a:rPr>
              <a:t> Space</a:t>
            </a:r>
            <a:endParaRPr lang="de-DE" dirty="0">
              <a:solidFill>
                <a:srgbClr val="006C30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Stefan Effenberger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DynamicGraph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Dynamisches Hinzufügen und Entfernen von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während der Laufzeit</a:t>
            </a:r>
          </a:p>
          <a:p>
            <a:r>
              <a:rPr lang="de-DE" kern="0" dirty="0" smtClean="0"/>
              <a:t>Benutzer-induzierte Synchronisation des </a:t>
            </a:r>
            <a:r>
              <a:rPr lang="de-DE" kern="0" dirty="0" smtClean="0"/>
              <a:t>Adressraums</a:t>
            </a:r>
            <a:r>
              <a:rPr lang="de-DE" kern="0" dirty="0" smtClean="0"/>
              <a:t>: </a:t>
            </a:r>
            <a:r>
              <a:rPr lang="de-DE" i="1" kern="0" dirty="0" smtClean="0"/>
              <a:t>Epochen-basiertes Speichermodell</a:t>
            </a:r>
            <a:endParaRPr lang="de-DE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8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558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Code-Beispiel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79390" y="1844780"/>
            <a:ext cx="8785220" cy="38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AttributedDynamicGraph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g(2, 1);</a:t>
            </a:r>
          </a:p>
          <a:p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vp1 { 1 };</a:t>
            </a: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v1 =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g.add_vertex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       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iterator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created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vertex</a:t>
            </a:r>
            <a:endParaRPr lang="de-DE" dirty="0">
              <a:solidFill>
                <a:schemeClr val="bg1">
                  <a:lumMod val="6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g[v1].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set_attribute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vp1); </a:t>
            </a:r>
            <a:r>
              <a:rPr lang="de-DE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accesses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vertex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vp2 { 2 };</a:t>
            </a: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v2 =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g.add_vertex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g[v2].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set_attribute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vp1);</a:t>
            </a:r>
          </a:p>
          <a:p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e_prop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ep1 { 1 };</a:t>
            </a:r>
          </a:p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e1 = 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g.add_edge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v2);</a:t>
            </a:r>
          </a:p>
          <a:p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g[e1].</a:t>
            </a:r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set_attribute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(e1, ep1);</a:t>
            </a:r>
          </a:p>
          <a:p>
            <a:r>
              <a:rPr lang="de-DE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g.commit</a:t>
            </a:r>
            <a:r>
              <a:rPr lang="de-DE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450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Evaluierung anhand von zwei elementaren Graph Algorithmen:</a:t>
            </a:r>
          </a:p>
          <a:p>
            <a:pPr lvl="1"/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</a:p>
          <a:p>
            <a:pPr lvl="1"/>
            <a:r>
              <a:rPr lang="de-DE" dirty="0" smtClean="0"/>
              <a:t>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smtClean="0"/>
              <a:t>Durchgeführt mit:</a:t>
            </a:r>
            <a:endParaRPr lang="de-DE" dirty="0" smtClean="0"/>
          </a:p>
          <a:p>
            <a:pPr lvl="1"/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: Verdoppelung der Rechenkraft </a:t>
            </a:r>
            <a:r>
              <a:rPr lang="de-DE" dirty="0" smtClean="0">
                <a:sym typeface="Wingdings" panose="05000000000000000000" pitchFamily="2" charset="2"/>
              </a:rPr>
              <a:t> Verdoppelung der Datenmenge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scaling</a:t>
            </a:r>
            <a:r>
              <a:rPr lang="de-DE" dirty="0" smtClean="0"/>
              <a:t>: </a:t>
            </a:r>
            <a:r>
              <a:rPr lang="de-DE" dirty="0" smtClean="0"/>
              <a:t>Erhöhung </a:t>
            </a:r>
            <a:r>
              <a:rPr lang="de-DE" dirty="0" smtClean="0"/>
              <a:t>der Rechenkraft bei gleichbleibender Datenmenge</a:t>
            </a:r>
          </a:p>
          <a:p>
            <a:r>
              <a:rPr lang="de-DE" dirty="0" smtClean="0"/>
              <a:t>Vergleich mit UPC (PGAS Programmiersprache) und </a:t>
            </a:r>
            <a:r>
              <a:rPr lang="de-DE" dirty="0"/>
              <a:t>single-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-Memory </a:t>
            </a:r>
            <a:r>
              <a:rPr lang="de-DE" dirty="0" smtClean="0"/>
              <a:t>Implementierungen der Algorithmen [2]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9834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</a:t>
            </a:r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CC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081394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Einschub: Vertex-Verteilung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00" y="1667295"/>
            <a:ext cx="4607622" cy="443714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51400" y="229281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Gleichverteilung:</a:t>
            </a:r>
            <a:endParaRPr lang="de-DE" sz="2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1400" y="4449354"/>
            <a:ext cx="302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Verteilung mit Logarithmus-Funktion: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67718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3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MST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836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Gute Abstraktion, die einen großen Teil der bekannten Graph-Algorithmen abdeckt</a:t>
            </a:r>
          </a:p>
          <a:p>
            <a:r>
              <a:rPr lang="de-DE" sz="2000" dirty="0" smtClean="0"/>
              <a:t>Skalierbarkeit von manchen Graph Algorithmen auf verteilten Systemen begrenzt: Kommunikations-Hotspots möglich</a:t>
            </a:r>
          </a:p>
          <a:p>
            <a:pPr lvl="1"/>
            <a:r>
              <a:rPr lang="de-DE" sz="1800" dirty="0" smtClean="0"/>
              <a:t>Abwägung nötig: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in einigen Fällen vorzuziehen, wenn Maschinen mit genügend Speicher vorhanden</a:t>
            </a:r>
          </a:p>
          <a:p>
            <a:r>
              <a:rPr lang="de-DE" sz="2000" dirty="0" smtClean="0"/>
              <a:t>Anforderungen an Programmierer aktuell hoch: Auch mit PGAS ist Datenlokalität wichtig!</a:t>
            </a:r>
          </a:p>
          <a:p>
            <a:pPr lvl="1"/>
            <a:r>
              <a:rPr lang="de-DE" sz="1800" dirty="0" smtClean="0"/>
              <a:t>Zusätzliche Konzepte für Kommunikations-</a:t>
            </a:r>
            <a:r>
              <a:rPr lang="de-DE" sz="1800" dirty="0" err="1" smtClean="0"/>
              <a:t>Batching</a:t>
            </a:r>
            <a:r>
              <a:rPr lang="de-DE" sz="1800" dirty="0" smtClean="0"/>
              <a:t> nötig, die bei den diskutierten Case Studies zu einer Reduktion des Programmcodes von ~70% führen.</a:t>
            </a:r>
          </a:p>
          <a:p>
            <a:pPr lvl="1"/>
            <a:r>
              <a:rPr lang="de-DE" sz="1800" dirty="0" smtClean="0"/>
              <a:t>Aber: Leichte Portierung von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Algorithmen und </a:t>
            </a:r>
            <a:r>
              <a:rPr lang="de-DE" sz="1800" dirty="0" smtClean="0"/>
              <a:t>inkrementelle </a:t>
            </a:r>
            <a:r>
              <a:rPr lang="de-DE" sz="1800" dirty="0" smtClean="0"/>
              <a:t>Optimierung möglich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6407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von Konzepten für das Kommunikations-</a:t>
            </a:r>
            <a:r>
              <a:rPr lang="de-DE" dirty="0" err="1" smtClean="0"/>
              <a:t>Batching</a:t>
            </a:r>
            <a:r>
              <a:rPr lang="de-DE" dirty="0" smtClean="0"/>
              <a:t> in PGAS (Graph-)Applikationen</a:t>
            </a:r>
          </a:p>
          <a:p>
            <a:pPr lvl="1"/>
            <a:r>
              <a:rPr lang="de-DE" dirty="0" smtClean="0"/>
              <a:t>Dabei auch zu beachten: Cache Optimierung</a:t>
            </a:r>
          </a:p>
          <a:p>
            <a:r>
              <a:rPr lang="de-DE" dirty="0" smtClean="0"/>
              <a:t>Element Migration &amp; Load </a:t>
            </a:r>
            <a:r>
              <a:rPr lang="de-DE" dirty="0" err="1" smtClean="0"/>
              <a:t>Balancing</a:t>
            </a:r>
            <a:endParaRPr lang="de-DE" dirty="0" smtClean="0"/>
          </a:p>
          <a:p>
            <a:pPr lvl="1"/>
            <a:r>
              <a:rPr lang="de-DE" dirty="0" smtClean="0"/>
              <a:t>Dynamisches Erkennen von Hotspots</a:t>
            </a:r>
          </a:p>
          <a:p>
            <a:pPr lvl="1"/>
            <a:r>
              <a:rPr lang="de-DE" dirty="0" smtClean="0"/>
              <a:t>Verschieben von </a:t>
            </a:r>
            <a:r>
              <a:rPr lang="de-DE" dirty="0" err="1" smtClean="0"/>
              <a:t>Vertizes</a:t>
            </a:r>
            <a:r>
              <a:rPr lang="de-DE" dirty="0" smtClean="0"/>
              <a:t>/Kanten zu anderen Prozessoren/Knoten während der </a:t>
            </a:r>
            <a:r>
              <a:rPr lang="de-DE" dirty="0" smtClean="0"/>
              <a:t>Laufzeit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541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[1] </a:t>
            </a:r>
            <a:r>
              <a:rPr lang="de-DE" sz="2000" dirty="0">
                <a:hlinkClick r:id="rId2"/>
              </a:rPr>
              <a:t>http://en.cppreference.com/w/cpp/concept/Container</a:t>
            </a:r>
            <a:endParaRPr lang="de-DE" sz="2000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 smtClean="0"/>
              <a:t>[</a:t>
            </a:r>
            <a:r>
              <a:rPr lang="de-DE" sz="2000" dirty="0"/>
              <a:t>2</a:t>
            </a:r>
            <a:r>
              <a:rPr lang="de-DE" sz="2000" dirty="0" smtClean="0"/>
              <a:t>] </a:t>
            </a:r>
            <a:r>
              <a:rPr lang="en-US" sz="2000" dirty="0"/>
              <a:t>Fast PGAS Implementation of Distributed Graph Algorithms</a:t>
            </a:r>
            <a:r>
              <a:rPr lang="de-DE" sz="2000" dirty="0"/>
              <a:t> </a:t>
            </a:r>
            <a:r>
              <a:rPr lang="de-DE" sz="2000" i="1" dirty="0"/>
              <a:t>- </a:t>
            </a:r>
            <a:r>
              <a:rPr lang="de-DE" sz="2000" i="1" dirty="0" err="1"/>
              <a:t>Guojing</a:t>
            </a:r>
            <a:r>
              <a:rPr lang="de-DE" sz="2000" i="1" dirty="0"/>
              <a:t> </a:t>
            </a:r>
            <a:r>
              <a:rPr lang="de-DE" sz="2000" i="1" dirty="0" err="1"/>
              <a:t>Cong</a:t>
            </a:r>
            <a:r>
              <a:rPr lang="de-DE" sz="2000" i="1" dirty="0"/>
              <a:t>, George </a:t>
            </a:r>
            <a:r>
              <a:rPr lang="de-DE" sz="2000" i="1" dirty="0" err="1"/>
              <a:t>Almasi</a:t>
            </a:r>
            <a:r>
              <a:rPr lang="de-DE" sz="2000" i="1" dirty="0"/>
              <a:t> und Vijay A. </a:t>
            </a:r>
            <a:r>
              <a:rPr lang="de-DE" sz="2000" i="1" dirty="0" err="1"/>
              <a:t>Saraswat</a:t>
            </a:r>
            <a:endParaRPr lang="en-US" sz="200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11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Partitioned</a:t>
            </a:r>
            <a:r>
              <a:rPr lang="de-DE" dirty="0"/>
              <a:t> Global </a:t>
            </a:r>
            <a:r>
              <a:rPr lang="de-DE" dirty="0" err="1"/>
              <a:t>Address</a:t>
            </a:r>
            <a:r>
              <a:rPr lang="de-DE" dirty="0"/>
              <a:t> Space (PGAS)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64088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Shared</a:t>
            </a:r>
            <a:r>
              <a:rPr lang="de-DE" sz="2400" dirty="0"/>
              <a:t> Memory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292494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Distributed Memory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64088" y="46393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PGAS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64088" y="1874471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Prozessoren greifen auf gemeinsamen Adressraum zu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4088" y="33866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Maschinen durch Interconnect verbunden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Direkter Zugriff auf Adressraum anderer Maschinen nicht möglich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64088" y="51010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Adressräume der einzelnen Maschinen zusammengeführt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Unterscheidung lokaler vs. entfernter Speicher sichtbar</a:t>
            </a:r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1412776"/>
            <a:ext cx="4994254" cy="4900612"/>
          </a:xfrm>
        </p:spPr>
      </p:pic>
    </p:spTree>
    <p:extLst>
      <p:ext uri="{BB962C8B-B14F-4D97-AF65-F5344CB8AC3E}">
        <p14:creationId xmlns:p14="http://schemas.microsoft.com/office/powerpoint/2010/main" val="2104886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Simulationen in Scientific Computing zunehmend datenorientiert</a:t>
            </a:r>
          </a:p>
          <a:p>
            <a:pPr lvl="1"/>
            <a:r>
              <a:rPr lang="de-DE" dirty="0"/>
              <a:t>Verarbeitung großer Mengen an Daten</a:t>
            </a:r>
          </a:p>
          <a:p>
            <a:pPr lvl="1"/>
            <a:r>
              <a:rPr lang="de-DE" dirty="0"/>
              <a:t>Verarbeitung dynamischer Datenstrukturen und </a:t>
            </a:r>
            <a:r>
              <a:rPr lang="de-DE" dirty="0" err="1"/>
              <a:t>Workloads</a:t>
            </a:r>
            <a:r>
              <a:rPr lang="de-DE" dirty="0"/>
              <a:t> (z.B. Streams</a:t>
            </a:r>
            <a:r>
              <a:rPr lang="de-DE" dirty="0" smtClean="0"/>
              <a:t>) mit </a:t>
            </a:r>
            <a:r>
              <a:rPr lang="de-DE" u="sng" dirty="0" smtClean="0"/>
              <a:t>irregulären Datenzugriffen</a:t>
            </a:r>
            <a:endParaRPr lang="de-DE" u="sng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Große Datenmengen passen nicht in Speicher einzelner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Memory Maschinen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Distributed Memory Programmierung schwierig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Prognostiziertes Kriterium für </a:t>
            </a:r>
            <a:r>
              <a:rPr lang="de-DE" dirty="0" err="1"/>
              <a:t>Exascale</a:t>
            </a:r>
            <a:r>
              <a:rPr lang="de-DE" dirty="0"/>
              <a:t>-Systeme:</a:t>
            </a:r>
            <a:br>
              <a:rPr lang="de-DE" dirty="0"/>
            </a:br>
            <a:r>
              <a:rPr lang="de-DE" dirty="0"/>
              <a:t>Kosten von Datenzugriffen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53902" y="5441513"/>
            <a:ext cx="288032" cy="291807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509" y="5365747"/>
            <a:ext cx="7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Abstraktionen für Programmierung datenorientierter Simulationen nötig</a:t>
            </a:r>
            <a:endParaRPr lang="de-DE" sz="2400" b="1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803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Generische Abstraktion von Graphen für PGAS</a:t>
            </a:r>
            <a:br>
              <a:rPr lang="de-DE" dirty="0"/>
            </a:br>
            <a:r>
              <a:rPr lang="de-DE" dirty="0"/>
              <a:t>bisher nicht vorhanden!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Zielsetzung:</a:t>
            </a:r>
          </a:p>
          <a:p>
            <a:pPr lvl="1"/>
            <a:r>
              <a:rPr lang="de-DE" dirty="0"/>
              <a:t>Formulierung von PGAS Graph Container </a:t>
            </a:r>
            <a:r>
              <a:rPr lang="de-DE" dirty="0" smtClean="0"/>
              <a:t>Konzepten</a:t>
            </a:r>
            <a:endParaRPr lang="de-DE" dirty="0"/>
          </a:p>
          <a:p>
            <a:pPr marL="1144800" lvl="2" indent="-360000">
              <a:buFontTx/>
              <a:buChar char="…"/>
            </a:pPr>
            <a:r>
              <a:rPr lang="de-DE" dirty="0" smtClean="0"/>
              <a:t>basierend auf vorhandenen Konzepten für verteilte Graphen-Verarbeitung</a:t>
            </a:r>
          </a:p>
          <a:p>
            <a:pPr marL="1144800" lvl="2" indent="-360000">
              <a:buFontTx/>
              <a:buChar char="…"/>
            </a:pPr>
            <a:r>
              <a:rPr lang="de-DE" dirty="0" smtClean="0"/>
              <a:t>ausgehend </a:t>
            </a:r>
            <a:r>
              <a:rPr lang="de-DE" dirty="0"/>
              <a:t>von formaler </a:t>
            </a:r>
            <a:r>
              <a:rPr lang="de-DE" dirty="0" smtClean="0"/>
              <a:t>Graph-Semantik</a:t>
            </a:r>
            <a:endParaRPr lang="de-DE" dirty="0"/>
          </a:p>
          <a:p>
            <a:pPr marL="1144800" lvl="2" indent="-360000">
              <a:buFontTx/>
              <a:buChar char="…"/>
            </a:pPr>
            <a:r>
              <a:rPr lang="de-DE" dirty="0" smtClean="0"/>
              <a:t>unter </a:t>
            </a:r>
            <a:r>
              <a:rPr lang="de-DE" dirty="0"/>
              <a:t>Berücksichtigung von Graph-Kommunikationsmodellen</a:t>
            </a:r>
          </a:p>
          <a:p>
            <a:pPr lvl="1"/>
            <a:r>
              <a:rPr lang="de-DE" dirty="0"/>
              <a:t>Entwicklung geeigneter dynamischer Allokationsmechanismen</a:t>
            </a:r>
          </a:p>
          <a:p>
            <a:pPr lvl="1"/>
            <a:r>
              <a:rPr lang="de-DE" dirty="0"/>
              <a:t>Evaluierung einer Referenzimplementierung in DASH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084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C++ 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85707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„Benannte Menge an Voraussetzungen für einen Typen“ [1]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1458" y="1916790"/>
            <a:ext cx="8281150" cy="433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sz="1800" b="1" dirty="0" smtClean="0"/>
              <a:t>Beispiel-Auszug aus der Standard Template Library (STL): </a:t>
            </a:r>
            <a:r>
              <a:rPr lang="de-DE" sz="1800" b="1" u="sng" dirty="0" smtClean="0"/>
              <a:t>Container</a:t>
            </a:r>
          </a:p>
          <a:p>
            <a:r>
              <a:rPr lang="en-US" sz="1600" dirty="0" smtClean="0"/>
              <a:t>“A</a:t>
            </a:r>
            <a:r>
              <a:rPr lang="en-US" sz="1600" dirty="0"/>
              <a:t> Container is an object used to store other objects and taking care of the management of the memory used by the objects it contains</a:t>
            </a:r>
            <a:r>
              <a:rPr lang="en-US" sz="1600" dirty="0" smtClean="0"/>
              <a:t>.”</a:t>
            </a:r>
          </a:p>
          <a:p>
            <a:endParaRPr lang="en-US" sz="1600" dirty="0" smtClean="0"/>
          </a:p>
          <a:p>
            <a:r>
              <a:rPr lang="en-US" sz="1600" b="1" dirty="0" smtClean="0"/>
              <a:t>Requirements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C</a:t>
            </a:r>
            <a:r>
              <a:rPr lang="de-DE" sz="1600" dirty="0"/>
              <a:t> </a:t>
            </a:r>
            <a:r>
              <a:rPr lang="de-DE" sz="1600" dirty="0" err="1"/>
              <a:t>container</a:t>
            </a:r>
            <a:r>
              <a:rPr lang="de-DE" sz="1600" dirty="0"/>
              <a:t> type;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</a:t>
            </a:r>
            <a:r>
              <a:rPr lang="en-US" sz="1600" dirty="0"/>
              <a:t> </a:t>
            </a:r>
            <a:r>
              <a:rPr lang="en-US" sz="1600" dirty="0" smtClean="0"/>
              <a:t>object </a:t>
            </a:r>
            <a:r>
              <a:rPr lang="en-US" sz="1600" dirty="0"/>
              <a:t>of type </a:t>
            </a:r>
            <a:r>
              <a:rPr lang="en-US" sz="1600" b="1" dirty="0"/>
              <a:t>C</a:t>
            </a:r>
            <a:r>
              <a:rPr lang="en-US" sz="1600" dirty="0"/>
              <a:t>.</a:t>
            </a:r>
          </a:p>
          <a:p>
            <a:endParaRPr lang="en-US" sz="1600" b="1" dirty="0" smtClean="0"/>
          </a:p>
          <a:p>
            <a:r>
              <a:rPr lang="de-DE" sz="1600" b="1" dirty="0" err="1"/>
              <a:t>Methods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 smtClean="0"/>
              <a:t>operators</a:t>
            </a:r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en-US" sz="1600" b="1" dirty="0"/>
          </a:p>
          <a:p>
            <a:endParaRPr lang="en-US" sz="1600" b="1" dirty="0" smtClean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39760"/>
              </p:ext>
            </p:extLst>
          </p:nvPr>
        </p:nvGraphicFramePr>
        <p:xfrm>
          <a:off x="482504" y="4365130"/>
          <a:ext cx="7959057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5529"/>
                <a:gridCol w="1279134"/>
                <a:gridCol w="3553151"/>
                <a:gridCol w="18812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Expression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Return type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Semantics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Conditions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C()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creates</a:t>
                      </a:r>
                      <a:r>
                        <a:rPr lang="de-DE" sz="1500" kern="1200" dirty="0" smtClean="0">
                          <a:effectLst/>
                        </a:rPr>
                        <a:t> an 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 </a:t>
                      </a:r>
                      <a:r>
                        <a:rPr lang="de-DE" sz="1500" kern="1200" dirty="0" err="1" smtClean="0">
                          <a:effectLst/>
                        </a:rPr>
                        <a:t>container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Post: C().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() == </a:t>
                      </a:r>
                      <a:r>
                        <a:rPr lang="de-DE" sz="1500" kern="1200" dirty="0" err="1" smtClean="0">
                          <a:effectLst/>
                        </a:rPr>
                        <a:t>true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a.begin</a:t>
                      </a:r>
                      <a:r>
                        <a:rPr lang="de-DE" sz="1500" kern="1200" dirty="0" smtClean="0">
                          <a:effectLst/>
                        </a:rPr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the first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a.end</a:t>
                      </a:r>
                      <a:r>
                        <a:rPr lang="de-DE" sz="1500" dirty="0" smtClean="0"/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one past the last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34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145111"/>
          </a:xfrm>
        </p:spPr>
        <p:txBody>
          <a:bodyPr/>
          <a:lstStyle/>
          <a:p>
            <a:r>
              <a:rPr lang="de-DE" dirty="0" smtClean="0"/>
              <a:t>Kompatibilität mit bestehenden Konzepten der STL</a:t>
            </a:r>
          </a:p>
          <a:p>
            <a:pPr lvl="1"/>
            <a:r>
              <a:rPr lang="de-DE" dirty="0" smtClean="0"/>
              <a:t>Container- und </a:t>
            </a:r>
            <a:r>
              <a:rPr lang="de-DE" dirty="0" err="1" smtClean="0"/>
              <a:t>Iteratoren</a:t>
            </a:r>
            <a:r>
              <a:rPr lang="de-DE" dirty="0" smtClean="0"/>
              <a:t>-Konzepte</a:t>
            </a:r>
          </a:p>
          <a:p>
            <a:pPr lvl="1" indent="-360000">
              <a:buFontTx/>
              <a:buChar char="→"/>
            </a:pPr>
            <a:r>
              <a:rPr lang="de-DE" dirty="0" smtClean="0"/>
              <a:t>Anwenden von STL Algorithmen auf Implementierungen der Graph Konzepte möglich, </a:t>
            </a:r>
            <a:r>
              <a:rPr lang="de-DE" dirty="0" err="1" smtClean="0"/>
              <a:t>z.B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43510" y="2912182"/>
            <a:ext cx="6592785" cy="732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dash::Graph g();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amount =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::count(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().begin(),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().end());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26800" y="3861060"/>
            <a:ext cx="8666222" cy="11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Kompatibilität mit </a:t>
            </a:r>
            <a:r>
              <a:rPr lang="de-DE" kern="0" dirty="0" err="1" smtClean="0"/>
              <a:t>Partitioned</a:t>
            </a:r>
            <a:r>
              <a:rPr lang="de-DE" kern="0" dirty="0" smtClean="0"/>
              <a:t> Global </a:t>
            </a:r>
            <a:r>
              <a:rPr lang="de-DE" kern="0" dirty="0" err="1" smtClean="0"/>
              <a:t>Address</a:t>
            </a:r>
            <a:r>
              <a:rPr lang="de-DE" kern="0" dirty="0" smtClean="0"/>
              <a:t> Space</a:t>
            </a:r>
          </a:p>
          <a:p>
            <a:pPr lvl="1"/>
            <a:r>
              <a:rPr lang="de-DE" kern="0" dirty="0" smtClean="0"/>
              <a:t>Globaler Adressraum über alle teilnehmenden Maschinen</a:t>
            </a:r>
          </a:p>
          <a:p>
            <a:pPr lvl="1"/>
            <a:r>
              <a:rPr lang="de-DE" kern="0" dirty="0"/>
              <a:t>Differenzierung: Lokaler und </a:t>
            </a:r>
            <a:r>
              <a:rPr lang="de-DE" kern="0" dirty="0" smtClean="0"/>
              <a:t>entfernter Element-Zugriff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823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Hierarchie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Implementierungen können die Voraussetzungen von einem oder mehreren Konzepten </a:t>
            </a:r>
            <a:r>
              <a:rPr lang="de-DE" kern="0" dirty="0" smtClean="0"/>
              <a:t>erfüllen</a:t>
            </a:r>
            <a:endParaRPr lang="de-DE" kern="0" dirty="0" smtClean="0"/>
          </a:p>
          <a:p>
            <a:r>
              <a:rPr lang="de-DE" kern="0" dirty="0" smtClean="0"/>
              <a:t>Die Voraussetzungen von </a:t>
            </a:r>
            <a:r>
              <a:rPr lang="de-DE" b="1" kern="0" dirty="0" smtClean="0"/>
              <a:t>Graph</a:t>
            </a:r>
            <a:r>
              <a:rPr lang="de-DE" kern="0" dirty="0" smtClean="0"/>
              <a:t> müssen immer erfüllt </a:t>
            </a:r>
            <a:r>
              <a:rPr lang="de-DE" kern="0" dirty="0" smtClean="0"/>
              <a:t>werden</a:t>
            </a:r>
          </a:p>
          <a:p>
            <a:r>
              <a:rPr lang="de-DE" kern="0" dirty="0" smtClean="0"/>
              <a:t>Alle anderen Konzepte sind frei miteinander kombinierbar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95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Konstruktion von statischen Graphen</a:t>
            </a:r>
          </a:p>
          <a:p>
            <a:r>
              <a:rPr lang="de-DE" kern="0" dirty="0" smtClean="0"/>
              <a:t>Iteration über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</a:t>
            </a:r>
          </a:p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ausgehende Kanten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8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5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AttributedGraph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Persistente Speicherung </a:t>
            </a:r>
            <a:r>
              <a:rPr lang="de-DE" kern="0" dirty="0" smtClean="0"/>
              <a:t>beliebiger Attribute </a:t>
            </a:r>
            <a:r>
              <a:rPr lang="de-DE" kern="0" dirty="0" smtClean="0"/>
              <a:t>für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(bspw. Kantengewichte)</a:t>
            </a:r>
          </a:p>
          <a:p>
            <a:r>
              <a:rPr lang="de-DE" kern="0" dirty="0" smtClean="0"/>
              <a:t>Modifizierung der Attribute während der Laufzeit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8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0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Office PowerPoint</Application>
  <PresentationFormat>Bildschirmpräsentation (4:3)</PresentationFormat>
  <Paragraphs>205</Paragraphs>
  <Slides>18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Praesentation_lmu_aktuell</vt:lpstr>
      <vt:lpstr>C++ Graph Konzepte für Partitioned Global Address Space</vt:lpstr>
      <vt:lpstr>Partitioned Global Address Space (PGAS)</vt:lpstr>
      <vt:lpstr>Motivation</vt:lpstr>
      <vt:lpstr>Problemstellung</vt:lpstr>
      <vt:lpstr>C++ Konzepte</vt:lpstr>
      <vt:lpstr>Voraussetzungen</vt:lpstr>
      <vt:lpstr>Graph Konzepte: Hierarchie</vt:lpstr>
      <vt:lpstr>Graph Konzepte: Graph</vt:lpstr>
      <vt:lpstr>Graph Konzepte: AttributedGraph</vt:lpstr>
      <vt:lpstr>Graph Konzepte: DynamicGraph</vt:lpstr>
      <vt:lpstr>Code-Beispiel</vt:lpstr>
      <vt:lpstr>Case studies</vt:lpstr>
      <vt:lpstr>Case studies: Connected Components</vt:lpstr>
      <vt:lpstr>Einschub: Vertex-Verteilung</vt:lpstr>
      <vt:lpstr>Case studies: Minimum Spanning Tree</vt:lpstr>
      <vt:lpstr>Fazit</vt:lpstr>
      <vt:lpstr>Future work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stefan</cp:lastModifiedBy>
  <cp:revision>3468</cp:revision>
  <cp:lastPrinted>2002-10-09T14:32:30Z</cp:lastPrinted>
  <dcterms:created xsi:type="dcterms:W3CDTF">2003-07-21T12:00:07Z</dcterms:created>
  <dcterms:modified xsi:type="dcterms:W3CDTF">2018-05-20T12:21:13Z</dcterms:modified>
</cp:coreProperties>
</file>