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836" r:id="rId2"/>
    <p:sldId id="849" r:id="rId3"/>
    <p:sldId id="840" r:id="rId4"/>
    <p:sldId id="841" r:id="rId5"/>
    <p:sldId id="847" r:id="rId6"/>
    <p:sldId id="848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46" r:id="rId19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5FFDF"/>
    <a:srgbClr val="006C30"/>
    <a:srgbClr val="CCCCFF"/>
    <a:srgbClr val="FFFFCC"/>
    <a:srgbClr val="CCFFCC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74" autoAdjust="0"/>
    <p:restoredTop sz="85265" autoAdjust="0"/>
  </p:normalViewPr>
  <p:slideViewPr>
    <p:cSldViewPr>
      <p:cViewPr>
        <p:scale>
          <a:sx n="105" d="100"/>
          <a:sy n="105" d="100"/>
        </p:scale>
        <p:origin x="-1794" y="-36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17.05.2018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7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742950" indent="-285750">
              <a:buClrTx/>
              <a:buFont typeface="Symbol" panose="05050102010706020507" pitchFamily="18" charset="2"/>
              <a:buChar char="-"/>
              <a:defRPr sz="2000"/>
            </a:lvl2pPr>
            <a:lvl3pPr>
              <a:buClrTx/>
              <a:defRPr sz="2000"/>
            </a:lvl3pPr>
            <a:lvl4pPr>
              <a:buClrTx/>
              <a:defRPr sz="2000"/>
            </a:lvl4pPr>
            <a:lvl5pPr>
              <a:buClrTx/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cept/Contain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Abschlussvortrag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zur Masterarbeit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Aufgabensteller: Prof. Dr. Dieter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Kranzlmüller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Betreuer: Tobias Fuchs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Datum des Vortrags: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22.05.2018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6C30"/>
                </a:solidFill>
              </a:rPr>
              <a:t>C++ Graph Konzepte für </a:t>
            </a:r>
            <a:r>
              <a:rPr lang="de-DE" dirty="0" err="1" smtClean="0">
                <a:solidFill>
                  <a:srgbClr val="006C30"/>
                </a:solidFill>
              </a:rPr>
              <a:t>Partitioned</a:t>
            </a:r>
            <a:r>
              <a:rPr lang="de-DE" dirty="0" smtClean="0">
                <a:solidFill>
                  <a:srgbClr val="006C30"/>
                </a:solidFill>
              </a:rPr>
              <a:t> Global </a:t>
            </a:r>
            <a:r>
              <a:rPr lang="de-DE" dirty="0" err="1" smtClean="0">
                <a:solidFill>
                  <a:srgbClr val="006C30"/>
                </a:solidFill>
              </a:rPr>
              <a:t>Address</a:t>
            </a:r>
            <a:r>
              <a:rPr lang="de-DE" dirty="0" smtClean="0">
                <a:solidFill>
                  <a:srgbClr val="006C30"/>
                </a:solidFill>
              </a:rPr>
              <a:t> Space</a:t>
            </a:r>
            <a:endParaRPr lang="de-DE" dirty="0">
              <a:solidFill>
                <a:srgbClr val="006C30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Stefan Effenberger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DynamicGraph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Dynamisches Hinzufügen und Entfernen von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 während der Laufzeit</a:t>
            </a:r>
          </a:p>
          <a:p>
            <a:r>
              <a:rPr lang="de-DE" kern="0" dirty="0" smtClean="0"/>
              <a:t>Benutzer-induzierte Synchronisation des Speicherraums: </a:t>
            </a:r>
            <a:r>
              <a:rPr lang="de-DE" i="1" kern="0" dirty="0" smtClean="0"/>
              <a:t>Epochen-basiertes Speichermodell</a:t>
            </a:r>
            <a:endParaRPr lang="de-DE" i="1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558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DuplexGraph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Adjazenz</a:t>
            </a:r>
            <a:r>
              <a:rPr lang="de-DE" kern="0" dirty="0" smtClean="0"/>
              <a:t>-Iteration über eingehende Kanten</a:t>
            </a:r>
          </a:p>
          <a:p>
            <a:r>
              <a:rPr lang="de-DE" kern="0" dirty="0" smtClean="0"/>
              <a:t>Verpflichtend bei </a:t>
            </a:r>
            <a:r>
              <a:rPr lang="de-DE" i="1" kern="0" dirty="0" err="1" smtClean="0"/>
              <a:t>ungerichteten</a:t>
            </a:r>
            <a:r>
              <a:rPr lang="de-DE" i="1" kern="0" dirty="0" smtClean="0"/>
              <a:t> Graphen</a:t>
            </a:r>
            <a:endParaRPr lang="de-DE" i="1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883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CombinedEdgeGraph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Adjazenz</a:t>
            </a:r>
            <a:r>
              <a:rPr lang="de-DE" kern="0" dirty="0" smtClean="0"/>
              <a:t>-Iteration über eingehende und ausgehende Kanten</a:t>
            </a:r>
          </a:p>
          <a:p>
            <a:r>
              <a:rPr lang="de-DE" kern="0" dirty="0" smtClean="0"/>
              <a:t>Erfordert </a:t>
            </a:r>
            <a:r>
              <a:rPr lang="de-DE" i="1" kern="0" dirty="0" smtClean="0"/>
              <a:t>nicht</a:t>
            </a:r>
            <a:r>
              <a:rPr lang="de-DE" kern="0" dirty="0" smtClean="0"/>
              <a:t> zwingend </a:t>
            </a:r>
            <a:r>
              <a:rPr lang="de-DE" b="1" kern="0" dirty="0" err="1" smtClean="0"/>
              <a:t>DuplexGraph</a:t>
            </a:r>
            <a:endParaRPr lang="de-DE" b="1" i="1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298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Evaluierung anhand von zwei elementaren Graph Algorithmen:</a:t>
            </a:r>
          </a:p>
          <a:p>
            <a:pPr lvl="1"/>
            <a:r>
              <a:rPr lang="de-DE" dirty="0" err="1" smtClean="0"/>
              <a:t>Connected</a:t>
            </a:r>
            <a:r>
              <a:rPr lang="de-DE" dirty="0" smtClean="0"/>
              <a:t> Components</a:t>
            </a:r>
          </a:p>
          <a:p>
            <a:pPr lvl="1"/>
            <a:r>
              <a:rPr lang="de-DE" dirty="0" smtClean="0"/>
              <a:t>Minimum </a:t>
            </a:r>
            <a:r>
              <a:rPr lang="de-DE" dirty="0" err="1" smtClean="0"/>
              <a:t>Spanning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 smtClean="0"/>
          </a:p>
          <a:p>
            <a:r>
              <a:rPr lang="de-DE" dirty="0" smtClean="0"/>
              <a:t>Ansätze:</a:t>
            </a:r>
          </a:p>
          <a:p>
            <a:pPr lvl="1"/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: Verdoppelung der Rechenkraft </a:t>
            </a:r>
            <a:r>
              <a:rPr lang="de-DE" dirty="0" smtClean="0">
                <a:sym typeface="Wingdings" panose="05000000000000000000" pitchFamily="2" charset="2"/>
              </a:rPr>
              <a:t> Verdoppelung der Datenmenge</a:t>
            </a:r>
            <a:endParaRPr lang="de-DE" dirty="0" smtClean="0"/>
          </a:p>
          <a:p>
            <a:pPr lvl="1"/>
            <a:r>
              <a:rPr lang="de-DE" dirty="0" smtClean="0"/>
              <a:t>Strong </a:t>
            </a:r>
            <a:r>
              <a:rPr lang="de-DE" dirty="0" err="1" smtClean="0"/>
              <a:t>scaling</a:t>
            </a:r>
            <a:r>
              <a:rPr lang="de-DE" dirty="0" smtClean="0"/>
              <a:t>: </a:t>
            </a:r>
            <a:r>
              <a:rPr lang="de-DE" dirty="0" err="1" smtClean="0"/>
              <a:t>Eröhung</a:t>
            </a:r>
            <a:r>
              <a:rPr lang="de-DE" dirty="0" smtClean="0"/>
              <a:t> der Rechenkraft bei gleichbleibender Datenmenge</a:t>
            </a:r>
          </a:p>
          <a:p>
            <a:r>
              <a:rPr lang="de-DE" dirty="0" smtClean="0"/>
              <a:t>Vergleich mit UPC (PGAS Programmiersprache) und </a:t>
            </a:r>
            <a:r>
              <a:rPr lang="de-DE" dirty="0"/>
              <a:t>single-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-Memory </a:t>
            </a:r>
            <a:r>
              <a:rPr lang="de-DE" dirty="0" smtClean="0"/>
              <a:t>Implementierungen der Algorithmen [2]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3112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r>
              <a:rPr lang="de-DE" dirty="0" smtClean="0"/>
              <a:t>: </a:t>
            </a:r>
            <a:r>
              <a:rPr lang="de-DE" dirty="0" err="1" smtClean="0"/>
              <a:t>Connected</a:t>
            </a:r>
            <a:r>
              <a:rPr lang="de-DE" dirty="0" smtClean="0"/>
              <a:t> Components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412719"/>
            <a:ext cx="4104570" cy="325902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19"/>
            <a:ext cx="4098740" cy="32544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7480" y="4581160"/>
            <a:ext cx="331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Weak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6,3M </a:t>
            </a:r>
            <a:r>
              <a:rPr lang="de-DE" sz="1600" dirty="0" err="1" smtClean="0"/>
              <a:t>Vertizes</a:t>
            </a:r>
            <a:r>
              <a:rPr lang="de-DE" sz="1600" dirty="0" smtClean="0"/>
              <a:t> pro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25,2M Kanten pro Maschine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5148080" y="4577607"/>
            <a:ext cx="3312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Strong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100M </a:t>
            </a:r>
            <a:r>
              <a:rPr lang="de-DE" sz="1600" dirty="0" err="1" smtClean="0"/>
              <a:t>Vertizes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400M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0000FF"/>
                </a:solidFill>
              </a:rPr>
              <a:t>UPC CC 16N</a:t>
            </a:r>
            <a:r>
              <a:rPr lang="de-DE" sz="1600" dirty="0" smtClean="0"/>
              <a:t>: UPC Implementierung auf 16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SMP</a:t>
            </a:r>
            <a:r>
              <a:rPr lang="de-DE" sz="1600" dirty="0" smtClean="0"/>
              <a:t>: </a:t>
            </a:r>
            <a:r>
              <a:rPr lang="de-DE" sz="1600" dirty="0" err="1" smtClean="0"/>
              <a:t>Shared</a:t>
            </a:r>
            <a:r>
              <a:rPr lang="de-DE" sz="1600" dirty="0" smtClean="0"/>
              <a:t>-Memory </a:t>
            </a:r>
            <a:r>
              <a:rPr lang="de-DE" sz="1600" dirty="0" err="1" smtClean="0"/>
              <a:t>Impl</a:t>
            </a:r>
            <a:r>
              <a:rPr lang="de-DE" sz="1600" dirty="0" smtClean="0"/>
              <a:t>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081394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r>
              <a:rPr lang="de-DE" dirty="0" smtClean="0"/>
              <a:t>: Minimum </a:t>
            </a:r>
            <a:r>
              <a:rPr lang="de-DE" dirty="0" err="1" smtClean="0"/>
              <a:t>Spanning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412719"/>
            <a:ext cx="4104570" cy="32590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19"/>
            <a:ext cx="4098740" cy="32543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7480" y="4581160"/>
            <a:ext cx="331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Weak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6,3M </a:t>
            </a:r>
            <a:r>
              <a:rPr lang="de-DE" sz="1600" dirty="0" err="1" smtClean="0"/>
              <a:t>Vertizes</a:t>
            </a:r>
            <a:r>
              <a:rPr lang="de-DE" sz="1600" dirty="0" smtClean="0"/>
              <a:t> pro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25,2M Kanten pro Maschine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5148080" y="4577607"/>
            <a:ext cx="3312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Strong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100M </a:t>
            </a:r>
            <a:r>
              <a:rPr lang="de-DE" sz="1600" dirty="0" err="1" smtClean="0"/>
              <a:t>Vertizes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400M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0000FF"/>
                </a:solidFill>
              </a:rPr>
              <a:t>UPC MST 16N</a:t>
            </a:r>
            <a:r>
              <a:rPr lang="de-DE" sz="1600" dirty="0" smtClean="0"/>
              <a:t>: UPC Implementierung auf 16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SMP</a:t>
            </a:r>
            <a:r>
              <a:rPr lang="de-DE" sz="1600" dirty="0" smtClean="0"/>
              <a:t>: </a:t>
            </a:r>
            <a:r>
              <a:rPr lang="de-DE" sz="1600" dirty="0" err="1" smtClean="0"/>
              <a:t>Shared</a:t>
            </a:r>
            <a:r>
              <a:rPr lang="de-DE" sz="1600" dirty="0" smtClean="0"/>
              <a:t>-Memory </a:t>
            </a:r>
            <a:r>
              <a:rPr lang="de-DE" sz="1600" dirty="0" err="1" smtClean="0"/>
              <a:t>Impl</a:t>
            </a:r>
            <a:r>
              <a:rPr lang="de-DE" sz="1600" dirty="0" smtClean="0"/>
              <a:t>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8368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Gute Abstraktion, die einen großen Teil der bekannten Graph-Algorithmen abdeckt</a:t>
            </a:r>
          </a:p>
          <a:p>
            <a:r>
              <a:rPr lang="de-DE" sz="2000" dirty="0" smtClean="0"/>
              <a:t>Skalierbarkeit von manchen Graph Algorithmen auf verteilten Systemen begrenzt: Kommunikations-Hotspots möglich</a:t>
            </a:r>
          </a:p>
          <a:p>
            <a:pPr lvl="1"/>
            <a:r>
              <a:rPr lang="de-DE" sz="1800" dirty="0" smtClean="0"/>
              <a:t>Abwägung nötig: </a:t>
            </a:r>
            <a:r>
              <a:rPr lang="de-DE" sz="1800" dirty="0" err="1" smtClean="0"/>
              <a:t>Shared</a:t>
            </a:r>
            <a:r>
              <a:rPr lang="de-DE" sz="1800" dirty="0" smtClean="0"/>
              <a:t>-Memory in einigen Fällen vorzuziehen, wenn Maschinen mit genügend Speicher vorhanden</a:t>
            </a:r>
          </a:p>
          <a:p>
            <a:r>
              <a:rPr lang="de-DE" sz="2000" dirty="0" smtClean="0"/>
              <a:t>Anforderungen an Programmierer aktuell hoch: Auch mit PGAS ist Datenlokalität wichtig!</a:t>
            </a:r>
          </a:p>
          <a:p>
            <a:pPr lvl="1"/>
            <a:r>
              <a:rPr lang="de-DE" sz="1800" dirty="0" smtClean="0"/>
              <a:t>Zusätzliche Konzepte für Kommunikations-</a:t>
            </a:r>
            <a:r>
              <a:rPr lang="de-DE" sz="1800" dirty="0" err="1" smtClean="0"/>
              <a:t>Batching</a:t>
            </a:r>
            <a:r>
              <a:rPr lang="de-DE" sz="1800" dirty="0" smtClean="0"/>
              <a:t> nötig, die bei den diskutierten Case Studies zu einer Reduktion des Programmcodes von ~70% führen.</a:t>
            </a:r>
          </a:p>
          <a:p>
            <a:pPr lvl="1"/>
            <a:r>
              <a:rPr lang="de-DE" sz="1800" dirty="0" smtClean="0"/>
              <a:t>Aber: Leichte Portierung von </a:t>
            </a:r>
            <a:r>
              <a:rPr lang="de-DE" sz="1800" dirty="0" err="1" smtClean="0"/>
              <a:t>Shared</a:t>
            </a:r>
            <a:r>
              <a:rPr lang="de-DE" sz="1800" dirty="0" smtClean="0"/>
              <a:t>-Memory Algorithmen und iterative Optimierung möglich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6407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von Konzepten für das Kommunikations-</a:t>
            </a:r>
            <a:r>
              <a:rPr lang="de-DE" dirty="0" err="1" smtClean="0"/>
              <a:t>Batching</a:t>
            </a:r>
            <a:r>
              <a:rPr lang="de-DE" dirty="0" smtClean="0"/>
              <a:t> in PGAS (Graph-)Applikationen</a:t>
            </a:r>
          </a:p>
          <a:p>
            <a:pPr lvl="1"/>
            <a:r>
              <a:rPr lang="de-DE" dirty="0" smtClean="0"/>
              <a:t>Dabei auch zu beachten: Cache Optimierung</a:t>
            </a:r>
          </a:p>
          <a:p>
            <a:r>
              <a:rPr lang="de-DE" dirty="0" smtClean="0"/>
              <a:t>Element Migration &amp; Load </a:t>
            </a:r>
            <a:r>
              <a:rPr lang="de-DE" dirty="0" err="1" smtClean="0"/>
              <a:t>Balancing</a:t>
            </a:r>
            <a:endParaRPr lang="de-DE" dirty="0" smtClean="0"/>
          </a:p>
          <a:p>
            <a:pPr lvl="1"/>
            <a:r>
              <a:rPr lang="de-DE" dirty="0" smtClean="0"/>
              <a:t>Dynamisches Erkennen von Hotspots</a:t>
            </a:r>
          </a:p>
          <a:p>
            <a:pPr lvl="1"/>
            <a:r>
              <a:rPr lang="de-DE" dirty="0" smtClean="0"/>
              <a:t>Verschieben von </a:t>
            </a:r>
            <a:r>
              <a:rPr lang="de-DE" dirty="0" err="1" smtClean="0"/>
              <a:t>Vertizes</a:t>
            </a:r>
            <a:r>
              <a:rPr lang="de-DE" dirty="0" smtClean="0"/>
              <a:t>/Kanten zu anderen Prozessoren/Knoten während der Laufzeit</a:t>
            </a:r>
          </a:p>
          <a:p>
            <a:r>
              <a:rPr lang="de-DE" dirty="0" smtClean="0"/>
              <a:t>Sozialwissenschaftliche Studien zur Programmierbarkeit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5412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de-DE" sz="2000" dirty="0"/>
              <a:t>[1] </a:t>
            </a:r>
            <a:r>
              <a:rPr lang="de-DE" sz="2000" dirty="0">
                <a:hlinkClick r:id="rId2"/>
              </a:rPr>
              <a:t>http://en.cppreference.com/w/cpp/concept/Container</a:t>
            </a:r>
            <a:endParaRPr lang="de-DE" sz="2000" dirty="0"/>
          </a:p>
          <a:p>
            <a:pPr marL="0" indent="0">
              <a:spcAft>
                <a:spcPts val="1800"/>
              </a:spcAft>
              <a:buNone/>
            </a:pPr>
            <a:r>
              <a:rPr lang="de-DE" sz="2000" dirty="0" smtClean="0"/>
              <a:t>[</a:t>
            </a:r>
            <a:r>
              <a:rPr lang="de-DE" sz="2000" dirty="0"/>
              <a:t>2</a:t>
            </a:r>
            <a:r>
              <a:rPr lang="de-DE" sz="2000" dirty="0" smtClean="0"/>
              <a:t>] </a:t>
            </a:r>
            <a:r>
              <a:rPr lang="en-US" sz="2000" dirty="0"/>
              <a:t>Fast PGAS Implementation of Distributed Graph Algorithms</a:t>
            </a:r>
            <a:r>
              <a:rPr lang="de-DE" sz="2000" dirty="0"/>
              <a:t> </a:t>
            </a:r>
            <a:r>
              <a:rPr lang="de-DE" sz="2000" i="1" dirty="0"/>
              <a:t>- </a:t>
            </a:r>
            <a:r>
              <a:rPr lang="de-DE" sz="2000" i="1" dirty="0" err="1"/>
              <a:t>Guojing</a:t>
            </a:r>
            <a:r>
              <a:rPr lang="de-DE" sz="2000" i="1" dirty="0"/>
              <a:t> </a:t>
            </a:r>
            <a:r>
              <a:rPr lang="de-DE" sz="2000" i="1" dirty="0" err="1"/>
              <a:t>Cong</a:t>
            </a:r>
            <a:r>
              <a:rPr lang="de-DE" sz="2000" i="1" dirty="0"/>
              <a:t>, George </a:t>
            </a:r>
            <a:r>
              <a:rPr lang="de-DE" sz="2000" i="1" dirty="0" err="1"/>
              <a:t>Almasi</a:t>
            </a:r>
            <a:r>
              <a:rPr lang="de-DE" sz="2000" i="1" dirty="0"/>
              <a:t> und Vijay A. </a:t>
            </a:r>
            <a:r>
              <a:rPr lang="de-DE" sz="2000" i="1" dirty="0" err="1"/>
              <a:t>Saraswat</a:t>
            </a:r>
            <a:endParaRPr lang="en-US" sz="200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11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Partitioned</a:t>
            </a:r>
            <a:r>
              <a:rPr lang="de-DE" dirty="0"/>
              <a:t> Global </a:t>
            </a:r>
            <a:r>
              <a:rPr lang="de-DE" dirty="0" err="1"/>
              <a:t>Address</a:t>
            </a:r>
            <a:r>
              <a:rPr lang="de-DE" dirty="0"/>
              <a:t> Space (PGAS)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364088" y="141277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Shared</a:t>
            </a:r>
            <a:r>
              <a:rPr lang="de-DE" sz="2400" dirty="0"/>
              <a:t> Memory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64088" y="2924944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Distributed Memory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64088" y="46393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PGAS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364088" y="1874471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Prozessoren greifen auf gemeinsamen Adressraum zu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64088" y="33866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Maschinen durch Interconnect verbunden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Direkter Zugriff auf Adressraum anderer Maschinen nicht möglich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364088" y="51010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Adressräume der einzelnen Maschinen zusammengeführt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Unterscheidung lokaler vs. entfernter Speicher sichtbar</a:t>
            </a:r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" y="1412776"/>
            <a:ext cx="4994254" cy="4900612"/>
          </a:xfrm>
        </p:spPr>
      </p:pic>
    </p:spTree>
    <p:extLst>
      <p:ext uri="{BB962C8B-B14F-4D97-AF65-F5344CB8AC3E}">
        <p14:creationId xmlns:p14="http://schemas.microsoft.com/office/powerpoint/2010/main" val="2104886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Simulationen in Scientific Computing zunehmend datenorientiert</a:t>
            </a:r>
          </a:p>
          <a:p>
            <a:pPr lvl="1"/>
            <a:r>
              <a:rPr lang="de-DE" dirty="0"/>
              <a:t>Verarbeitung großer Mengen an Daten</a:t>
            </a:r>
          </a:p>
          <a:p>
            <a:pPr lvl="1"/>
            <a:r>
              <a:rPr lang="de-DE" dirty="0"/>
              <a:t>Verarbeitung dynamischer Datenstrukturen und </a:t>
            </a:r>
            <a:r>
              <a:rPr lang="de-DE" dirty="0" err="1"/>
              <a:t>Workloads</a:t>
            </a:r>
            <a:r>
              <a:rPr lang="de-DE" dirty="0"/>
              <a:t> (z.B. Streams)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Große Datenmengen passen nicht in Speicher einzelner</a:t>
            </a:r>
            <a:br>
              <a:rPr lang="de-DE" dirty="0"/>
            </a:br>
            <a:r>
              <a:rPr lang="de-DE" dirty="0" err="1"/>
              <a:t>Shared</a:t>
            </a:r>
            <a:r>
              <a:rPr lang="de-DE" dirty="0"/>
              <a:t> Memory Maschinen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Distributed Memory Programmierung schwierig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Prognostiziertes Kriterium für </a:t>
            </a:r>
            <a:r>
              <a:rPr lang="de-DE" dirty="0" err="1"/>
              <a:t>Exascale</a:t>
            </a:r>
            <a:r>
              <a:rPr lang="de-DE" dirty="0"/>
              <a:t>-Systeme:</a:t>
            </a:r>
            <a:br>
              <a:rPr lang="de-DE" dirty="0"/>
            </a:br>
            <a:r>
              <a:rPr lang="de-DE" dirty="0"/>
              <a:t>Kosten von Datenzugriffen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653902" y="5441513"/>
            <a:ext cx="288032" cy="291807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509" y="5365747"/>
            <a:ext cx="792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Abstraktionen für Programmierung datenorientierter Simulationen nötig</a:t>
            </a:r>
            <a:endParaRPr lang="de-DE" sz="2400" b="1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5803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Generische Abstraktion von Graphen für PGAS</a:t>
            </a:r>
            <a:br>
              <a:rPr lang="de-DE" dirty="0"/>
            </a:br>
            <a:r>
              <a:rPr lang="de-DE" dirty="0"/>
              <a:t>bisher nicht vorhanden!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Zielsetzung:</a:t>
            </a:r>
          </a:p>
          <a:p>
            <a:pPr lvl="1"/>
            <a:r>
              <a:rPr lang="de-DE" dirty="0"/>
              <a:t>Formulierung von PGAS Graph Container Konzepten</a:t>
            </a:r>
          </a:p>
          <a:p>
            <a:pPr marL="914400" lvl="2" indent="0">
              <a:buNone/>
            </a:pPr>
            <a:r>
              <a:rPr lang="de-DE" dirty="0"/>
              <a:t>… ausgehend von formaler Graph-Semantik</a:t>
            </a:r>
          </a:p>
          <a:p>
            <a:pPr marL="914400" lvl="2" indent="0">
              <a:buNone/>
            </a:pPr>
            <a:r>
              <a:rPr lang="de-DE" dirty="0"/>
              <a:t>… unter Berücksichtigung von Graph-Kommunikationsmodellen</a:t>
            </a:r>
          </a:p>
          <a:p>
            <a:pPr lvl="1"/>
            <a:r>
              <a:rPr lang="de-DE" dirty="0"/>
              <a:t>Entwicklung geeigneter dynamischer Allokationsmechanismen</a:t>
            </a:r>
          </a:p>
          <a:p>
            <a:pPr lvl="1"/>
            <a:r>
              <a:rPr lang="de-DE" dirty="0"/>
              <a:t>Evaluierung einer Referenzimplementierung in DASH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084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C++ Konzepte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85707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„Benannte Menge an Voraussetzungen für einen Typen“ [1]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21458" y="1916790"/>
            <a:ext cx="8281150" cy="4333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sz="1800" b="1" dirty="0" smtClean="0"/>
              <a:t>Beispiel-Auszug aus der Standard Template Library (STL): </a:t>
            </a:r>
            <a:r>
              <a:rPr lang="de-DE" sz="1800" b="1" u="sng" dirty="0" smtClean="0"/>
              <a:t>Container</a:t>
            </a:r>
          </a:p>
          <a:p>
            <a:r>
              <a:rPr lang="en-US" sz="1600" dirty="0" smtClean="0"/>
              <a:t>“A</a:t>
            </a:r>
            <a:r>
              <a:rPr lang="en-US" sz="1600" dirty="0"/>
              <a:t> Container is an object used to store other objects and taking care of the management of the memory used by the objects it contains</a:t>
            </a:r>
            <a:r>
              <a:rPr lang="en-US" sz="1600" dirty="0" smtClean="0"/>
              <a:t>.”</a:t>
            </a:r>
          </a:p>
          <a:p>
            <a:endParaRPr lang="en-US" sz="1600" dirty="0" smtClean="0"/>
          </a:p>
          <a:p>
            <a:r>
              <a:rPr lang="en-US" sz="1600" b="1" dirty="0" smtClean="0"/>
              <a:t>Requirements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C</a:t>
            </a:r>
            <a:r>
              <a:rPr lang="de-DE" sz="1600" dirty="0"/>
              <a:t> </a:t>
            </a:r>
            <a:r>
              <a:rPr lang="de-DE" sz="1600" dirty="0" err="1"/>
              <a:t>container</a:t>
            </a:r>
            <a:r>
              <a:rPr lang="de-DE" sz="1600" dirty="0"/>
              <a:t> type;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</a:t>
            </a:r>
            <a:r>
              <a:rPr lang="en-US" sz="1600" dirty="0"/>
              <a:t> </a:t>
            </a:r>
            <a:r>
              <a:rPr lang="en-US" sz="1600" dirty="0" smtClean="0"/>
              <a:t>object </a:t>
            </a:r>
            <a:r>
              <a:rPr lang="en-US" sz="1600" dirty="0"/>
              <a:t>of type </a:t>
            </a:r>
            <a:r>
              <a:rPr lang="en-US" sz="1600" b="1" dirty="0"/>
              <a:t>C</a:t>
            </a:r>
            <a:r>
              <a:rPr lang="en-US" sz="1600" dirty="0"/>
              <a:t>.</a:t>
            </a:r>
          </a:p>
          <a:p>
            <a:endParaRPr lang="en-US" sz="1600" b="1" dirty="0" smtClean="0"/>
          </a:p>
          <a:p>
            <a:r>
              <a:rPr lang="de-DE" sz="1600" b="1" dirty="0" err="1"/>
              <a:t>Methods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 smtClean="0"/>
              <a:t>operators</a:t>
            </a:r>
            <a:endParaRPr lang="de-DE" sz="1600" b="1" dirty="0" smtClean="0"/>
          </a:p>
          <a:p>
            <a:endParaRPr lang="de-DE" sz="1600" b="1" dirty="0" smtClean="0"/>
          </a:p>
          <a:p>
            <a:endParaRPr lang="de-DE" sz="1600" b="1" dirty="0"/>
          </a:p>
          <a:p>
            <a:endParaRPr lang="de-DE" sz="1600" b="1" dirty="0" smtClean="0"/>
          </a:p>
          <a:p>
            <a:endParaRPr lang="de-DE" sz="1600" b="1" dirty="0" smtClean="0"/>
          </a:p>
          <a:p>
            <a:endParaRPr lang="de-DE" sz="1600" b="1" dirty="0"/>
          </a:p>
          <a:p>
            <a:endParaRPr lang="en-US" sz="1600" b="1" dirty="0"/>
          </a:p>
          <a:p>
            <a:endParaRPr lang="en-US" sz="1600" b="1" dirty="0" smtClean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39760"/>
              </p:ext>
            </p:extLst>
          </p:nvPr>
        </p:nvGraphicFramePr>
        <p:xfrm>
          <a:off x="482504" y="4365130"/>
          <a:ext cx="7959057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5529"/>
                <a:gridCol w="1279134"/>
                <a:gridCol w="3553151"/>
                <a:gridCol w="18812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Expression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Return type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Semantics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Conditions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kern="1200" dirty="0" smtClean="0">
                          <a:effectLst/>
                        </a:rPr>
                        <a:t>C()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creates</a:t>
                      </a:r>
                      <a:r>
                        <a:rPr lang="de-DE" sz="1500" kern="1200" dirty="0" smtClean="0">
                          <a:effectLst/>
                        </a:rPr>
                        <a:t> an </a:t>
                      </a:r>
                      <a:r>
                        <a:rPr lang="de-DE" sz="1500" kern="1200" dirty="0" err="1" smtClean="0">
                          <a:effectLst/>
                        </a:rPr>
                        <a:t>empty</a:t>
                      </a:r>
                      <a:r>
                        <a:rPr lang="de-DE" sz="1500" kern="1200" dirty="0" smtClean="0">
                          <a:effectLst/>
                        </a:rPr>
                        <a:t> </a:t>
                      </a:r>
                      <a:r>
                        <a:rPr lang="de-DE" sz="1500" kern="1200" dirty="0" err="1" smtClean="0">
                          <a:effectLst/>
                        </a:rPr>
                        <a:t>container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smtClean="0">
                          <a:effectLst/>
                        </a:rPr>
                        <a:t>Post: C().</a:t>
                      </a:r>
                      <a:r>
                        <a:rPr lang="de-DE" sz="1500" kern="1200" dirty="0" err="1" smtClean="0">
                          <a:effectLst/>
                        </a:rPr>
                        <a:t>empty</a:t>
                      </a:r>
                      <a:r>
                        <a:rPr lang="de-DE" sz="1500" kern="1200" dirty="0" smtClean="0">
                          <a:effectLst/>
                        </a:rPr>
                        <a:t>() == </a:t>
                      </a:r>
                      <a:r>
                        <a:rPr lang="de-DE" sz="1500" kern="1200" dirty="0" err="1" smtClean="0">
                          <a:effectLst/>
                        </a:rPr>
                        <a:t>true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a.begin</a:t>
                      </a:r>
                      <a:r>
                        <a:rPr lang="de-DE" sz="1500" kern="1200" dirty="0" smtClean="0">
                          <a:effectLst/>
                        </a:rPr>
                        <a:t>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iterator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Iterator to the first element of </a:t>
                      </a:r>
                      <a:r>
                        <a:rPr lang="en-US" sz="1500" dirty="0" smtClean="0">
                          <a:effectLst/>
                        </a:rPr>
                        <a:t>a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a.end</a:t>
                      </a:r>
                      <a:r>
                        <a:rPr lang="de-DE" sz="1500" dirty="0" smtClean="0"/>
                        <a:t>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iterator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Iterator to one past the last element of </a:t>
                      </a:r>
                      <a:r>
                        <a:rPr lang="en-US" sz="1500" dirty="0" smtClean="0">
                          <a:effectLst/>
                        </a:rPr>
                        <a:t>a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934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145111"/>
          </a:xfrm>
        </p:spPr>
        <p:txBody>
          <a:bodyPr/>
          <a:lstStyle/>
          <a:p>
            <a:r>
              <a:rPr lang="de-DE" dirty="0" smtClean="0"/>
              <a:t>Kompatibilität mit bestehenden Konzepten der STL</a:t>
            </a:r>
          </a:p>
          <a:p>
            <a:pPr lvl="1"/>
            <a:r>
              <a:rPr lang="de-DE" dirty="0" smtClean="0"/>
              <a:t>Container- und </a:t>
            </a:r>
            <a:r>
              <a:rPr lang="de-DE" dirty="0" err="1" smtClean="0"/>
              <a:t>Iteratoren</a:t>
            </a:r>
            <a:r>
              <a:rPr lang="de-DE" dirty="0" smtClean="0"/>
              <a:t>-Konzepte</a:t>
            </a:r>
          </a:p>
          <a:p>
            <a:pPr lvl="1" indent="-360000">
              <a:buFontTx/>
              <a:buChar char="→"/>
            </a:pPr>
            <a:r>
              <a:rPr lang="de-DE" dirty="0" smtClean="0"/>
              <a:t>Anwenden von STL Algorithmen auf Implementierungen der Graph Konzepte möglich, </a:t>
            </a:r>
            <a:r>
              <a:rPr lang="de-DE" dirty="0" err="1" smtClean="0"/>
              <a:t>z.B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43510" y="2912182"/>
            <a:ext cx="6592785" cy="732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dash::Graph g();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amount =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::count(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g.vertices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().begin(),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g.vertices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().end());</a:t>
            </a:r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226800" y="3861060"/>
            <a:ext cx="8666222" cy="114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Kompatibilität mit </a:t>
            </a:r>
            <a:r>
              <a:rPr lang="de-DE" kern="0" dirty="0" err="1" smtClean="0"/>
              <a:t>Partitioned</a:t>
            </a:r>
            <a:r>
              <a:rPr lang="de-DE" kern="0" dirty="0" smtClean="0"/>
              <a:t> Global </a:t>
            </a:r>
            <a:r>
              <a:rPr lang="de-DE" kern="0" dirty="0" err="1" smtClean="0"/>
              <a:t>Address</a:t>
            </a:r>
            <a:r>
              <a:rPr lang="de-DE" kern="0" dirty="0" smtClean="0"/>
              <a:t> Space</a:t>
            </a:r>
          </a:p>
          <a:p>
            <a:pPr lvl="1"/>
            <a:r>
              <a:rPr lang="de-DE" kern="0" dirty="0" smtClean="0"/>
              <a:t>Globaler Adressraum über alle teilnehmenden Maschinen</a:t>
            </a:r>
          </a:p>
          <a:p>
            <a:pPr lvl="1"/>
            <a:r>
              <a:rPr lang="de-DE" kern="0" dirty="0"/>
              <a:t>Differenzierung: Lokaler und </a:t>
            </a:r>
            <a:r>
              <a:rPr lang="de-DE" kern="0" dirty="0" smtClean="0"/>
              <a:t>entfernter Element-Zugriff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68232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Hierarchie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Implementierungen können die Voraussetzungen von einem oder mehreren Konzepten erfüllen</a:t>
            </a:r>
          </a:p>
          <a:p>
            <a:r>
              <a:rPr lang="de-DE" kern="0" dirty="0" smtClean="0"/>
              <a:t>Die Voraussetzungen von </a:t>
            </a:r>
            <a:r>
              <a:rPr lang="de-DE" b="1" kern="0" dirty="0" smtClean="0"/>
              <a:t>Graph</a:t>
            </a:r>
            <a:r>
              <a:rPr lang="de-DE" kern="0" dirty="0" smtClean="0"/>
              <a:t> müssen immer erfüllt werden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95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Konstruktion von statischen Graphen</a:t>
            </a:r>
          </a:p>
          <a:p>
            <a:r>
              <a:rPr lang="de-DE" kern="0" dirty="0" smtClean="0"/>
              <a:t>Iteration über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</a:t>
            </a:r>
          </a:p>
          <a:p>
            <a:r>
              <a:rPr lang="de-DE" kern="0" dirty="0" err="1" smtClean="0"/>
              <a:t>Adjazenz</a:t>
            </a:r>
            <a:r>
              <a:rPr lang="de-DE" kern="0" dirty="0" smtClean="0"/>
              <a:t>-Iteration über ausgehende Kanten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856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AttributedGraph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Persistente Speicherung für beliebige (statische) Attribute für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 (bspw. Kantengewichte)</a:t>
            </a:r>
          </a:p>
          <a:p>
            <a:r>
              <a:rPr lang="de-DE" kern="0" dirty="0" smtClean="0"/>
              <a:t>Modifizierung der Attribute während der Laufzeit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400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876</Words>
  <Application>Microsoft Office PowerPoint</Application>
  <PresentationFormat>Bildschirmpräsentation (4:3)</PresentationFormat>
  <Paragraphs>197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Praesentation_lmu_aktuell</vt:lpstr>
      <vt:lpstr>C++ Graph Konzepte für Partitioned Global Address Space</vt:lpstr>
      <vt:lpstr>Partitioned Global Address Space (PGAS)</vt:lpstr>
      <vt:lpstr>Motivation</vt:lpstr>
      <vt:lpstr>Problemstellung</vt:lpstr>
      <vt:lpstr>C++ Konzepte</vt:lpstr>
      <vt:lpstr>Voraussetzungen</vt:lpstr>
      <vt:lpstr>Graph Konzepte: Hierarchie</vt:lpstr>
      <vt:lpstr>Graph Konzepte: Graph</vt:lpstr>
      <vt:lpstr>Graph Konzepte: AttributedGraph</vt:lpstr>
      <vt:lpstr>Graph Konzepte: DynamicGraph</vt:lpstr>
      <vt:lpstr>Graph Konzepte: DuplexGraph</vt:lpstr>
      <vt:lpstr>Graph Konzepte: CombinedEdgeGraph</vt:lpstr>
      <vt:lpstr>Case studies</vt:lpstr>
      <vt:lpstr>Case studies: Connected Components</vt:lpstr>
      <vt:lpstr>Case studies: Minimum Spanning Tree</vt:lpstr>
      <vt:lpstr>Fazit</vt:lpstr>
      <vt:lpstr>Future work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stefan</cp:lastModifiedBy>
  <cp:revision>3459</cp:revision>
  <cp:lastPrinted>2002-10-09T14:32:30Z</cp:lastPrinted>
  <dcterms:created xsi:type="dcterms:W3CDTF">2003-07-21T12:00:07Z</dcterms:created>
  <dcterms:modified xsi:type="dcterms:W3CDTF">2018-05-17T14:01:37Z</dcterms:modified>
</cp:coreProperties>
</file>